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4"/>
  </p:notesMasterIdLst>
  <p:handoutMasterIdLst>
    <p:handoutMasterId r:id="rId45"/>
  </p:handoutMasterIdLst>
  <p:sldIdLst>
    <p:sldId id="256" r:id="rId2"/>
    <p:sldId id="268" r:id="rId3"/>
    <p:sldId id="267" r:id="rId4"/>
    <p:sldId id="258" r:id="rId5"/>
    <p:sldId id="297" r:id="rId6"/>
    <p:sldId id="294" r:id="rId7"/>
    <p:sldId id="295" r:id="rId8"/>
    <p:sldId id="278" r:id="rId9"/>
    <p:sldId id="303" r:id="rId10"/>
    <p:sldId id="282" r:id="rId11"/>
    <p:sldId id="309" r:id="rId12"/>
    <p:sldId id="293" r:id="rId13"/>
    <p:sldId id="281" r:id="rId14"/>
    <p:sldId id="306" r:id="rId15"/>
    <p:sldId id="280" r:id="rId16"/>
    <p:sldId id="302" r:id="rId17"/>
    <p:sldId id="312" r:id="rId18"/>
    <p:sldId id="305" r:id="rId19"/>
    <p:sldId id="286" r:id="rId20"/>
    <p:sldId id="300" r:id="rId21"/>
    <p:sldId id="301" r:id="rId22"/>
    <p:sldId id="288" r:id="rId23"/>
    <p:sldId id="307" r:id="rId24"/>
    <p:sldId id="310" r:id="rId25"/>
    <p:sldId id="311" r:id="rId26"/>
    <p:sldId id="308" r:id="rId27"/>
    <p:sldId id="304" r:id="rId28"/>
    <p:sldId id="284" r:id="rId29"/>
    <p:sldId id="290" r:id="rId30"/>
    <p:sldId id="291" r:id="rId31"/>
    <p:sldId id="292" r:id="rId32"/>
    <p:sldId id="270" r:id="rId33"/>
    <p:sldId id="285" r:id="rId34"/>
    <p:sldId id="279" r:id="rId35"/>
    <p:sldId id="269" r:id="rId36"/>
    <p:sldId id="313" r:id="rId37"/>
    <p:sldId id="314" r:id="rId38"/>
    <p:sldId id="257" r:id="rId39"/>
    <p:sldId id="266" r:id="rId40"/>
    <p:sldId id="298" r:id="rId41"/>
    <p:sldId id="316" r:id="rId42"/>
    <p:sldId id="31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721" autoAdjust="0"/>
  </p:normalViewPr>
  <p:slideViewPr>
    <p:cSldViewPr snapToGrid="0">
      <p:cViewPr varScale="1">
        <p:scale>
          <a:sx n="75" d="100"/>
          <a:sy n="75" d="100"/>
        </p:scale>
        <p:origin x="883"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72"/>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5/21/2023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5/21/2023</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2</a:t>
            </a:fld>
            <a:endParaRPr lang="en-US" dirty="0"/>
          </a:p>
        </p:txBody>
      </p:sp>
    </p:spTree>
    <p:extLst>
      <p:ext uri="{BB962C8B-B14F-4D97-AF65-F5344CB8AC3E}">
        <p14:creationId xmlns:p14="http://schemas.microsoft.com/office/powerpoint/2010/main" val="404700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26</a:t>
            </a:fld>
            <a:endParaRPr lang="en-US" dirty="0"/>
          </a:p>
        </p:txBody>
      </p:sp>
    </p:spTree>
    <p:extLst>
      <p:ext uri="{BB962C8B-B14F-4D97-AF65-F5344CB8AC3E}">
        <p14:creationId xmlns:p14="http://schemas.microsoft.com/office/powerpoint/2010/main" val="129205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28</a:t>
            </a:fld>
            <a:endParaRPr lang="en-US" dirty="0"/>
          </a:p>
        </p:txBody>
      </p:sp>
    </p:spTree>
    <p:extLst>
      <p:ext uri="{BB962C8B-B14F-4D97-AF65-F5344CB8AC3E}">
        <p14:creationId xmlns:p14="http://schemas.microsoft.com/office/powerpoint/2010/main" val="265353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line materials inventory must be publicly accessible.”  Doesn’t say when.</a:t>
            </a:r>
          </a:p>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30</a:t>
            </a:fld>
            <a:endParaRPr lang="en-US" dirty="0"/>
          </a:p>
        </p:txBody>
      </p:sp>
    </p:spTree>
    <p:extLst>
      <p:ext uri="{BB962C8B-B14F-4D97-AF65-F5344CB8AC3E}">
        <p14:creationId xmlns:p14="http://schemas.microsoft.com/office/powerpoint/2010/main" val="110213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MAJOR LEAD-RELATED LEGISLATION: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1986 SDWA: Lead Ban included “lead free” definition; prohibition of pipe, pipe fittings (8%), solder and flux (0.2%) that is not lead free; special public notice requirements</a:t>
            </a:r>
          </a:p>
          <a:p>
            <a:pPr marL="628650" lvl="1" indent="-171450">
              <a:buFont typeface="Wingdings" panose="05000000000000000000" pitchFamily="2" charset="2"/>
              <a:buChar char="Ø"/>
            </a:pPr>
            <a:r>
              <a:rPr lang="en-US" dirty="0"/>
              <a:t>Hawaii adopted these requirements in Hawaii Revised Statutes in 1988 (Title 19 Chapter 340E Section 7)</a:t>
            </a:r>
          </a:p>
          <a:p>
            <a:pPr marL="171450" indent="-171450">
              <a:buFont typeface="Arial" panose="020B0604020202020204" pitchFamily="34" charset="0"/>
              <a:buChar char="•"/>
            </a:pPr>
            <a:r>
              <a:rPr lang="en-US" dirty="0"/>
              <a:t>1988 LCCA (amended SDWA) mandated the repair, replacement or recall of drinking water coolers with lead lined tanks</a:t>
            </a:r>
          </a:p>
          <a:p>
            <a:pPr marL="171450" indent="-171450">
              <a:buFont typeface="Arial" panose="020B0604020202020204" pitchFamily="34" charset="0"/>
              <a:buChar char="•"/>
            </a:pPr>
            <a:r>
              <a:rPr lang="en-US" dirty="0"/>
              <a:t>1991 LCR affecting CWS and NTNCWS requiring tap sampling, evaluating for or requiring corrosion control treatment, public education and LSLR if necessary </a:t>
            </a:r>
          </a:p>
          <a:p>
            <a:pPr marL="171450" indent="-171450">
              <a:buFont typeface="Arial" panose="020B0604020202020204" pitchFamily="34" charset="0"/>
              <a:buChar char="•"/>
            </a:pPr>
            <a:r>
              <a:rPr lang="en-US" dirty="0"/>
              <a:t>2011 Reduction of Lead in Drinking Water Act: amended SDWA to redefine “lead free” from 8% to a weighted average of 0.25% of wetted surfaces; exemptions for non-potable uses</a:t>
            </a:r>
          </a:p>
          <a:p>
            <a:pPr marL="628650" lvl="1" indent="-171450">
              <a:buFont typeface="Wingdings" panose="05000000000000000000" pitchFamily="2" charset="2"/>
              <a:buChar char="Ø"/>
            </a:pPr>
            <a:r>
              <a:rPr lang="en-US" dirty="0"/>
              <a:t>We need to update our HRS 340E-7!!!</a:t>
            </a:r>
          </a:p>
          <a:p>
            <a:pPr marL="171450" indent="-171450">
              <a:buFont typeface="Arial" panose="020B0604020202020204" pitchFamily="34" charset="0"/>
              <a:buChar char="•"/>
            </a:pPr>
            <a:r>
              <a:rPr lang="en-US" dirty="0"/>
              <a:t>2013 Community Fire Safety Act amended SDWA to exempt fire hydrants</a:t>
            </a:r>
          </a:p>
          <a:p>
            <a:pPr marL="171450" indent="-171450">
              <a:buFont typeface="Arial" panose="020B0604020202020204" pitchFamily="34" charset="0"/>
              <a:buChar char="•"/>
            </a:pPr>
            <a:r>
              <a:rPr lang="en-US" dirty="0"/>
              <a:t>2016 WIIN Section 2107 Lead Testing in School and Child Care Program Drinking Water</a:t>
            </a:r>
          </a:p>
          <a:p>
            <a:pPr marL="171450" indent="-171450">
              <a:buFont typeface="Arial" panose="020B0604020202020204" pitchFamily="34" charset="0"/>
              <a:buChar char="•"/>
            </a:pPr>
            <a:r>
              <a:rPr lang="en-US" dirty="0"/>
              <a:t>2018 AWIA – DWINSA requirements for LSL quantification and replacement costs</a:t>
            </a:r>
          </a:p>
          <a:p>
            <a:pPr marL="171450" indent="-171450">
              <a:buFont typeface="Arial" panose="020B0604020202020204" pitchFamily="34" charset="0"/>
              <a:buChar char="•"/>
            </a:pPr>
            <a:r>
              <a:rPr lang="en-US" dirty="0"/>
              <a:t>2019 proposed LCR revisions</a:t>
            </a:r>
          </a:p>
          <a:p>
            <a:pPr marL="171450" indent="-171450">
              <a:buFont typeface="Arial" panose="020B0604020202020204" pitchFamily="34" charset="0"/>
              <a:buChar char="•"/>
            </a:pPr>
            <a:r>
              <a:rPr lang="en-US" dirty="0"/>
              <a:t>2020 DWINSA – 7</a:t>
            </a:r>
            <a:r>
              <a:rPr lang="en-US" baseline="30000" dirty="0"/>
              <a:t>th</a:t>
            </a:r>
            <a:r>
              <a:rPr lang="en-US" dirty="0"/>
              <a:t> DWINSA allotments released April 2023</a:t>
            </a:r>
          </a:p>
          <a:p>
            <a:pPr marL="171450" indent="-171450">
              <a:buFont typeface="Arial" panose="020B0604020202020204" pitchFamily="34" charset="0"/>
              <a:buChar char="•"/>
            </a:pPr>
            <a:r>
              <a:rPr lang="en-US" dirty="0"/>
              <a:t>2021 LCRR </a:t>
            </a:r>
          </a:p>
        </p:txBody>
      </p:sp>
      <p:sp>
        <p:nvSpPr>
          <p:cNvPr id="4" name="Slide Number Placeholder 3"/>
          <p:cNvSpPr>
            <a:spLocks noGrp="1"/>
          </p:cNvSpPr>
          <p:nvPr>
            <p:ph type="sldNum" sz="quarter" idx="5"/>
          </p:nvPr>
        </p:nvSpPr>
        <p:spPr/>
        <p:txBody>
          <a:bodyPr/>
          <a:lstStyle/>
          <a:p>
            <a:fld id="{B997EF11-68E6-4492-9B51-84345A6859F8}" type="slidenum">
              <a:rPr lang="en-US" smtClean="0"/>
              <a:t>4</a:t>
            </a:fld>
            <a:endParaRPr lang="en-US"/>
          </a:p>
        </p:txBody>
      </p:sp>
    </p:spTree>
    <p:extLst>
      <p:ext uri="{BB962C8B-B14F-4D97-AF65-F5344CB8AC3E}">
        <p14:creationId xmlns:p14="http://schemas.microsoft.com/office/powerpoint/2010/main" val="15870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wonderful 164 page read…</a:t>
            </a:r>
          </a:p>
        </p:txBody>
      </p:sp>
      <p:sp>
        <p:nvSpPr>
          <p:cNvPr id="4" name="Slide Number Placeholder 3"/>
          <p:cNvSpPr>
            <a:spLocks noGrp="1"/>
          </p:cNvSpPr>
          <p:nvPr>
            <p:ph type="sldNum" sz="quarter" idx="5"/>
          </p:nvPr>
        </p:nvSpPr>
        <p:spPr/>
        <p:txBody>
          <a:bodyPr/>
          <a:lstStyle/>
          <a:p>
            <a:fld id="{C6539446-6953-447E-A4E3-E7CFBF870046}" type="slidenum">
              <a:rPr lang="en-US" smtClean="0"/>
              <a:t>6</a:t>
            </a:fld>
            <a:endParaRPr lang="en-US" dirty="0"/>
          </a:p>
        </p:txBody>
      </p:sp>
    </p:spTree>
    <p:extLst>
      <p:ext uri="{BB962C8B-B14F-4D97-AF65-F5344CB8AC3E}">
        <p14:creationId xmlns:p14="http://schemas.microsoft.com/office/powerpoint/2010/main" val="179062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ratios were utilized by EPA for Hawaii’s 9,589 LSLs.  But maybe it should have been more appropriately West Coast biased instead of nationally.  Using 2020 census numbers to develop my own ratios for LSLs/1,000, ratios in Washington, Oregon and California ranged from 0.34 – 2.86 (Ave 1.34 LSL/1,000), meaning the Hawaii estimate should have been more accurately portrayed within a range of 500-4,000 (Ave 2,000 LSL).  That jives with my own gut feeling, is that we may find small pockets of true lead-composition laterals in older Hawaii ports, i.e., Honolulu, Hilo and Lahaina but very little elsewhere.</a:t>
            </a:r>
          </a:p>
          <a:p>
            <a:r>
              <a:rPr lang="en-US" dirty="0"/>
              <a:t>HI    9,589 LSL / 1,455,271   = 6.59 LSL/1,000  </a:t>
            </a:r>
          </a:p>
          <a:p>
            <a:r>
              <a:rPr lang="en-US" dirty="0"/>
              <a:t>CA 13,476 LSL / 39,538,223 = 0.34 LSL/1,000  HI has 495 LSL then</a:t>
            </a:r>
          </a:p>
          <a:p>
            <a:r>
              <a:rPr lang="en-US" dirty="0"/>
              <a:t>OR   3,530 LSL / 4,237,256   = 0.83 LSL/1,000  HI has 1,208nLSL then </a:t>
            </a:r>
          </a:p>
          <a:p>
            <a:r>
              <a:rPr lang="en-US" dirty="0"/>
              <a:t>WA 22,030 LSL / 7,705,281  = 2.86 LSL/1,000  HI has 4,162 LSL then</a:t>
            </a:r>
          </a:p>
          <a:p>
            <a:endParaRPr lang="en-US" dirty="0"/>
          </a:p>
          <a:p>
            <a:r>
              <a:rPr lang="en-US" dirty="0"/>
              <a:t>MA 117,090 LSL / 7,029,917 = 16.66 LSL/1,000</a:t>
            </a:r>
          </a:p>
          <a:p>
            <a:r>
              <a:rPr lang="en-US" dirty="0"/>
              <a:t>MI  301,790  LSL / 10,077,331 = 29.95 LSL/1,000</a:t>
            </a:r>
          </a:p>
          <a:p>
            <a:r>
              <a:rPr lang="en-US" dirty="0"/>
              <a:t>IL   1,043,294 LSL / 12,812,508 = 81.43 LSL/1,000</a:t>
            </a:r>
          </a:p>
          <a:p>
            <a:endParaRPr lang="en-US" dirty="0"/>
          </a:p>
          <a:p>
            <a:r>
              <a:rPr lang="en-US" dirty="0"/>
              <a:t>DWINSA Fact Sheet link:  https://www.epa.gov/system/files/documents/2023-04/Final_DWINSA%20Public%20Factsheet%204.4.23.pdf</a:t>
            </a:r>
          </a:p>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8</a:t>
            </a:fld>
            <a:endParaRPr lang="en-US" dirty="0"/>
          </a:p>
        </p:txBody>
      </p:sp>
    </p:spTree>
    <p:extLst>
      <p:ext uri="{BB962C8B-B14F-4D97-AF65-F5344CB8AC3E}">
        <p14:creationId xmlns:p14="http://schemas.microsoft.com/office/powerpoint/2010/main" val="416678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9</a:t>
            </a:fld>
            <a:endParaRPr lang="en-US" dirty="0"/>
          </a:p>
        </p:txBody>
      </p:sp>
    </p:spTree>
    <p:extLst>
      <p:ext uri="{BB962C8B-B14F-4D97-AF65-F5344CB8AC3E}">
        <p14:creationId xmlns:p14="http://schemas.microsoft.com/office/powerpoint/2010/main" val="399554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15</a:t>
            </a:fld>
            <a:endParaRPr lang="en-US" dirty="0"/>
          </a:p>
        </p:txBody>
      </p:sp>
    </p:spTree>
    <p:extLst>
      <p:ext uri="{BB962C8B-B14F-4D97-AF65-F5344CB8AC3E}">
        <p14:creationId xmlns:p14="http://schemas.microsoft.com/office/powerpoint/2010/main" val="398911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19</a:t>
            </a:fld>
            <a:endParaRPr lang="en-US" dirty="0"/>
          </a:p>
        </p:txBody>
      </p:sp>
    </p:spTree>
    <p:extLst>
      <p:ext uri="{BB962C8B-B14F-4D97-AF65-F5344CB8AC3E}">
        <p14:creationId xmlns:p14="http://schemas.microsoft.com/office/powerpoint/2010/main" val="113037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20</a:t>
            </a:fld>
            <a:endParaRPr lang="en-US" dirty="0"/>
          </a:p>
        </p:txBody>
      </p:sp>
    </p:spTree>
    <p:extLst>
      <p:ext uri="{BB962C8B-B14F-4D97-AF65-F5344CB8AC3E}">
        <p14:creationId xmlns:p14="http://schemas.microsoft.com/office/powerpoint/2010/main" val="35148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if we contact the customer to obtain information for the “Customer Owned Portion” of the EPA LSLI template and the customer refuses?  There are drop down fields for “Other” in which an explanation can be made.  There is also a field for “Notes” and options to indicate “Unknown” or “Don’t Know”</a:t>
            </a:r>
          </a:p>
          <a:p>
            <a:pPr marL="171450" indent="-171450">
              <a:buFont typeface="Arial" panose="020B0604020202020204" pitchFamily="34" charset="0"/>
              <a:buChar char="•"/>
            </a:pPr>
            <a:r>
              <a:rPr lang="en-US" dirty="0"/>
              <a:t>If the Hawaii lead ban was in 1988, can we assume that all service lines constructed after that are non-lead?  No. Some form of documentation is still required that meets the previous slides’ categories.  Some states like TN flat out make an assumption that it is all Lead Free.</a:t>
            </a:r>
          </a:p>
          <a:p>
            <a:pPr marL="171450" indent="-171450">
              <a:buFont typeface="Arial" panose="020B0604020202020204" pitchFamily="34" charset="0"/>
              <a:buChar char="•"/>
            </a:pPr>
            <a:r>
              <a:rPr lang="en-US" dirty="0"/>
              <a:t>Do customers need to be notified if their service line is designated as “unknown, lead likely”?  There is no such designation or requirement under the proposed LCRR.  There is only lead, GRR, unknown and non-lead.  However, EPA LSL guidance (Section 2.1.2) encourages “subclassification” to facilitate material classification and inform the public about service line material types in their community as a par of the public accessibility requirement.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22</a:t>
            </a:fld>
            <a:endParaRPr lang="en-US" dirty="0"/>
          </a:p>
        </p:txBody>
      </p:sp>
    </p:spTree>
    <p:extLst>
      <p:ext uri="{BB962C8B-B14F-4D97-AF65-F5344CB8AC3E}">
        <p14:creationId xmlns:p14="http://schemas.microsoft.com/office/powerpoint/2010/main" val="3844979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5/21/2023</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5/21/2023</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5/21/2023</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5/21/2023</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5/21/2023</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5/21/2023</a:t>
            </a:fld>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5/21/2023</a:t>
            </a:fld>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5/21/2023</a:t>
            </a:fld>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5/21/2023</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5/21/2023</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5/21/2023</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alth.hawaii.gov/sdwb/" TargetMode="External"/><Relationship Id="rId2" Type="http://schemas.openxmlformats.org/officeDocument/2006/relationships/hyperlink" Target="https://www.epa.gov/system/files/documents/2022-08/Inventory%20Guidance_August%202022_508%20compliant.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sdwa.org/lead-and-copper-rule-lc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pps.npr.org/find-lead-pipes-in-your-home/en/#intr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newarkleadserviceline.com/replacement" TargetMode="External"/><Relationship Id="rId3" Type="http://schemas.openxmlformats.org/officeDocument/2006/relationships/hyperlink" Target="https://gcww.maps.arcgis.com/apps/webappviewer/index.html?id=0a170c268c694e46a8a4e394630df0bd" TargetMode="External"/><Relationship Id="rId7" Type="http://schemas.openxmlformats.org/officeDocument/2006/relationships/hyperlink" Target="https://www.denverwater.org/your-water/water-quality/lead/dashboard" TargetMode="External"/><Relationship Id="rId2" Type="http://schemas.openxmlformats.org/officeDocument/2006/relationships/hyperlink" Target="https://geo.dcwater.com/Lead/" TargetMode="External"/><Relationship Id="rId1" Type="http://schemas.openxmlformats.org/officeDocument/2006/relationships/slideLayout" Target="../slideLayouts/slideLayout2.xml"/><Relationship Id="rId6" Type="http://schemas.openxmlformats.org/officeDocument/2006/relationships/hyperlink" Target="https://louisvillewater.com/your-water/water-quality/lead-awareness/private-side-lead-lines/" TargetMode="External"/><Relationship Id="rId5" Type="http://schemas.openxmlformats.org/officeDocument/2006/relationships/hyperlink" Target="https://city.milwaukee.gov/water/WaterQuality/LeadandWater/Lead-Service-Line-Records" TargetMode="External"/><Relationship Id="rId4" Type="http://schemas.openxmlformats.org/officeDocument/2006/relationships/hyperlink" Target="https://cotgis.maps.arcgis.com/apps/webappviewer/index.html?id=8dd30cd29ad64d58bbf1d7ebe86d6ab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pa.gov/ground-water-and-drinking-water/revised-lead-and-copper-rule" TargetMode="External"/><Relationship Id="rId7" Type="http://schemas.openxmlformats.org/officeDocument/2006/relationships/image" Target="../media/image26.png"/><Relationship Id="rId2" Type="http://schemas.openxmlformats.org/officeDocument/2006/relationships/hyperlink" Target="https://health.hawaii.gov/sdwb/" TargetMode="External"/><Relationship Id="rId1" Type="http://schemas.openxmlformats.org/officeDocument/2006/relationships/slideLayout" Target="../slideLayouts/slideLayout2.xml"/><Relationship Id="rId6" Type="http://schemas.openxmlformats.org/officeDocument/2006/relationships/hyperlink" Target="https://www.policyinnovation.org/water/leadfree" TargetMode="External"/><Relationship Id="rId5" Type="http://schemas.openxmlformats.org/officeDocument/2006/relationships/hyperlink" Target="https://www.lslr-collaborative.org/" TargetMode="External"/><Relationship Id="rId4" Type="http://schemas.openxmlformats.org/officeDocument/2006/relationships/hyperlink" Target="https://www.epa.gov/system/files/documents/2022-08/Inventory%20Guidance_August%202022_508%20compliant.pdf"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wwa.onlinelibrary.wiley.com/doi/full/10.5942/jawwa.2016.108.008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epa.gov/system/files/documents/2023-04/Final_DWINSA%20Public%20Factsheet%204.4.23.pdf" TargetMode="External"/><Relationship Id="rId4" Type="http://schemas.openxmlformats.org/officeDocument/2006/relationships/hyperlink" Target="https://www.nrdc.org/resources/lead-pipes-are-widespread-and-used-every-stat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sites/default/files/2019-10/documents/strategies_to_achieve_full_lead_service_line_replacement_10_09_19.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egulations.gov/document/EPA-HQ-OW-2009-0819-74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899" y="625235"/>
            <a:ext cx="10112201" cy="2667000"/>
          </a:xfrm>
        </p:spPr>
        <p:txBody>
          <a:bodyPr/>
          <a:lstStyle/>
          <a:p>
            <a:r>
              <a:rPr lang="en-US" sz="4400" dirty="0"/>
              <a:t>Lead Service Line Inventory Requirements of the LCRR: </a:t>
            </a:r>
            <a:br>
              <a:rPr lang="en-US" sz="4400" dirty="0"/>
            </a:br>
            <a:r>
              <a:rPr lang="en-US" sz="4400" dirty="0"/>
              <a:t>How do I start? And Other Questions…</a:t>
            </a:r>
          </a:p>
        </p:txBody>
      </p:sp>
      <p:sp>
        <p:nvSpPr>
          <p:cNvPr id="5" name="Subtitle 4">
            <a:extLst>
              <a:ext uri="{FF2B5EF4-FFF2-40B4-BE49-F238E27FC236}">
                <a16:creationId xmlns:a16="http://schemas.microsoft.com/office/drawing/2014/main" id="{F538866D-C54E-B280-E124-72DFD336D2B4}"/>
              </a:ext>
            </a:extLst>
          </p:cNvPr>
          <p:cNvSpPr>
            <a:spLocks noGrp="1"/>
          </p:cNvSpPr>
          <p:nvPr>
            <p:ph type="subTitle" idx="1"/>
          </p:nvPr>
        </p:nvSpPr>
        <p:spPr>
          <a:xfrm>
            <a:off x="1497066" y="5580352"/>
            <a:ext cx="6213441" cy="990600"/>
          </a:xfrm>
        </p:spPr>
        <p:txBody>
          <a:bodyPr>
            <a:normAutofit fontScale="85000" lnSpcReduction="10000"/>
          </a:bodyPr>
          <a:lstStyle/>
          <a:p>
            <a:pPr algn="l"/>
            <a:r>
              <a:rPr lang="en-US" dirty="0">
                <a:solidFill>
                  <a:schemeClr val="tx2"/>
                </a:solidFill>
              </a:rPr>
              <a:t>MICHAel Miyahira, P.e.</a:t>
            </a:r>
          </a:p>
          <a:p>
            <a:pPr algn="l"/>
            <a:r>
              <a:rPr lang="en-US" dirty="0">
                <a:solidFill>
                  <a:schemeClr val="tx2"/>
                </a:solidFill>
              </a:rPr>
              <a:t>Engineering section supervisor</a:t>
            </a:r>
          </a:p>
          <a:p>
            <a:pPr algn="l"/>
            <a:r>
              <a:rPr lang="en-US" dirty="0">
                <a:solidFill>
                  <a:schemeClr val="tx2"/>
                </a:solidFill>
              </a:rPr>
              <a:t>Hawaii safe drinking water branch</a:t>
            </a:r>
          </a:p>
          <a:p>
            <a:pPr algn="l"/>
            <a:r>
              <a:rPr lang="en-US" dirty="0">
                <a:solidFill>
                  <a:srgbClr val="0000FF"/>
                </a:solidFill>
              </a:rPr>
              <a:t>May 24, 2023 HRWA Training &amp; Technical Conference</a:t>
            </a:r>
          </a:p>
        </p:txBody>
      </p:sp>
      <p:pic>
        <p:nvPicPr>
          <p:cNvPr id="3" name="Picture 4" descr="C:\Program Files\Common Files\Microsoft Shared\Clipart\cagcat50\pe01616_.wmf">
            <a:extLst>
              <a:ext uri="{FF2B5EF4-FFF2-40B4-BE49-F238E27FC236}">
                <a16:creationId xmlns:a16="http://schemas.microsoft.com/office/drawing/2014/main" id="{7683883F-AF9A-4223-7F66-FA5001D77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710" y="3792518"/>
            <a:ext cx="3352337" cy="26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BDF5515-A001-5185-D321-B3A25CFD60D0}"/>
              </a:ext>
            </a:extLst>
          </p:cNvPr>
          <p:cNvSpPr txBox="1"/>
          <p:nvPr/>
        </p:nvSpPr>
        <p:spPr>
          <a:xfrm rot="20378493">
            <a:off x="8604508" y="4535123"/>
            <a:ext cx="1956742" cy="523220"/>
          </a:xfrm>
          <a:prstGeom prst="rect">
            <a:avLst/>
          </a:prstGeom>
          <a:noFill/>
        </p:spPr>
        <p:txBody>
          <a:bodyPr wrap="square">
            <a:spAutoFit/>
          </a:bodyPr>
          <a:lstStyle/>
          <a:p>
            <a:pPr algn="ctr" eaLnBrk="0" fontAlgn="base" hangingPunct="0">
              <a:spcBef>
                <a:spcPct val="0"/>
              </a:spcBef>
              <a:spcAft>
                <a:spcPct val="0"/>
              </a:spcAft>
              <a:defRPr/>
            </a:pPr>
            <a:r>
              <a:rPr lang="en-US" sz="2800" kern="10" dirty="0">
                <a:ln w="9525" cap="sq">
                  <a:solidFill>
                    <a:srgbClr val="000000"/>
                  </a:solidFill>
                  <a:round/>
                  <a:headEnd type="none" w="sm" len="sm"/>
                  <a:tailEnd type="none" w="sm" len="sm"/>
                </a:ln>
                <a:solidFill>
                  <a:srgbClr val="000000"/>
                </a:solidFill>
                <a:latin typeface="Bernard MT Condensed" panose="02050806060905020404" pitchFamily="18" charset="0"/>
                <a:cs typeface="Aharoni" panose="02010803020104030203" pitchFamily="2" charset="-79"/>
              </a:rPr>
              <a:t>EPA RULES</a:t>
            </a:r>
          </a:p>
        </p:txBody>
      </p:sp>
      <p:pic>
        <p:nvPicPr>
          <p:cNvPr id="10" name="Picture 5" descr="https://encrypted-tbn1.gstatic.com/images?q=tbn:ANd9GcRqNu6BMv6ZTuuKzrOreq2LLB_kenuDJ1LKvxxbN0sJ9foKB2TrZA">
            <a:extLst>
              <a:ext uri="{FF2B5EF4-FFF2-40B4-BE49-F238E27FC236}">
                <a16:creationId xmlns:a16="http://schemas.microsoft.com/office/drawing/2014/main" id="{FBD6B941-6C0A-00BE-6352-FF309C083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45" y="5487477"/>
            <a:ext cx="1077319" cy="10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768" y="265176"/>
            <a:ext cx="9833112" cy="1088136"/>
          </a:xfrm>
        </p:spPr>
        <p:txBody>
          <a:bodyPr>
            <a:normAutofit fontScale="90000"/>
          </a:bodyPr>
          <a:lstStyle/>
          <a:p>
            <a:r>
              <a:rPr lang="en-US" dirty="0"/>
              <a:t>What exactly are the LSLI requirements of LCRR?</a:t>
            </a:r>
          </a:p>
        </p:txBody>
      </p:sp>
      <p:sp>
        <p:nvSpPr>
          <p:cNvPr id="3" name="Content Placeholder 2"/>
          <p:cNvSpPr>
            <a:spLocks noGrp="1"/>
          </p:cNvSpPr>
          <p:nvPr>
            <p:ph idx="1"/>
          </p:nvPr>
        </p:nvSpPr>
        <p:spPr>
          <a:xfrm>
            <a:off x="1341119" y="1572768"/>
            <a:ext cx="8725231" cy="4142232"/>
          </a:xfrm>
        </p:spPr>
        <p:txBody>
          <a:bodyPr>
            <a:normAutofit/>
          </a:bodyPr>
          <a:lstStyle/>
          <a:p>
            <a:r>
              <a:rPr lang="en-US" dirty="0">
                <a:effectLst/>
              </a:rPr>
              <a:t>All affected water systems must develop an </a:t>
            </a:r>
            <a:r>
              <a:rPr lang="en-US" b="1" i="1" dirty="0">
                <a:effectLst/>
              </a:rPr>
              <a:t>initial inventory </a:t>
            </a:r>
            <a:r>
              <a:rPr lang="en-US" dirty="0">
                <a:effectLst/>
              </a:rPr>
              <a:t>to identify the materials of service lines connected to the public water distribution system by </a:t>
            </a:r>
            <a:r>
              <a:rPr lang="en-US" b="1" u="sng" dirty="0">
                <a:effectLst/>
              </a:rPr>
              <a:t>October 16, 2024</a:t>
            </a:r>
            <a:r>
              <a:rPr lang="en-US" dirty="0">
                <a:effectLst/>
              </a:rPr>
              <a:t>, and submit it to the SDWB. </a:t>
            </a:r>
          </a:p>
          <a:p>
            <a:r>
              <a:rPr lang="en-US" dirty="0">
                <a:effectLst/>
              </a:rPr>
              <a:t>The inventory must include all service lines connected to the public water distribution system </a:t>
            </a:r>
            <a:r>
              <a:rPr lang="en-US" b="1" i="1" dirty="0">
                <a:effectLst/>
              </a:rPr>
              <a:t>regardless of ownership status </a:t>
            </a:r>
            <a:r>
              <a:rPr lang="en-US" dirty="0">
                <a:effectLst/>
              </a:rPr>
              <a:t>(e.g., where service line ownership is shared, the inventory would include the portion of the service line owned by both the water system </a:t>
            </a:r>
            <a:r>
              <a:rPr lang="en-US" u="sng" dirty="0">
                <a:effectLst/>
              </a:rPr>
              <a:t>and</a:t>
            </a:r>
            <a:r>
              <a:rPr lang="en-US" dirty="0">
                <a:effectLst/>
              </a:rPr>
              <a:t> the customer.</a:t>
            </a:r>
          </a:p>
        </p:txBody>
      </p:sp>
      <p:pic>
        <p:nvPicPr>
          <p:cNvPr id="5" name="Picture 4">
            <a:extLst>
              <a:ext uri="{FF2B5EF4-FFF2-40B4-BE49-F238E27FC236}">
                <a16:creationId xmlns:a16="http://schemas.microsoft.com/office/drawing/2014/main" id="{D8EBD1B6-71A7-B78D-2A88-51090EEB5B6A}"/>
              </a:ext>
            </a:extLst>
          </p:cNvPr>
          <p:cNvPicPr>
            <a:picLocks noChangeAspect="1"/>
          </p:cNvPicPr>
          <p:nvPr/>
        </p:nvPicPr>
        <p:blipFill>
          <a:blip r:embed="rId2"/>
          <a:stretch>
            <a:fillRect/>
          </a:stretch>
        </p:blipFill>
        <p:spPr>
          <a:xfrm>
            <a:off x="361599" y="4300596"/>
            <a:ext cx="2243522" cy="1524132"/>
          </a:xfrm>
          <a:prstGeom prst="rect">
            <a:avLst/>
          </a:prstGeom>
        </p:spPr>
      </p:pic>
    </p:spTree>
    <p:extLst>
      <p:ext uri="{BB962C8B-B14F-4D97-AF65-F5344CB8AC3E}">
        <p14:creationId xmlns:p14="http://schemas.microsoft.com/office/powerpoint/2010/main" val="11053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0"/>
            <a:ext cx="11302081" cy="1088136"/>
          </a:xfrm>
        </p:spPr>
        <p:txBody>
          <a:bodyPr>
            <a:normAutofit fontScale="90000"/>
          </a:bodyPr>
          <a:lstStyle/>
          <a:p>
            <a:r>
              <a:rPr lang="en-US" dirty="0"/>
              <a:t>What exactly are the LSLI requirements of LCRR? (cont.)</a:t>
            </a:r>
          </a:p>
        </p:txBody>
      </p:sp>
      <p:sp>
        <p:nvSpPr>
          <p:cNvPr id="3" name="Content Placeholder 2"/>
          <p:cNvSpPr>
            <a:spLocks noGrp="1"/>
          </p:cNvSpPr>
          <p:nvPr>
            <p:ph idx="1"/>
          </p:nvPr>
        </p:nvSpPr>
        <p:spPr>
          <a:xfrm>
            <a:off x="1229359" y="1468120"/>
            <a:ext cx="8725231" cy="4678680"/>
          </a:xfrm>
        </p:spPr>
        <p:txBody>
          <a:bodyPr>
            <a:normAutofit/>
          </a:bodyPr>
          <a:lstStyle/>
          <a:p>
            <a:r>
              <a:rPr lang="en-US" dirty="0"/>
              <a:t>Are commercial and industrial service lines required to be included on the inventory? </a:t>
            </a:r>
          </a:p>
          <a:p>
            <a:r>
              <a:rPr lang="en-US" dirty="0"/>
              <a:t>Yes, all potable water service lines must be documented, including those serving commercial and industrial accounts.  </a:t>
            </a:r>
          </a:p>
          <a:p>
            <a:r>
              <a:rPr lang="en-US" dirty="0"/>
              <a:t>What about service lines with no potable use?</a:t>
            </a:r>
          </a:p>
          <a:p>
            <a:r>
              <a:rPr lang="en-US" dirty="0"/>
              <a:t>Non-potable use service lines for </a:t>
            </a:r>
            <a:r>
              <a:rPr lang="en-US" i="1" u="sng" dirty="0"/>
              <a:t>dedicated</a:t>
            </a:r>
            <a:r>
              <a:rPr lang="en-US" dirty="0"/>
              <a:t> fire and irrigation services </a:t>
            </a:r>
            <a:r>
              <a:rPr lang="en-US" dirty="0">
                <a:solidFill>
                  <a:srgbClr val="FF0000"/>
                </a:solidFill>
              </a:rPr>
              <a:t>do or do not have to be included in the inventory (EPA interpretation available?)  </a:t>
            </a:r>
            <a:r>
              <a:rPr lang="en-US" dirty="0"/>
              <a:t>The intent of the law is to identify lead service lines where the water is being used for human consumption, but some states are including dedicated fire, irrigation and emergency service lines…</a:t>
            </a:r>
            <a:endParaRPr lang="en-US" dirty="0">
              <a:effectLst/>
            </a:endParaRPr>
          </a:p>
        </p:txBody>
      </p:sp>
      <p:pic>
        <p:nvPicPr>
          <p:cNvPr id="5" name="Picture 4">
            <a:extLst>
              <a:ext uri="{FF2B5EF4-FFF2-40B4-BE49-F238E27FC236}">
                <a16:creationId xmlns:a16="http://schemas.microsoft.com/office/drawing/2014/main" id="{D8EBD1B6-71A7-B78D-2A88-51090EEB5B6A}"/>
              </a:ext>
            </a:extLst>
          </p:cNvPr>
          <p:cNvPicPr>
            <a:picLocks noChangeAspect="1"/>
          </p:cNvPicPr>
          <p:nvPr/>
        </p:nvPicPr>
        <p:blipFill>
          <a:blip r:embed="rId2"/>
          <a:stretch>
            <a:fillRect/>
          </a:stretch>
        </p:blipFill>
        <p:spPr>
          <a:xfrm>
            <a:off x="9576719" y="4523166"/>
            <a:ext cx="2243522" cy="1524132"/>
          </a:xfrm>
          <a:prstGeom prst="rect">
            <a:avLst/>
          </a:prstGeom>
        </p:spPr>
      </p:pic>
    </p:spTree>
    <p:extLst>
      <p:ext uri="{BB962C8B-B14F-4D97-AF65-F5344CB8AC3E}">
        <p14:creationId xmlns:p14="http://schemas.microsoft.com/office/powerpoint/2010/main" val="92650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768" y="265176"/>
            <a:ext cx="9833112" cy="1088136"/>
          </a:xfrm>
        </p:spPr>
        <p:txBody>
          <a:bodyPr>
            <a:normAutofit/>
          </a:bodyPr>
          <a:lstStyle/>
          <a:p>
            <a:r>
              <a:rPr lang="en-US" dirty="0"/>
              <a:t>LSLI requirements (cont.)</a:t>
            </a:r>
          </a:p>
        </p:txBody>
      </p:sp>
      <p:sp>
        <p:nvSpPr>
          <p:cNvPr id="3" name="Content Placeholder 2"/>
          <p:cNvSpPr>
            <a:spLocks noGrp="1"/>
          </p:cNvSpPr>
          <p:nvPr>
            <p:ph idx="1"/>
          </p:nvPr>
        </p:nvSpPr>
        <p:spPr>
          <a:xfrm>
            <a:off x="1017768" y="1357884"/>
            <a:ext cx="8605962" cy="4142232"/>
          </a:xfrm>
        </p:spPr>
        <p:txBody>
          <a:bodyPr>
            <a:normAutofit lnSpcReduction="10000"/>
          </a:bodyPr>
          <a:lstStyle/>
          <a:p>
            <a:r>
              <a:rPr lang="en-US" dirty="0"/>
              <a:t>Per 40 CFR 141.84(a)(6) and 141.90(e)(3) the water system must provide the State with an </a:t>
            </a:r>
            <a:r>
              <a:rPr lang="en-US" b="1" i="1" dirty="0"/>
              <a:t>updated version of its inventory </a:t>
            </a:r>
            <a:r>
              <a:rPr lang="en-US" dirty="0"/>
              <a:t>in accordance with its tap sampling monitoring period schedule (annually or triennially).  The updated inventory must be submitted within 30 days of the end of each tap sampling monitoring period which ends September 30, i.e., October 30 of each year that LCR tap sampling is done by your water system. </a:t>
            </a:r>
          </a:p>
          <a:p>
            <a:r>
              <a:rPr lang="en-US" dirty="0"/>
              <a:t>But what if I’m on Standard Monitoring (two consecutive 6-month sampling periods) where my monitoring period ends either June 30 or Dec 31? </a:t>
            </a:r>
          </a:p>
          <a:p>
            <a:pPr lvl="1">
              <a:buFont typeface="Wingdings" panose="05000000000000000000" pitchFamily="2" charset="2"/>
              <a:buChar char="v"/>
            </a:pPr>
            <a:r>
              <a:rPr lang="en-US" dirty="0"/>
              <a:t>Per 40 CFR 141.90(e)(3), updates are required no more frequently than annually.  The updated inventory must be submitted within 30 days of the end of each tap sampling monitoring period, which I interpret to mean at the </a:t>
            </a:r>
            <a:r>
              <a:rPr lang="en-US" i="1" dirty="0"/>
              <a:t>end of your second 6-month sampling period</a:t>
            </a:r>
            <a:r>
              <a:rPr lang="en-US" dirty="0"/>
              <a:t>.</a:t>
            </a:r>
          </a:p>
          <a:p>
            <a:endParaRPr lang="en-US" dirty="0">
              <a:effectLst/>
            </a:endParaRPr>
          </a:p>
        </p:txBody>
      </p:sp>
      <p:pic>
        <p:nvPicPr>
          <p:cNvPr id="5" name="Picture 4">
            <a:extLst>
              <a:ext uri="{FF2B5EF4-FFF2-40B4-BE49-F238E27FC236}">
                <a16:creationId xmlns:a16="http://schemas.microsoft.com/office/drawing/2014/main" id="{7B01B864-1AC1-7554-2F00-24058148FFC6}"/>
              </a:ext>
            </a:extLst>
          </p:cNvPr>
          <p:cNvPicPr>
            <a:picLocks noChangeAspect="1"/>
          </p:cNvPicPr>
          <p:nvPr/>
        </p:nvPicPr>
        <p:blipFill>
          <a:blip r:embed="rId2"/>
          <a:stretch>
            <a:fillRect/>
          </a:stretch>
        </p:blipFill>
        <p:spPr>
          <a:xfrm>
            <a:off x="7914639" y="4914525"/>
            <a:ext cx="4051167" cy="1712909"/>
          </a:xfrm>
          <a:prstGeom prst="rect">
            <a:avLst/>
          </a:prstGeom>
        </p:spPr>
      </p:pic>
    </p:spTree>
    <p:extLst>
      <p:ext uri="{BB962C8B-B14F-4D97-AF65-F5344CB8AC3E}">
        <p14:creationId xmlns:p14="http://schemas.microsoft.com/office/powerpoint/2010/main" val="317595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Wait…you mean???</a:t>
            </a:r>
          </a:p>
        </p:txBody>
      </p:sp>
      <p:sp>
        <p:nvSpPr>
          <p:cNvPr id="3" name="Content Placeholder 2"/>
          <p:cNvSpPr>
            <a:spLocks noGrp="1"/>
          </p:cNvSpPr>
          <p:nvPr>
            <p:ph idx="1"/>
          </p:nvPr>
        </p:nvSpPr>
        <p:spPr>
          <a:xfrm>
            <a:off x="1341120" y="1572768"/>
            <a:ext cx="8049370" cy="4142232"/>
          </a:xfrm>
        </p:spPr>
        <p:txBody>
          <a:bodyPr>
            <a:normAutofit/>
          </a:bodyPr>
          <a:lstStyle/>
          <a:p>
            <a:r>
              <a:rPr lang="en-US" dirty="0"/>
              <a:t>YES!  The LCRR have made it the </a:t>
            </a:r>
            <a:r>
              <a:rPr lang="en-US" u="sng" dirty="0"/>
              <a:t>PWS’ responsibility </a:t>
            </a:r>
            <a:r>
              <a:rPr lang="en-US" dirty="0"/>
              <a:t>to inventory the entire service line - whether they have jurisdiction over it or not – or whether they own it or not</a:t>
            </a:r>
          </a:p>
          <a:p>
            <a:r>
              <a:rPr lang="en-US" dirty="0"/>
              <a:t>So where does the customer side end?  </a:t>
            </a:r>
          </a:p>
          <a:p>
            <a:pPr lvl="1"/>
            <a:r>
              <a:rPr lang="en-US" dirty="0"/>
              <a:t>The definition of a LSL (40 CFR 141.2) “…means a portion of pipe that is made of lead, which connects the water main to the </a:t>
            </a:r>
            <a:r>
              <a:rPr lang="en-US" i="1" dirty="0"/>
              <a:t>building inlet</a:t>
            </a:r>
            <a:r>
              <a:rPr lang="en-US" dirty="0"/>
              <a:t>.”</a:t>
            </a:r>
            <a:endParaRPr lang="en-US" sz="2000" dirty="0"/>
          </a:p>
        </p:txBody>
      </p:sp>
      <p:graphicFrame>
        <p:nvGraphicFramePr>
          <p:cNvPr id="4" name="Object 4">
            <a:extLst>
              <a:ext uri="{FF2B5EF4-FFF2-40B4-BE49-F238E27FC236}">
                <a16:creationId xmlns:a16="http://schemas.microsoft.com/office/drawing/2014/main" id="{92E5D3B7-7FBD-C542-AD74-CC855D241A56}"/>
              </a:ext>
            </a:extLst>
          </p:cNvPr>
          <p:cNvGraphicFramePr>
            <a:graphicFrameLocks noChangeAspect="1"/>
          </p:cNvGraphicFramePr>
          <p:nvPr>
            <p:extLst>
              <p:ext uri="{D42A27DB-BD31-4B8C-83A1-F6EECF244321}">
                <p14:modId xmlns:p14="http://schemas.microsoft.com/office/powerpoint/2010/main" val="1324863132"/>
              </p:ext>
            </p:extLst>
          </p:nvPr>
        </p:nvGraphicFramePr>
        <p:xfrm>
          <a:off x="9919810" y="521146"/>
          <a:ext cx="1862137" cy="2549525"/>
        </p:xfrm>
        <a:graphic>
          <a:graphicData uri="http://schemas.openxmlformats.org/presentationml/2006/ole">
            <mc:AlternateContent xmlns:mc="http://schemas.openxmlformats.org/markup-compatibility/2006">
              <mc:Choice xmlns:v="urn:schemas-microsoft-com:vml" Requires="v">
                <p:oleObj name="Photo Editor Photo" r:id="rId2" imgW="3524742" imgH="4828571" progId="MSPhotoEd.3">
                  <p:embed/>
                </p:oleObj>
              </mc:Choice>
              <mc:Fallback>
                <p:oleObj name="Photo Editor Photo" r:id="rId2" imgW="3524742" imgH="4828571" progId="MSPhotoEd.3">
                  <p:embed/>
                  <p:pic>
                    <p:nvPicPr>
                      <p:cNvPr id="9222" name="Object 4">
                        <a:extLst>
                          <a:ext uri="{FF2B5EF4-FFF2-40B4-BE49-F238E27FC236}">
                            <a16:creationId xmlns:a16="http://schemas.microsoft.com/office/drawing/2014/main" id="{C9F6B618-6448-4489-9161-0942A4933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810" y="521146"/>
                        <a:ext cx="18621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64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327722"/>
            <a:ext cx="9509759" cy="1088136"/>
          </a:xfrm>
        </p:spPr>
        <p:txBody>
          <a:bodyPr>
            <a:normAutofit/>
          </a:bodyPr>
          <a:lstStyle/>
          <a:p>
            <a:r>
              <a:rPr lang="en-US" sz="3400" dirty="0"/>
              <a:t>So, what’s a “building inlet”???</a:t>
            </a:r>
          </a:p>
        </p:txBody>
      </p:sp>
      <p:sp>
        <p:nvSpPr>
          <p:cNvPr id="3" name="Content Placeholder 2"/>
          <p:cNvSpPr>
            <a:spLocks noGrp="1"/>
          </p:cNvSpPr>
          <p:nvPr>
            <p:ph idx="1"/>
          </p:nvPr>
        </p:nvSpPr>
        <p:spPr>
          <a:xfrm>
            <a:off x="1341119" y="942848"/>
            <a:ext cx="8049370" cy="5803392"/>
          </a:xfrm>
        </p:spPr>
        <p:txBody>
          <a:bodyPr>
            <a:normAutofit fontScale="92500" lnSpcReduction="10000"/>
          </a:bodyPr>
          <a:lstStyle/>
          <a:p>
            <a:r>
              <a:rPr lang="en-US" dirty="0"/>
              <a:t>Some national thoughts from an ASDWA survey conducted on Hawaii’s behalf in April 2023:</a:t>
            </a:r>
            <a:endParaRPr lang="en-US" sz="2000" dirty="0"/>
          </a:p>
          <a:p>
            <a:pPr lvl="1"/>
            <a:r>
              <a:rPr lang="en-US" sz="2000" dirty="0"/>
              <a:t>CA “…a singular point where the pipe goes into the building.”</a:t>
            </a:r>
          </a:p>
          <a:p>
            <a:pPr lvl="1"/>
            <a:r>
              <a:rPr lang="en-US" sz="2000" dirty="0"/>
              <a:t>TX “TCEQ doesn’t have a defined meaning of building inlet yet.” </a:t>
            </a:r>
          </a:p>
          <a:p>
            <a:pPr lvl="1"/>
            <a:r>
              <a:rPr lang="en-US" sz="2000" dirty="0"/>
              <a:t>ID “No singular or complex definition of “building inlet” exists for Idaho in the drinking water rules.”</a:t>
            </a:r>
          </a:p>
          <a:p>
            <a:pPr lvl="1"/>
            <a:r>
              <a:rPr lang="en-US" sz="2000" dirty="0"/>
              <a:t>CT “Pipe penetrated into the building” and “Practical determination by the State Primacy Agency”</a:t>
            </a:r>
          </a:p>
          <a:p>
            <a:pPr lvl="1"/>
            <a:r>
              <a:rPr lang="en-US" sz="2000" dirty="0"/>
              <a:t>MI “…to customer site piping or to the building plumbing at the first shut-off valve inside the building, or 18 inches inside the building, whichever is shorter.”</a:t>
            </a:r>
          </a:p>
          <a:p>
            <a:pPr lvl="1"/>
            <a:r>
              <a:rPr lang="en-US" sz="2000" dirty="0"/>
              <a:t>CO “does not explicitly define 'building inlet' in regulation or guidance but considers this to be the point where the service line first enters the building.”</a:t>
            </a:r>
          </a:p>
          <a:p>
            <a:pPr lvl="1"/>
            <a:r>
              <a:rPr lang="en-US" sz="2000" dirty="0"/>
              <a:t> MN “In most residential cases we will look at it as at the meter because our meters are typically in the houses in Minnesota.  It was a practical determination made by the state primacy agency. </a:t>
            </a:r>
          </a:p>
          <a:p>
            <a:pPr lvl="1"/>
            <a:r>
              <a:rPr lang="en-US" sz="2000" dirty="0"/>
              <a:t>CNMI “CNMI has no specific definition. I am of the mindset at least here the service line is from the main to the building entrance.”</a:t>
            </a:r>
          </a:p>
        </p:txBody>
      </p:sp>
      <p:pic>
        <p:nvPicPr>
          <p:cNvPr id="5" name="Picture 4">
            <a:extLst>
              <a:ext uri="{FF2B5EF4-FFF2-40B4-BE49-F238E27FC236}">
                <a16:creationId xmlns:a16="http://schemas.microsoft.com/office/drawing/2014/main" id="{4389374C-E4AD-850E-BF8B-FD7BB77695F3}"/>
              </a:ext>
            </a:extLst>
          </p:cNvPr>
          <p:cNvPicPr>
            <a:picLocks noChangeAspect="1"/>
          </p:cNvPicPr>
          <p:nvPr/>
        </p:nvPicPr>
        <p:blipFill>
          <a:blip r:embed="rId2"/>
          <a:stretch>
            <a:fillRect/>
          </a:stretch>
        </p:blipFill>
        <p:spPr>
          <a:xfrm>
            <a:off x="9912055" y="354470"/>
            <a:ext cx="1748671" cy="2104250"/>
          </a:xfrm>
          <a:prstGeom prst="rect">
            <a:avLst/>
          </a:prstGeom>
        </p:spPr>
      </p:pic>
    </p:spTree>
    <p:extLst>
      <p:ext uri="{BB962C8B-B14F-4D97-AF65-F5344CB8AC3E}">
        <p14:creationId xmlns:p14="http://schemas.microsoft.com/office/powerpoint/2010/main" val="1325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63236"/>
            <a:ext cx="9509759" cy="1088136"/>
          </a:xfrm>
        </p:spPr>
        <p:txBody>
          <a:bodyPr>
            <a:normAutofit/>
          </a:bodyPr>
          <a:lstStyle/>
          <a:p>
            <a:r>
              <a:rPr lang="en-US" sz="3400" dirty="0"/>
              <a:t>I’m a visual person so…</a:t>
            </a:r>
          </a:p>
        </p:txBody>
      </p:sp>
      <p:pic>
        <p:nvPicPr>
          <p:cNvPr id="5" name="Content Placeholder 4">
            <a:extLst>
              <a:ext uri="{FF2B5EF4-FFF2-40B4-BE49-F238E27FC236}">
                <a16:creationId xmlns:a16="http://schemas.microsoft.com/office/drawing/2014/main" id="{80333DC0-90DE-9ECD-0A9F-B9F1C10DC4F2}"/>
              </a:ext>
            </a:extLst>
          </p:cNvPr>
          <p:cNvPicPr>
            <a:picLocks noGrp="1" noChangeAspect="1"/>
          </p:cNvPicPr>
          <p:nvPr>
            <p:ph idx="1"/>
          </p:nvPr>
        </p:nvPicPr>
        <p:blipFill>
          <a:blip r:embed="rId3"/>
          <a:stretch>
            <a:fillRect/>
          </a:stretch>
        </p:blipFill>
        <p:spPr>
          <a:xfrm>
            <a:off x="2761443" y="1358106"/>
            <a:ext cx="6669112" cy="4141787"/>
          </a:xfrm>
        </p:spPr>
      </p:pic>
      <p:sp>
        <p:nvSpPr>
          <p:cNvPr id="4" name="TextBox 3">
            <a:extLst>
              <a:ext uri="{FF2B5EF4-FFF2-40B4-BE49-F238E27FC236}">
                <a16:creationId xmlns:a16="http://schemas.microsoft.com/office/drawing/2014/main" id="{15B668FB-F9C3-FC5A-AD7F-E10E926A9E9F}"/>
              </a:ext>
            </a:extLst>
          </p:cNvPr>
          <p:cNvSpPr txBox="1"/>
          <p:nvPr/>
        </p:nvSpPr>
        <p:spPr>
          <a:xfrm>
            <a:off x="203200" y="6351633"/>
            <a:ext cx="10972800" cy="307777"/>
          </a:xfrm>
          <a:prstGeom prst="rect">
            <a:avLst/>
          </a:prstGeom>
          <a:noFill/>
        </p:spPr>
        <p:txBody>
          <a:bodyPr wrap="square">
            <a:spAutoFit/>
          </a:bodyPr>
          <a:lstStyle/>
          <a:p>
            <a:r>
              <a:rPr lang="en-US" sz="1400" dirty="0"/>
              <a:t>Courtesy Honolulu Board of Water Supply, February 2023</a:t>
            </a:r>
          </a:p>
        </p:txBody>
      </p:sp>
    </p:spTree>
    <p:extLst>
      <p:ext uri="{BB962C8B-B14F-4D97-AF65-F5344CB8AC3E}">
        <p14:creationId xmlns:p14="http://schemas.microsoft.com/office/powerpoint/2010/main" val="20801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010" y="10734"/>
            <a:ext cx="10630893" cy="1088136"/>
          </a:xfrm>
        </p:spPr>
        <p:txBody>
          <a:bodyPr>
            <a:normAutofit fontScale="90000"/>
          </a:bodyPr>
          <a:lstStyle/>
          <a:p>
            <a:r>
              <a:rPr lang="en-US" dirty="0"/>
              <a:t>What is this LSLI guidance everyone is talking about?</a:t>
            </a:r>
          </a:p>
        </p:txBody>
      </p:sp>
      <p:sp>
        <p:nvSpPr>
          <p:cNvPr id="3" name="Content Placeholder 2"/>
          <p:cNvSpPr>
            <a:spLocks noGrp="1"/>
          </p:cNvSpPr>
          <p:nvPr>
            <p:ph idx="1"/>
          </p:nvPr>
        </p:nvSpPr>
        <p:spPr>
          <a:xfrm>
            <a:off x="978010" y="1302424"/>
            <a:ext cx="9509760" cy="5020056"/>
          </a:xfrm>
        </p:spPr>
        <p:txBody>
          <a:bodyPr>
            <a:normAutofit lnSpcReduction="10000"/>
          </a:bodyPr>
          <a:lstStyle/>
          <a:p>
            <a:r>
              <a:rPr lang="en-US" dirty="0">
                <a:effectLst/>
              </a:rPr>
              <a:t>See EPA’s G</a:t>
            </a:r>
            <a:r>
              <a:rPr lang="en-US" sz="2000" dirty="0">
                <a:solidFill>
                  <a:schemeClr val="accent2">
                    <a:lumMod val="50000"/>
                  </a:schemeClr>
                </a:solidFill>
              </a:rPr>
              <a:t>uidance For Developing and Maintaining a Service Line Inventory, EPA 816-B-22-001, August 2022  found here: </a:t>
            </a:r>
            <a:r>
              <a:rPr lang="en-US" sz="2000" dirty="0">
                <a:solidFill>
                  <a:schemeClr val="accent2">
                    <a:lumMod val="50000"/>
                  </a:schemeClr>
                </a:solidFill>
                <a:hlinkClick r:id="rId2"/>
              </a:rPr>
              <a:t>https://www.epa.gov/system/files/documents/2022-08/Inventory%20Guidance_August%202022_508%20compliant.pdf</a:t>
            </a:r>
            <a:endParaRPr lang="en-US" dirty="0"/>
          </a:p>
          <a:p>
            <a:pPr marL="45720" indent="0">
              <a:buNone/>
            </a:pPr>
            <a:r>
              <a:rPr lang="en-US" dirty="0">
                <a:effectLst/>
              </a:rPr>
              <a:t>    …And here on our website</a:t>
            </a:r>
            <a:r>
              <a:rPr lang="en-US" dirty="0"/>
              <a:t>: </a:t>
            </a:r>
            <a:r>
              <a:rPr lang="en-US" dirty="0">
                <a:hlinkClick r:id="rId3"/>
              </a:rPr>
              <a:t>Safe Drinking Water Branch (hawaii.gov)</a:t>
            </a:r>
            <a:endParaRPr lang="en-US" dirty="0"/>
          </a:p>
          <a:p>
            <a:r>
              <a:rPr lang="en-US" dirty="0"/>
              <a:t>Major guidance topics include:</a:t>
            </a:r>
          </a:p>
          <a:p>
            <a:pPr lvl="1">
              <a:buFont typeface="Wingdings" panose="05000000000000000000" pitchFamily="2" charset="2"/>
              <a:buChar char="§"/>
            </a:pPr>
            <a:r>
              <a:rPr lang="en-US" dirty="0"/>
              <a:t>Elements of the Inventory</a:t>
            </a:r>
          </a:p>
          <a:p>
            <a:pPr lvl="1">
              <a:buFont typeface="Wingdings" panose="05000000000000000000" pitchFamily="2" charset="2"/>
              <a:buChar char="§"/>
            </a:pPr>
            <a:r>
              <a:rPr lang="en-US" dirty="0"/>
              <a:t>Inventory Planning</a:t>
            </a:r>
          </a:p>
          <a:p>
            <a:pPr lvl="1">
              <a:buFont typeface="Wingdings" panose="05000000000000000000" pitchFamily="2" charset="2"/>
              <a:buChar char="§"/>
            </a:pPr>
            <a:r>
              <a:rPr lang="en-US" dirty="0"/>
              <a:t>Historical Records Review</a:t>
            </a:r>
          </a:p>
          <a:p>
            <a:pPr lvl="1">
              <a:buFont typeface="Wingdings" panose="05000000000000000000" pitchFamily="2" charset="2"/>
              <a:buChar char="§"/>
            </a:pPr>
            <a:r>
              <a:rPr lang="en-US" dirty="0"/>
              <a:t>Service Line Investigation Methods</a:t>
            </a:r>
          </a:p>
          <a:p>
            <a:pPr lvl="1">
              <a:buFont typeface="Wingdings" panose="05000000000000000000" pitchFamily="2" charset="2"/>
              <a:buChar char="§"/>
            </a:pPr>
            <a:r>
              <a:rPr lang="en-US" dirty="0"/>
              <a:t>Developing and Updating the Inventory</a:t>
            </a:r>
          </a:p>
          <a:p>
            <a:pPr lvl="1">
              <a:buFont typeface="Wingdings" panose="05000000000000000000" pitchFamily="2" charset="2"/>
              <a:buChar char="§"/>
            </a:pPr>
            <a:r>
              <a:rPr lang="en-US" dirty="0"/>
              <a:t>Public Accessibility</a:t>
            </a:r>
          </a:p>
          <a:p>
            <a:r>
              <a:rPr lang="en-US" dirty="0"/>
              <a:t>NOTE: affected PWSs </a:t>
            </a:r>
            <a:r>
              <a:rPr lang="en-US" u="sng" dirty="0"/>
              <a:t>do not have to use this guidance</a:t>
            </a:r>
            <a:r>
              <a:rPr lang="en-US" dirty="0"/>
              <a:t>, but SDWB is strongly recommending its use to ensure that all required elements are captured.</a:t>
            </a:r>
          </a:p>
          <a:p>
            <a:endParaRPr lang="en-US" dirty="0">
              <a:effectLst/>
            </a:endParaRPr>
          </a:p>
        </p:txBody>
      </p:sp>
    </p:spTree>
    <p:extLst>
      <p:ext uri="{BB962C8B-B14F-4D97-AF65-F5344CB8AC3E}">
        <p14:creationId xmlns:p14="http://schemas.microsoft.com/office/powerpoint/2010/main" val="264651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930" y="986094"/>
            <a:ext cx="4792869" cy="1088136"/>
          </a:xfrm>
        </p:spPr>
        <p:txBody>
          <a:bodyPr>
            <a:normAutofit fontScale="90000"/>
          </a:bodyPr>
          <a:lstStyle/>
          <a:p>
            <a:r>
              <a:rPr lang="en-US" dirty="0"/>
              <a:t>What is this LSLI guidance everyone is talking about?</a:t>
            </a:r>
          </a:p>
        </p:txBody>
      </p:sp>
      <p:pic>
        <p:nvPicPr>
          <p:cNvPr id="5" name="Content Placeholder 4">
            <a:extLst>
              <a:ext uri="{FF2B5EF4-FFF2-40B4-BE49-F238E27FC236}">
                <a16:creationId xmlns:a16="http://schemas.microsoft.com/office/drawing/2014/main" id="{E8F7354A-AB8E-EE60-2B9F-0723D3AC32A4}"/>
              </a:ext>
            </a:extLst>
          </p:cNvPr>
          <p:cNvPicPr>
            <a:picLocks noGrp="1" noChangeAspect="1"/>
          </p:cNvPicPr>
          <p:nvPr>
            <p:ph idx="1"/>
          </p:nvPr>
        </p:nvPicPr>
        <p:blipFill>
          <a:blip r:embed="rId2"/>
          <a:stretch>
            <a:fillRect/>
          </a:stretch>
        </p:blipFill>
        <p:spPr>
          <a:xfrm>
            <a:off x="6167121" y="194310"/>
            <a:ext cx="5852900" cy="6347512"/>
          </a:xfrm>
        </p:spPr>
      </p:pic>
    </p:spTree>
    <p:extLst>
      <p:ext uri="{BB962C8B-B14F-4D97-AF65-F5344CB8AC3E}">
        <p14:creationId xmlns:p14="http://schemas.microsoft.com/office/powerpoint/2010/main" val="352466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010" y="10734"/>
            <a:ext cx="10630893" cy="1088136"/>
          </a:xfrm>
        </p:spPr>
        <p:txBody>
          <a:bodyPr>
            <a:normAutofit fontScale="90000"/>
          </a:bodyPr>
          <a:lstStyle/>
          <a:p>
            <a:r>
              <a:rPr lang="en-US" dirty="0"/>
              <a:t>What is this LSLI guidance everyone is talking about?</a:t>
            </a:r>
          </a:p>
        </p:txBody>
      </p:sp>
      <p:sp>
        <p:nvSpPr>
          <p:cNvPr id="3" name="Content Placeholder 2"/>
          <p:cNvSpPr>
            <a:spLocks noGrp="1"/>
          </p:cNvSpPr>
          <p:nvPr>
            <p:ph idx="1"/>
          </p:nvPr>
        </p:nvSpPr>
        <p:spPr>
          <a:xfrm>
            <a:off x="978010" y="1302424"/>
            <a:ext cx="9509760" cy="5020056"/>
          </a:xfrm>
        </p:spPr>
        <p:txBody>
          <a:bodyPr>
            <a:normAutofit/>
          </a:bodyPr>
          <a:lstStyle/>
          <a:p>
            <a:r>
              <a:rPr lang="en-US" dirty="0"/>
              <a:t>Other Non-EPA LSLI options can be found amongst v</a:t>
            </a:r>
            <a:r>
              <a:rPr lang="en-US" dirty="0">
                <a:effectLst/>
              </a:rPr>
              <a:t>arious states.  </a:t>
            </a:r>
          </a:p>
          <a:p>
            <a:r>
              <a:rPr lang="en-US" dirty="0">
                <a:effectLst/>
              </a:rPr>
              <a:t>The Association of State Drinking Water Administrators (ASDWA) have developed templates to input data for lead service line inventories. Examples from ASDWA: Wisconsin, Minnesota, Michigan and Kansas, are available at the following link: </a:t>
            </a:r>
            <a:r>
              <a:rPr lang="en-US" dirty="0">
                <a:effectLst/>
                <a:hlinkClick r:id="rId2"/>
              </a:rPr>
              <a:t>https://www.asdwa.org/lead-and-copper-rule-lcr/</a:t>
            </a:r>
            <a:r>
              <a:rPr lang="en-US" dirty="0">
                <a:effectLst/>
              </a:rPr>
              <a:t>  or can be found at the individual State’s website.</a:t>
            </a:r>
          </a:p>
          <a:p>
            <a:endParaRPr lang="en-US" dirty="0">
              <a:effectLst/>
            </a:endParaRPr>
          </a:p>
        </p:txBody>
      </p:sp>
    </p:spTree>
    <p:extLst>
      <p:ext uri="{BB962C8B-B14F-4D97-AF65-F5344CB8AC3E}">
        <p14:creationId xmlns:p14="http://schemas.microsoft.com/office/powerpoint/2010/main" val="23110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I find the required information to do a proper LSLI?</a:t>
            </a:r>
          </a:p>
        </p:txBody>
      </p:sp>
      <p:sp>
        <p:nvSpPr>
          <p:cNvPr id="3" name="Content Placeholder 2"/>
          <p:cNvSpPr>
            <a:spLocks noGrp="1"/>
          </p:cNvSpPr>
          <p:nvPr>
            <p:ph idx="1"/>
          </p:nvPr>
        </p:nvSpPr>
        <p:spPr/>
        <p:txBody>
          <a:bodyPr>
            <a:normAutofit/>
          </a:bodyPr>
          <a:lstStyle/>
          <a:p>
            <a:r>
              <a:rPr lang="en-US" dirty="0">
                <a:effectLst/>
              </a:rPr>
              <a:t>All construction and plumbing codes, permits, and existing records or other documentation which indicates the service line materials used to connect structures to the distribution system. </a:t>
            </a:r>
          </a:p>
          <a:p>
            <a:r>
              <a:rPr lang="en-US" dirty="0">
                <a:effectLst/>
              </a:rPr>
              <a:t>All water system records, including distribution system maps and drawings, historical records on each service connection, meter installation records, historical capital improvement or master plans, and standard operating procedures. </a:t>
            </a:r>
          </a:p>
          <a:p>
            <a:r>
              <a:rPr lang="en-US" dirty="0">
                <a:effectLst/>
              </a:rPr>
              <a:t>All inspections and records of the distribution system that indicate the material composition of the service connections that connect a structure to the distribution system. </a:t>
            </a:r>
          </a:p>
          <a:p>
            <a:r>
              <a:rPr lang="en-US" dirty="0">
                <a:effectLst/>
              </a:rPr>
              <a:t>Any resource, information, or identification method provided or required by the State to assess service line materials.</a:t>
            </a:r>
          </a:p>
        </p:txBody>
      </p:sp>
      <p:sp>
        <p:nvSpPr>
          <p:cNvPr id="4" name="TextBox 3">
            <a:extLst>
              <a:ext uri="{FF2B5EF4-FFF2-40B4-BE49-F238E27FC236}">
                <a16:creationId xmlns:a16="http://schemas.microsoft.com/office/drawing/2014/main" id="{EBA2DD63-0A6D-947E-D2FB-D76701FB4FFB}"/>
              </a:ext>
            </a:extLst>
          </p:cNvPr>
          <p:cNvSpPr txBox="1"/>
          <p:nvPr/>
        </p:nvSpPr>
        <p:spPr>
          <a:xfrm>
            <a:off x="487680" y="6285047"/>
            <a:ext cx="6096000" cy="307777"/>
          </a:xfrm>
          <a:prstGeom prst="rect">
            <a:avLst/>
          </a:prstGeom>
          <a:noFill/>
        </p:spPr>
        <p:txBody>
          <a:bodyPr wrap="square">
            <a:spAutoFit/>
          </a:bodyPr>
          <a:lstStyle/>
          <a:p>
            <a:r>
              <a:rPr lang="en-US" sz="1400" dirty="0"/>
              <a:t>Verbatim from 40 CFR141.84 (a)(3)</a:t>
            </a:r>
          </a:p>
        </p:txBody>
      </p:sp>
    </p:spTree>
    <p:extLst>
      <p:ext uri="{BB962C8B-B14F-4D97-AF65-F5344CB8AC3E}">
        <p14:creationId xmlns:p14="http://schemas.microsoft.com/office/powerpoint/2010/main" val="290856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219376"/>
            <a:ext cx="9509759" cy="1088136"/>
          </a:xfrm>
        </p:spPr>
        <p:txBody>
          <a:bodyPr/>
          <a:lstStyle/>
          <a:p>
            <a:r>
              <a:rPr lang="en-US" dirty="0"/>
              <a:t>Mysteries we’re covering this morning:</a:t>
            </a:r>
          </a:p>
        </p:txBody>
      </p:sp>
      <p:sp>
        <p:nvSpPr>
          <p:cNvPr id="3" name="Content Placeholder 2"/>
          <p:cNvSpPr>
            <a:spLocks noGrp="1"/>
          </p:cNvSpPr>
          <p:nvPr>
            <p:ph idx="1"/>
          </p:nvPr>
        </p:nvSpPr>
        <p:spPr>
          <a:xfrm>
            <a:off x="625502" y="1421693"/>
            <a:ext cx="7508682" cy="4142232"/>
          </a:xfrm>
        </p:spPr>
        <p:txBody>
          <a:bodyPr/>
          <a:lstStyle/>
          <a:p>
            <a:r>
              <a:rPr lang="en-US" dirty="0"/>
              <a:t>What does “LCRR” stand for and does this presentation apply to me?</a:t>
            </a:r>
          </a:p>
          <a:p>
            <a:r>
              <a:rPr lang="en-US" dirty="0"/>
              <a:t>What is an LSL? an LSLI? and what are the requirements and deadlines?</a:t>
            </a:r>
          </a:p>
          <a:p>
            <a:r>
              <a:rPr lang="en-US" dirty="0"/>
              <a:t>Can I ask questions outside this presentation’s LSLI requirements?</a:t>
            </a:r>
          </a:p>
          <a:p>
            <a:r>
              <a:rPr lang="en-US" dirty="0"/>
              <a:t>Is he going to finish in time for lunch?</a:t>
            </a:r>
          </a:p>
          <a:p>
            <a:endParaRPr lang="en-US" dirty="0"/>
          </a:p>
          <a:p>
            <a:endParaRPr lang="en-US" dirty="0"/>
          </a:p>
        </p:txBody>
      </p:sp>
      <p:pic>
        <p:nvPicPr>
          <p:cNvPr id="4" name="Picture 3">
            <a:extLst>
              <a:ext uri="{FF2B5EF4-FFF2-40B4-BE49-F238E27FC236}">
                <a16:creationId xmlns:a16="http://schemas.microsoft.com/office/drawing/2014/main" id="{75B9F84E-5DAB-5365-E26E-C5D8F6B9415C}"/>
              </a:ext>
            </a:extLst>
          </p:cNvPr>
          <p:cNvPicPr>
            <a:picLocks noChangeAspect="1"/>
          </p:cNvPicPr>
          <p:nvPr/>
        </p:nvPicPr>
        <p:blipFill>
          <a:blip r:embed="rId3"/>
          <a:stretch>
            <a:fillRect/>
          </a:stretch>
        </p:blipFill>
        <p:spPr>
          <a:xfrm>
            <a:off x="9077384" y="219376"/>
            <a:ext cx="3037106" cy="1649181"/>
          </a:xfrm>
          <a:prstGeom prst="rect">
            <a:avLst/>
          </a:prstGeom>
        </p:spPr>
      </p:pic>
    </p:spTree>
    <p:extLst>
      <p:ext uri="{BB962C8B-B14F-4D97-AF65-F5344CB8AC3E}">
        <p14:creationId xmlns:p14="http://schemas.microsoft.com/office/powerpoint/2010/main" val="14819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BWS Records Search (2020-2022)</a:t>
            </a:r>
          </a:p>
        </p:txBody>
      </p:sp>
      <p:sp>
        <p:nvSpPr>
          <p:cNvPr id="3" name="Content Placeholder 2"/>
          <p:cNvSpPr>
            <a:spLocks noGrp="1"/>
          </p:cNvSpPr>
          <p:nvPr>
            <p:ph idx="1"/>
          </p:nvPr>
        </p:nvSpPr>
        <p:spPr/>
        <p:txBody>
          <a:bodyPr>
            <a:normAutofit fontScale="92500" lnSpcReduction="20000"/>
          </a:bodyPr>
          <a:lstStyle/>
          <a:p>
            <a:r>
              <a:rPr lang="de-DE" b="0" i="0" u="none" strike="noStrike" baseline="0" dirty="0"/>
              <a:t>BWS geographic information system (GIS)</a:t>
            </a:r>
          </a:p>
          <a:p>
            <a:r>
              <a:rPr lang="en-US" b="0" i="0" u="none" strike="noStrike" baseline="0" dirty="0"/>
              <a:t>As-built drawings</a:t>
            </a:r>
          </a:p>
          <a:p>
            <a:r>
              <a:rPr lang="en-US" b="0" i="0" u="none" strike="noStrike" baseline="0" dirty="0"/>
              <a:t>Field reports</a:t>
            </a:r>
          </a:p>
          <a:p>
            <a:r>
              <a:rPr lang="en-US" b="0" i="0" u="none" strike="noStrike" baseline="0" dirty="0"/>
              <a:t>Customer data</a:t>
            </a:r>
          </a:p>
          <a:p>
            <a:r>
              <a:rPr lang="en-US" b="0" i="0" u="none" strike="noStrike" baseline="0" dirty="0"/>
              <a:t>Pipe material information</a:t>
            </a:r>
          </a:p>
          <a:p>
            <a:r>
              <a:rPr lang="en-US" b="0" i="0" u="none" strike="noStrike" baseline="0" dirty="0"/>
              <a:t>BWS operational information</a:t>
            </a:r>
          </a:p>
          <a:p>
            <a:r>
              <a:rPr lang="en-US" b="0" i="0" u="none" strike="noStrike" baseline="0" dirty="0"/>
              <a:t>City and County of Honolulu Agencies</a:t>
            </a:r>
          </a:p>
          <a:p>
            <a:r>
              <a:rPr lang="en-US" b="0" i="0" u="none" strike="noStrike" baseline="0" dirty="0"/>
              <a:t>Department of Planning and Permitting</a:t>
            </a:r>
          </a:p>
          <a:p>
            <a:r>
              <a:rPr lang="en-US" b="0" i="0" u="none" strike="noStrike" baseline="0" dirty="0"/>
              <a:t>Department of Environmental Services –Division of Wastewater Engineering and Construction</a:t>
            </a:r>
          </a:p>
          <a:p>
            <a:endParaRPr lang="en-US" dirty="0">
              <a:effectLst/>
            </a:endParaRPr>
          </a:p>
        </p:txBody>
      </p:sp>
      <p:sp>
        <p:nvSpPr>
          <p:cNvPr id="5" name="TextBox 4">
            <a:extLst>
              <a:ext uri="{FF2B5EF4-FFF2-40B4-BE49-F238E27FC236}">
                <a16:creationId xmlns:a16="http://schemas.microsoft.com/office/drawing/2014/main" id="{4FA9F426-323A-CB93-EB48-446A3A9FAAA3}"/>
              </a:ext>
            </a:extLst>
          </p:cNvPr>
          <p:cNvSpPr txBox="1"/>
          <p:nvPr/>
        </p:nvSpPr>
        <p:spPr>
          <a:xfrm>
            <a:off x="406400" y="6285047"/>
            <a:ext cx="6096000" cy="307777"/>
          </a:xfrm>
          <a:prstGeom prst="rect">
            <a:avLst/>
          </a:prstGeom>
          <a:noFill/>
        </p:spPr>
        <p:txBody>
          <a:bodyPr wrap="square">
            <a:spAutoFit/>
          </a:bodyPr>
          <a:lstStyle/>
          <a:p>
            <a:r>
              <a:rPr lang="en-US" sz="1400" dirty="0"/>
              <a:t>Courtesy Honolulu Board of Water Supply, February 2023</a:t>
            </a:r>
          </a:p>
        </p:txBody>
      </p:sp>
    </p:spTree>
    <p:extLst>
      <p:ext uri="{BB962C8B-B14F-4D97-AF65-F5344CB8AC3E}">
        <p14:creationId xmlns:p14="http://schemas.microsoft.com/office/powerpoint/2010/main" val="291567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BWS Records Search (continued)</a:t>
            </a:r>
          </a:p>
        </p:txBody>
      </p:sp>
      <p:sp>
        <p:nvSpPr>
          <p:cNvPr id="3" name="Content Placeholder 2"/>
          <p:cNvSpPr>
            <a:spLocks noGrp="1"/>
          </p:cNvSpPr>
          <p:nvPr>
            <p:ph idx="1"/>
          </p:nvPr>
        </p:nvSpPr>
        <p:spPr>
          <a:xfrm>
            <a:off x="1341120" y="1241993"/>
            <a:ext cx="9509760" cy="4602215"/>
          </a:xfrm>
        </p:spPr>
        <p:txBody>
          <a:bodyPr>
            <a:normAutofit fontScale="85000" lnSpcReduction="20000"/>
          </a:bodyPr>
          <a:lstStyle/>
          <a:p>
            <a:pPr algn="l"/>
            <a:endParaRPr lang="en-US" sz="1800" b="0" i="0" u="none" strike="noStrike" baseline="0" dirty="0">
              <a:solidFill>
                <a:srgbClr val="000000"/>
              </a:solidFill>
              <a:latin typeface="Tw Cen MT" panose="020B0602020104020603" pitchFamily="34" charset="0"/>
            </a:endParaRPr>
          </a:p>
          <a:p>
            <a:r>
              <a:rPr lang="en-US" sz="2200" b="0" i="0" u="none" strike="noStrike" baseline="0" dirty="0"/>
              <a:t>State Archives</a:t>
            </a:r>
          </a:p>
          <a:p>
            <a:r>
              <a:rPr lang="en-US" sz="2200" b="0" i="0" u="none" strike="noStrike" baseline="0" dirty="0"/>
              <a:t>Large community developers</a:t>
            </a:r>
          </a:p>
          <a:p>
            <a:r>
              <a:rPr lang="en-US" sz="2200" b="0" i="0" u="none" strike="noStrike" baseline="0" dirty="0"/>
              <a:t>Plumbers and pipe fitters</a:t>
            </a:r>
          </a:p>
          <a:p>
            <a:r>
              <a:rPr lang="en-US" sz="2200" b="0" i="0" u="none" strike="noStrike" baseline="0" dirty="0"/>
              <a:t>Water System Standards and Code Research</a:t>
            </a:r>
          </a:p>
          <a:p>
            <a:r>
              <a:rPr lang="en-US" sz="2200" b="0" i="0" u="none" strike="noStrike" baseline="0" dirty="0"/>
              <a:t>University of Hawaii at Manoa Hamilton Library –Hawaiian/Pacific Collection</a:t>
            </a:r>
          </a:p>
          <a:p>
            <a:r>
              <a:rPr lang="en-US" sz="2200" b="0" i="0" u="none" strike="noStrike" baseline="0" dirty="0"/>
              <a:t>Standards dating back to 1952 called for the uses of copper and appropriate materials in the Standard Details</a:t>
            </a:r>
          </a:p>
          <a:p>
            <a:r>
              <a:rPr lang="en-US" sz="2200" b="0" i="0" u="none" strike="noStrike" baseline="0" dirty="0"/>
              <a:t>Honolulu Plumbing Codes –Lead material is absent from the Code as far back as 1905</a:t>
            </a:r>
          </a:p>
          <a:p>
            <a:r>
              <a:rPr lang="en-US" sz="2200" b="0" i="0" u="none" strike="noStrike" baseline="0" dirty="0"/>
              <a:t>Revised Ordinance of Honolulu Revision in 1961 shows deletion of lead from the code.</a:t>
            </a:r>
          </a:p>
          <a:p>
            <a:pPr marL="45720" indent="0">
              <a:buNone/>
            </a:pPr>
            <a:endParaRPr lang="en-US" dirty="0">
              <a:effectLst/>
            </a:endParaRPr>
          </a:p>
        </p:txBody>
      </p:sp>
      <p:sp>
        <p:nvSpPr>
          <p:cNvPr id="4" name="TextBox 3">
            <a:extLst>
              <a:ext uri="{FF2B5EF4-FFF2-40B4-BE49-F238E27FC236}">
                <a16:creationId xmlns:a16="http://schemas.microsoft.com/office/drawing/2014/main" id="{887B9A9A-D8DD-5C2F-44ED-C4742E300BC1}"/>
              </a:ext>
            </a:extLst>
          </p:cNvPr>
          <p:cNvSpPr txBox="1"/>
          <p:nvPr/>
        </p:nvSpPr>
        <p:spPr>
          <a:xfrm>
            <a:off x="406400" y="6285047"/>
            <a:ext cx="6096000" cy="307777"/>
          </a:xfrm>
          <a:prstGeom prst="rect">
            <a:avLst/>
          </a:prstGeom>
          <a:noFill/>
        </p:spPr>
        <p:txBody>
          <a:bodyPr wrap="square">
            <a:spAutoFit/>
          </a:bodyPr>
          <a:lstStyle/>
          <a:p>
            <a:r>
              <a:rPr lang="en-US" sz="1400" dirty="0"/>
              <a:t>Courtesy Honolulu Board of Water Supply, February 2023</a:t>
            </a:r>
          </a:p>
        </p:txBody>
      </p:sp>
    </p:spTree>
    <p:extLst>
      <p:ext uri="{BB962C8B-B14F-4D97-AF65-F5344CB8AC3E}">
        <p14:creationId xmlns:p14="http://schemas.microsoft.com/office/powerpoint/2010/main" val="48932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Any other resources that I can use?</a:t>
            </a:r>
          </a:p>
        </p:txBody>
      </p:sp>
      <p:sp>
        <p:nvSpPr>
          <p:cNvPr id="3" name="Content Placeholder 2"/>
          <p:cNvSpPr>
            <a:spLocks noGrp="1"/>
          </p:cNvSpPr>
          <p:nvPr>
            <p:ph idx="1"/>
          </p:nvPr>
        </p:nvSpPr>
        <p:spPr>
          <a:xfrm>
            <a:off x="1341120" y="1572768"/>
            <a:ext cx="9245600" cy="4614672"/>
          </a:xfrm>
        </p:spPr>
        <p:txBody>
          <a:bodyPr/>
          <a:lstStyle/>
          <a:p>
            <a:r>
              <a:rPr lang="en-US" dirty="0"/>
              <a:t>Anecdotal interviews, properly documented, may be used but are not enough to </a:t>
            </a:r>
            <a:r>
              <a:rPr lang="en-US" i="1" u="sng" dirty="0"/>
              <a:t>solely</a:t>
            </a:r>
            <a:r>
              <a:rPr lang="en-US" dirty="0"/>
              <a:t> determine LSL material composition</a:t>
            </a:r>
          </a:p>
          <a:p>
            <a:r>
              <a:rPr lang="en-US" dirty="0"/>
              <a:t>What if my customers want to check their service lines themselves? Try this</a:t>
            </a:r>
          </a:p>
          <a:p>
            <a:pPr lvl="1">
              <a:buFont typeface="Wingdings" panose="05000000000000000000" pitchFamily="2" charset="2"/>
              <a:buChar char="v"/>
            </a:pPr>
            <a:r>
              <a:rPr lang="en-US" sz="2000" u="sng" dirty="0">
                <a:solidFill>
                  <a:srgbClr val="1155CC"/>
                </a:solidFill>
                <a:effectLst/>
                <a:latin typeface="Times New Roman" panose="02020603050405020304" pitchFamily="18" charset="0"/>
                <a:ea typeface="Times New Roman" panose="02020603050405020304" pitchFamily="18" charset="0"/>
                <a:hlinkClick r:id="rId3"/>
              </a:rPr>
              <a:t>https://apps.npr.org/find-lead-pipes-in-your-home/en/#intro</a:t>
            </a:r>
            <a:endParaRPr lang="en-US" sz="2000" dirty="0"/>
          </a:p>
          <a:p>
            <a:r>
              <a:rPr lang="en-US" dirty="0"/>
              <a:t>When in doubt about the useability of these resources to perform your LSLI, contact the SDWB for guidance…</a:t>
            </a:r>
          </a:p>
        </p:txBody>
      </p:sp>
    </p:spTree>
    <p:extLst>
      <p:ext uri="{BB962C8B-B14F-4D97-AF65-F5344CB8AC3E}">
        <p14:creationId xmlns:p14="http://schemas.microsoft.com/office/powerpoint/2010/main" val="264877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0"/>
            <a:ext cx="9509759" cy="1088136"/>
          </a:xfrm>
        </p:spPr>
        <p:txBody>
          <a:bodyPr>
            <a:normAutofit/>
          </a:bodyPr>
          <a:lstStyle/>
          <a:p>
            <a:r>
              <a:rPr lang="en-US" sz="3400" dirty="0"/>
              <a:t>Don’t forget to use the Guidance Luke…</a:t>
            </a:r>
          </a:p>
        </p:txBody>
      </p:sp>
      <p:sp>
        <p:nvSpPr>
          <p:cNvPr id="3" name="Content Placeholder 2"/>
          <p:cNvSpPr>
            <a:spLocks noGrp="1"/>
          </p:cNvSpPr>
          <p:nvPr>
            <p:ph idx="1"/>
          </p:nvPr>
        </p:nvSpPr>
        <p:spPr>
          <a:xfrm>
            <a:off x="1341120" y="1308608"/>
            <a:ext cx="8696960" cy="4563872"/>
          </a:xfrm>
        </p:spPr>
        <p:txBody>
          <a:bodyPr/>
          <a:lstStyle/>
          <a:p>
            <a:r>
              <a:rPr lang="en-US" dirty="0"/>
              <a:t>Chapter 4: Historical Records Review</a:t>
            </a:r>
          </a:p>
          <a:p>
            <a:r>
              <a:rPr lang="en-US" dirty="0"/>
              <a:t>Chapter 5: Service Line Investigation Methods</a:t>
            </a:r>
          </a:p>
          <a:p>
            <a:pPr lvl="1">
              <a:buFont typeface="Wingdings" panose="05000000000000000000" pitchFamily="2" charset="2"/>
              <a:buChar char="v"/>
            </a:pPr>
            <a:r>
              <a:rPr lang="en-US" dirty="0"/>
              <a:t>Visual inspection of service line material (Section 5.1) </a:t>
            </a:r>
          </a:p>
          <a:p>
            <a:pPr lvl="1">
              <a:buFont typeface="Wingdings" panose="05000000000000000000" pitchFamily="2" charset="2"/>
              <a:buChar char="v"/>
            </a:pPr>
            <a:r>
              <a:rPr lang="en-US" dirty="0"/>
              <a:t>Water quality sampling (Section 5.2) </a:t>
            </a:r>
          </a:p>
          <a:p>
            <a:pPr lvl="1">
              <a:buFont typeface="Wingdings" panose="05000000000000000000" pitchFamily="2" charset="2"/>
              <a:buChar char="v"/>
            </a:pPr>
            <a:r>
              <a:rPr lang="en-US" dirty="0"/>
              <a:t>Excavation (Section 5.3) </a:t>
            </a:r>
          </a:p>
          <a:p>
            <a:pPr lvl="1">
              <a:buFont typeface="Wingdings" panose="05000000000000000000" pitchFamily="2" charset="2"/>
              <a:buChar char="v"/>
            </a:pPr>
            <a:r>
              <a:rPr lang="en-US" dirty="0"/>
              <a:t>Predictive modeling (Section 5.5) </a:t>
            </a:r>
          </a:p>
          <a:p>
            <a:pPr lvl="1">
              <a:buFont typeface="Wingdings" panose="05000000000000000000" pitchFamily="2" charset="2"/>
              <a:buChar char="v"/>
            </a:pPr>
            <a:r>
              <a:rPr lang="en-US" dirty="0"/>
              <a:t>Emerging methods (Section 5.6)</a:t>
            </a:r>
          </a:p>
          <a:p>
            <a:r>
              <a:rPr lang="en-US" dirty="0"/>
              <a:t>Appendix E: Michigan Minimum Service Line Verification Requirements</a:t>
            </a:r>
          </a:p>
          <a:p>
            <a:r>
              <a:rPr lang="en-US" dirty="0"/>
              <a:t>The EPA LSLI Template “Inventory Methods” tab also has some useful ideas</a:t>
            </a:r>
          </a:p>
          <a:p>
            <a:r>
              <a:rPr lang="en-US" dirty="0"/>
              <a:t>…and much, much more!</a:t>
            </a:r>
          </a:p>
        </p:txBody>
      </p:sp>
      <p:sp>
        <p:nvSpPr>
          <p:cNvPr id="5" name="TextBox 4">
            <a:extLst>
              <a:ext uri="{FF2B5EF4-FFF2-40B4-BE49-F238E27FC236}">
                <a16:creationId xmlns:a16="http://schemas.microsoft.com/office/drawing/2014/main" id="{6D6F604E-E093-51BE-AF4F-3A5295DA980D}"/>
              </a:ext>
            </a:extLst>
          </p:cNvPr>
          <p:cNvSpPr txBox="1"/>
          <p:nvPr/>
        </p:nvSpPr>
        <p:spPr>
          <a:xfrm>
            <a:off x="447040" y="6123355"/>
            <a:ext cx="6096000" cy="523220"/>
          </a:xfrm>
          <a:prstGeom prst="rect">
            <a:avLst/>
          </a:prstGeom>
          <a:noFill/>
        </p:spPr>
        <p:txBody>
          <a:bodyPr wrap="square">
            <a:spAutoFit/>
          </a:bodyPr>
          <a:lstStyle/>
          <a:p>
            <a:r>
              <a:rPr lang="en-US" sz="1400" dirty="0">
                <a:solidFill>
                  <a:schemeClr val="accent2">
                    <a:lumMod val="50000"/>
                  </a:schemeClr>
                </a:solidFill>
              </a:rPr>
              <a:t>Guidance For Developing and Maintaining a Service Line Inventory, EPA 816-B-22-001, August 2022</a:t>
            </a:r>
            <a:endParaRPr lang="en-US" sz="1400" dirty="0"/>
          </a:p>
        </p:txBody>
      </p:sp>
      <p:pic>
        <p:nvPicPr>
          <p:cNvPr id="7" name="Picture 6">
            <a:extLst>
              <a:ext uri="{FF2B5EF4-FFF2-40B4-BE49-F238E27FC236}">
                <a16:creationId xmlns:a16="http://schemas.microsoft.com/office/drawing/2014/main" id="{38D69182-6522-1F65-83C4-3CF0D438D56F}"/>
              </a:ext>
            </a:extLst>
          </p:cNvPr>
          <p:cNvPicPr>
            <a:picLocks noChangeAspect="1"/>
          </p:cNvPicPr>
          <p:nvPr/>
        </p:nvPicPr>
        <p:blipFill>
          <a:blip r:embed="rId2"/>
          <a:stretch>
            <a:fillRect/>
          </a:stretch>
        </p:blipFill>
        <p:spPr>
          <a:xfrm>
            <a:off x="8144191" y="1400048"/>
            <a:ext cx="3564257" cy="1833372"/>
          </a:xfrm>
          <a:prstGeom prst="rect">
            <a:avLst/>
          </a:prstGeom>
        </p:spPr>
      </p:pic>
    </p:spTree>
    <p:extLst>
      <p:ext uri="{BB962C8B-B14F-4D97-AF65-F5344CB8AC3E}">
        <p14:creationId xmlns:p14="http://schemas.microsoft.com/office/powerpoint/2010/main" val="11058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0242"/>
            <a:ext cx="11429999" cy="1088136"/>
          </a:xfrm>
        </p:spPr>
        <p:txBody>
          <a:bodyPr>
            <a:normAutofit/>
          </a:bodyPr>
          <a:lstStyle/>
          <a:p>
            <a:r>
              <a:rPr lang="en-US" sz="3400" dirty="0"/>
              <a:t>And now a word about Prioritizing </a:t>
            </a:r>
            <a:r>
              <a:rPr lang="en-US" sz="3400" i="1" dirty="0"/>
              <a:t>Field </a:t>
            </a:r>
            <a:r>
              <a:rPr lang="en-US" sz="3400" dirty="0"/>
              <a:t>Investigations…</a:t>
            </a:r>
          </a:p>
        </p:txBody>
      </p:sp>
      <p:sp>
        <p:nvSpPr>
          <p:cNvPr id="3" name="Content Placeholder 2"/>
          <p:cNvSpPr>
            <a:spLocks noGrp="1"/>
          </p:cNvSpPr>
          <p:nvPr>
            <p:ph idx="1"/>
          </p:nvPr>
        </p:nvSpPr>
        <p:spPr>
          <a:xfrm>
            <a:off x="1341120" y="1272501"/>
            <a:ext cx="9509759" cy="4563872"/>
          </a:xfrm>
        </p:spPr>
        <p:txBody>
          <a:bodyPr/>
          <a:lstStyle/>
          <a:p>
            <a:r>
              <a:rPr lang="en-US" dirty="0"/>
              <a:t>EPA recommends that systems conduct on-site investigations </a:t>
            </a:r>
            <a:r>
              <a:rPr lang="en-US" i="1" dirty="0"/>
              <a:t>to reduce the number of unknowns in the system as quickly as possible</a:t>
            </a:r>
            <a:r>
              <a:rPr lang="en-US" dirty="0"/>
              <a:t>.</a:t>
            </a:r>
          </a:p>
          <a:p>
            <a:r>
              <a:rPr lang="en-US" dirty="0"/>
              <a:t>After all, establishing an inventory of service line materials and identifying the location of LSLs is a key step in getting them replaced and protecting public health.    </a:t>
            </a:r>
          </a:p>
          <a:p>
            <a:pPr lvl="1">
              <a:buFont typeface="Wingdings" panose="05000000000000000000" pitchFamily="2" charset="2"/>
              <a:buChar char="v"/>
            </a:pPr>
            <a:endParaRPr lang="en-US" dirty="0"/>
          </a:p>
        </p:txBody>
      </p:sp>
      <p:sp>
        <p:nvSpPr>
          <p:cNvPr id="5" name="TextBox 4">
            <a:extLst>
              <a:ext uri="{FF2B5EF4-FFF2-40B4-BE49-F238E27FC236}">
                <a16:creationId xmlns:a16="http://schemas.microsoft.com/office/drawing/2014/main" id="{6D6F604E-E093-51BE-AF4F-3A5295DA980D}"/>
              </a:ext>
            </a:extLst>
          </p:cNvPr>
          <p:cNvSpPr txBox="1"/>
          <p:nvPr/>
        </p:nvSpPr>
        <p:spPr>
          <a:xfrm>
            <a:off x="447040" y="6123355"/>
            <a:ext cx="6096000" cy="523220"/>
          </a:xfrm>
          <a:prstGeom prst="rect">
            <a:avLst/>
          </a:prstGeom>
          <a:noFill/>
        </p:spPr>
        <p:txBody>
          <a:bodyPr wrap="square">
            <a:spAutoFit/>
          </a:bodyPr>
          <a:lstStyle/>
          <a:p>
            <a:r>
              <a:rPr lang="en-US" sz="1400" dirty="0">
                <a:solidFill>
                  <a:schemeClr val="accent2">
                    <a:lumMod val="50000"/>
                  </a:schemeClr>
                </a:solidFill>
              </a:rPr>
              <a:t>Guidance For Developing and Maintaining a Service Line Inventory, EPA 816-B-22-001, August 2022</a:t>
            </a:r>
            <a:endParaRPr lang="en-US" sz="1400" dirty="0"/>
          </a:p>
        </p:txBody>
      </p:sp>
    </p:spTree>
    <p:extLst>
      <p:ext uri="{BB962C8B-B14F-4D97-AF65-F5344CB8AC3E}">
        <p14:creationId xmlns:p14="http://schemas.microsoft.com/office/powerpoint/2010/main" val="1736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02616"/>
            <a:ext cx="11429999" cy="1088136"/>
          </a:xfrm>
        </p:spPr>
        <p:txBody>
          <a:bodyPr>
            <a:normAutofit/>
          </a:bodyPr>
          <a:lstStyle/>
          <a:p>
            <a:r>
              <a:rPr lang="en-US" sz="3400" dirty="0"/>
              <a:t>And now a word about Prioritizing </a:t>
            </a:r>
            <a:r>
              <a:rPr lang="en-US" sz="3400" i="1" dirty="0"/>
              <a:t>Field </a:t>
            </a:r>
            <a:r>
              <a:rPr lang="en-US" sz="3400" dirty="0"/>
              <a:t>Investigations…</a:t>
            </a:r>
          </a:p>
        </p:txBody>
      </p:sp>
      <p:sp>
        <p:nvSpPr>
          <p:cNvPr id="3" name="Content Placeholder 2"/>
          <p:cNvSpPr>
            <a:spLocks noGrp="1"/>
          </p:cNvSpPr>
          <p:nvPr>
            <p:ph idx="1"/>
          </p:nvPr>
        </p:nvSpPr>
        <p:spPr>
          <a:xfrm>
            <a:off x="1341120" y="1147064"/>
            <a:ext cx="9509759" cy="4563872"/>
          </a:xfrm>
        </p:spPr>
        <p:txBody>
          <a:bodyPr/>
          <a:lstStyle/>
          <a:p>
            <a:r>
              <a:rPr lang="en-US" dirty="0"/>
              <a:t>EPA recommends that systems consider using multiple prioritization criteria in planning for investigations.</a:t>
            </a:r>
          </a:p>
          <a:p>
            <a:pPr lvl="1">
              <a:buFont typeface="Wingdings" panose="05000000000000000000" pitchFamily="2" charset="2"/>
              <a:buChar char="v"/>
            </a:pPr>
            <a:r>
              <a:rPr lang="en-US" dirty="0"/>
              <a:t>Consider vulnerable or environmental justice populations when targeting areas for investigations.  </a:t>
            </a:r>
          </a:p>
          <a:p>
            <a:pPr lvl="1">
              <a:buFont typeface="Wingdings" panose="05000000000000000000" pitchFamily="2" charset="2"/>
              <a:buChar char="v"/>
            </a:pPr>
            <a:r>
              <a:rPr lang="en-US" dirty="0"/>
              <a:t>For example, a water system may want to consider prioritizing investigations at locations served by unknown service lines where children are present, such as schools or childcare facilities. In some cases, smaller childcare facilities operated out of single-family residences could be more likely to be served by an LSL based on the diameter of the service line.</a:t>
            </a:r>
          </a:p>
          <a:p>
            <a:pPr lvl="1">
              <a:buFont typeface="Wingdings" panose="05000000000000000000" pitchFamily="2" charset="2"/>
              <a:buChar char="v"/>
            </a:pPr>
            <a:r>
              <a:rPr lang="en-US" dirty="0"/>
              <a:t>Systems could also consider income-based prioritization, conducting investigations at sites serving customers who qualify for reduced rates, etc.</a:t>
            </a:r>
          </a:p>
          <a:p>
            <a:pPr lvl="1">
              <a:buFont typeface="Wingdings" panose="05000000000000000000" pitchFamily="2" charset="2"/>
              <a:buChar char="v"/>
            </a:pPr>
            <a:endParaRPr lang="en-US" dirty="0"/>
          </a:p>
        </p:txBody>
      </p:sp>
      <p:sp>
        <p:nvSpPr>
          <p:cNvPr id="5" name="TextBox 4">
            <a:extLst>
              <a:ext uri="{FF2B5EF4-FFF2-40B4-BE49-F238E27FC236}">
                <a16:creationId xmlns:a16="http://schemas.microsoft.com/office/drawing/2014/main" id="{6D6F604E-E093-51BE-AF4F-3A5295DA980D}"/>
              </a:ext>
            </a:extLst>
          </p:cNvPr>
          <p:cNvSpPr txBox="1"/>
          <p:nvPr/>
        </p:nvSpPr>
        <p:spPr>
          <a:xfrm>
            <a:off x="447040" y="6123355"/>
            <a:ext cx="6096000" cy="523220"/>
          </a:xfrm>
          <a:prstGeom prst="rect">
            <a:avLst/>
          </a:prstGeom>
          <a:noFill/>
        </p:spPr>
        <p:txBody>
          <a:bodyPr wrap="square">
            <a:spAutoFit/>
          </a:bodyPr>
          <a:lstStyle/>
          <a:p>
            <a:r>
              <a:rPr lang="en-US" sz="1400" dirty="0">
                <a:solidFill>
                  <a:schemeClr val="accent2">
                    <a:lumMod val="50000"/>
                  </a:schemeClr>
                </a:solidFill>
              </a:rPr>
              <a:t>Guidance For Developing and Maintaining a Service Line Inventory, EPA 816-B-22-001, August 2022</a:t>
            </a:r>
            <a:endParaRPr lang="en-US" sz="1400" dirty="0"/>
          </a:p>
        </p:txBody>
      </p:sp>
    </p:spTree>
    <p:extLst>
      <p:ext uri="{BB962C8B-B14F-4D97-AF65-F5344CB8AC3E}">
        <p14:creationId xmlns:p14="http://schemas.microsoft.com/office/powerpoint/2010/main" val="416039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1" y="345440"/>
            <a:ext cx="3898899" cy="2265680"/>
          </a:xfrm>
        </p:spPr>
        <p:txBody>
          <a:bodyPr>
            <a:normAutofit fontScale="90000"/>
          </a:bodyPr>
          <a:lstStyle/>
          <a:p>
            <a:br>
              <a:rPr lang="en-US" dirty="0"/>
            </a:br>
            <a:r>
              <a:rPr lang="en-US" dirty="0"/>
              <a:t>Classifying the Entire Service Line When Ownership Is Split</a:t>
            </a:r>
          </a:p>
        </p:txBody>
      </p:sp>
      <p:pic>
        <p:nvPicPr>
          <p:cNvPr id="5" name="Picture 4">
            <a:extLst>
              <a:ext uri="{FF2B5EF4-FFF2-40B4-BE49-F238E27FC236}">
                <a16:creationId xmlns:a16="http://schemas.microsoft.com/office/drawing/2014/main" id="{A625B5B1-9E30-7C23-A5F9-21B77F2F65E2}"/>
              </a:ext>
            </a:extLst>
          </p:cNvPr>
          <p:cNvPicPr>
            <a:picLocks noChangeAspect="1"/>
          </p:cNvPicPr>
          <p:nvPr/>
        </p:nvPicPr>
        <p:blipFill>
          <a:blip r:embed="rId3"/>
          <a:stretch>
            <a:fillRect/>
          </a:stretch>
        </p:blipFill>
        <p:spPr>
          <a:xfrm>
            <a:off x="4919979" y="158369"/>
            <a:ext cx="7086600" cy="6076950"/>
          </a:xfrm>
          <a:prstGeom prst="rect">
            <a:avLst/>
          </a:prstGeom>
        </p:spPr>
      </p:pic>
      <p:pic>
        <p:nvPicPr>
          <p:cNvPr id="6" name="Picture 5">
            <a:extLst>
              <a:ext uri="{FF2B5EF4-FFF2-40B4-BE49-F238E27FC236}">
                <a16:creationId xmlns:a16="http://schemas.microsoft.com/office/drawing/2014/main" id="{D46031E4-09D8-F4A0-D104-DBB98A88F03F}"/>
              </a:ext>
            </a:extLst>
          </p:cNvPr>
          <p:cNvPicPr>
            <a:picLocks noChangeAspect="1"/>
          </p:cNvPicPr>
          <p:nvPr/>
        </p:nvPicPr>
        <p:blipFill>
          <a:blip r:embed="rId4"/>
          <a:stretch>
            <a:fillRect/>
          </a:stretch>
        </p:blipFill>
        <p:spPr>
          <a:xfrm>
            <a:off x="0" y="6235319"/>
            <a:ext cx="6114818" cy="591363"/>
          </a:xfrm>
          <a:prstGeom prst="rect">
            <a:avLst/>
          </a:prstGeom>
        </p:spPr>
      </p:pic>
    </p:spTree>
    <p:extLst>
      <p:ext uri="{BB962C8B-B14F-4D97-AF65-F5344CB8AC3E}">
        <p14:creationId xmlns:p14="http://schemas.microsoft.com/office/powerpoint/2010/main" val="28152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0"/>
            <a:ext cx="9509759" cy="1088136"/>
          </a:xfrm>
        </p:spPr>
        <p:txBody>
          <a:bodyPr>
            <a:normAutofit/>
          </a:bodyPr>
          <a:lstStyle/>
          <a:p>
            <a:r>
              <a:rPr lang="en-US" dirty="0"/>
              <a:t>What do I do after I complete the LSLI?</a:t>
            </a:r>
          </a:p>
        </p:txBody>
      </p:sp>
      <p:sp>
        <p:nvSpPr>
          <p:cNvPr id="3" name="Content Placeholder 2"/>
          <p:cNvSpPr>
            <a:spLocks noGrp="1"/>
          </p:cNvSpPr>
          <p:nvPr>
            <p:ph idx="1"/>
          </p:nvPr>
        </p:nvSpPr>
        <p:spPr>
          <a:xfrm>
            <a:off x="1341121" y="1207008"/>
            <a:ext cx="9509760" cy="4807712"/>
          </a:xfrm>
        </p:spPr>
        <p:txBody>
          <a:bodyPr>
            <a:normAutofit/>
          </a:bodyPr>
          <a:lstStyle/>
          <a:p>
            <a:pPr marL="502920" indent="-457200">
              <a:buFont typeface="+mj-lt"/>
              <a:buAutoNum type="arabicPeriod"/>
            </a:pPr>
            <a:r>
              <a:rPr lang="en-US" dirty="0"/>
              <a:t>Hopefully, you have been working with a consultant and the SDWB to guide you in performing and completing your initial LSLI by October 16, 2024.  If you’re pau or will finish this year, </a:t>
            </a:r>
            <a:r>
              <a:rPr lang="en-US" i="1" u="sng" dirty="0"/>
              <a:t>don’t wait</a:t>
            </a:r>
            <a:r>
              <a:rPr lang="en-US" dirty="0"/>
              <a:t>!  Turn it in to the Safe Drinking Water Branch for our review and comment.</a:t>
            </a:r>
          </a:p>
          <a:p>
            <a:pPr marL="502920" indent="-457200">
              <a:buFont typeface="+mj-lt"/>
              <a:buAutoNum type="arabicPeriod"/>
            </a:pPr>
            <a:r>
              <a:rPr lang="en-US" dirty="0"/>
              <a:t>There is a requirement that a water system must notify customers being served by a LSL (lead, GRR or unknown) within 30 days of completion of the LSL inventory (40 CFR 141.85(e)(1 &amp; 2) </a:t>
            </a:r>
          </a:p>
          <a:p>
            <a:pPr marL="914400" lvl="1">
              <a:buFont typeface="Wingdings" panose="05000000000000000000" pitchFamily="2" charset="2"/>
              <a:buChar char="v"/>
            </a:pPr>
            <a:r>
              <a:rPr lang="en-US" dirty="0"/>
              <a:t>What defines “completion” of the inventory?  </a:t>
            </a:r>
          </a:p>
          <a:p>
            <a:pPr marL="914400" lvl="1">
              <a:buFont typeface="Wingdings" panose="05000000000000000000" pitchFamily="2" charset="2"/>
              <a:buChar char="v"/>
            </a:pPr>
            <a:r>
              <a:rPr lang="en-US" dirty="0"/>
              <a:t>My initial read: 30 days after October 16, 2024, submittal to SDWB (November 15, 2024) - </a:t>
            </a:r>
            <a:r>
              <a:rPr lang="en-US" i="1" dirty="0"/>
              <a:t>or when SDWB approves of the contents of your initial inventory,</a:t>
            </a:r>
            <a:r>
              <a:rPr lang="en-US" dirty="0"/>
              <a:t> whichever is later…</a:t>
            </a:r>
          </a:p>
          <a:p>
            <a:pPr marL="914400" lvl="1">
              <a:buFont typeface="Wingdings" panose="05000000000000000000" pitchFamily="2" charset="2"/>
              <a:buChar char="v"/>
            </a:pPr>
            <a:r>
              <a:rPr lang="en-US" dirty="0"/>
              <a:t>…We are waiting for EPA’s technical guidance for more information about the notification requirements related to the LSL inventory, possibly in the Lead and Copper Rule Improvements Proposed Rule due out in September 2023 at the earliest.</a:t>
            </a:r>
          </a:p>
        </p:txBody>
      </p:sp>
    </p:spTree>
    <p:extLst>
      <p:ext uri="{BB962C8B-B14F-4D97-AF65-F5344CB8AC3E}">
        <p14:creationId xmlns:p14="http://schemas.microsoft.com/office/powerpoint/2010/main" val="19640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I need to make this LSLI publicly accessible?</a:t>
            </a:r>
          </a:p>
        </p:txBody>
      </p:sp>
      <p:sp>
        <p:nvSpPr>
          <p:cNvPr id="3" name="Content Placeholder 2"/>
          <p:cNvSpPr>
            <a:spLocks noGrp="1"/>
          </p:cNvSpPr>
          <p:nvPr>
            <p:ph idx="1"/>
          </p:nvPr>
        </p:nvSpPr>
        <p:spPr>
          <a:xfrm>
            <a:off x="1341120" y="1257808"/>
            <a:ext cx="7683610" cy="4142232"/>
          </a:xfrm>
        </p:spPr>
        <p:txBody>
          <a:bodyPr/>
          <a:lstStyle/>
          <a:p>
            <a:endParaRPr lang="en-US" dirty="0"/>
          </a:p>
          <a:p>
            <a:r>
              <a:rPr lang="en-US" dirty="0"/>
              <a:t>Yes, per 40 CFR 141.84(a)(8).  In addition, water systems serving greater than 50,000 persons must make the publicly accessible inventory available </a:t>
            </a:r>
            <a:r>
              <a:rPr lang="en-US" b="1" i="1" dirty="0"/>
              <a:t>online</a:t>
            </a:r>
            <a:r>
              <a:rPr lang="en-US" dirty="0"/>
              <a:t>.</a:t>
            </a:r>
          </a:p>
          <a:p>
            <a:r>
              <a:rPr lang="en-US" dirty="0"/>
              <a:t>How?  Using a </a:t>
            </a:r>
            <a:r>
              <a:rPr lang="en-US" b="1" i="1" dirty="0"/>
              <a:t>location identifier</a:t>
            </a:r>
            <a:r>
              <a:rPr lang="en-US" dirty="0"/>
              <a:t>, such as a street address, block, intersection, or landmark, associated with each lead service line and GRR service line. </a:t>
            </a:r>
          </a:p>
          <a:p>
            <a:r>
              <a:rPr lang="en-US" dirty="0"/>
              <a:t>NOTE: Water systems may, </a:t>
            </a:r>
            <a:r>
              <a:rPr lang="en-US" b="1" i="1" dirty="0"/>
              <a:t>but are not required to</a:t>
            </a:r>
            <a:r>
              <a:rPr lang="en-US" dirty="0"/>
              <a:t>, 1) include a locational identifier for lead status “Unknown” service lines or 2) list the exact address of each service line. </a:t>
            </a:r>
          </a:p>
          <a:p>
            <a:endParaRPr lang="en-US" dirty="0"/>
          </a:p>
          <a:p>
            <a:endParaRPr lang="en-US" dirty="0"/>
          </a:p>
        </p:txBody>
      </p:sp>
      <p:pic>
        <p:nvPicPr>
          <p:cNvPr id="4" name="Picture 3">
            <a:extLst>
              <a:ext uri="{FF2B5EF4-FFF2-40B4-BE49-F238E27FC236}">
                <a16:creationId xmlns:a16="http://schemas.microsoft.com/office/drawing/2014/main" id="{9EB9E010-EB80-DC74-7C41-7E9DD7D9726E}"/>
              </a:ext>
            </a:extLst>
          </p:cNvPr>
          <p:cNvPicPr>
            <a:picLocks noChangeAspect="1"/>
          </p:cNvPicPr>
          <p:nvPr/>
        </p:nvPicPr>
        <p:blipFill>
          <a:blip r:embed="rId3"/>
          <a:stretch>
            <a:fillRect/>
          </a:stretch>
        </p:blipFill>
        <p:spPr>
          <a:xfrm>
            <a:off x="9215952" y="2192780"/>
            <a:ext cx="2681296" cy="1975692"/>
          </a:xfrm>
          <a:prstGeom prst="rect">
            <a:avLst/>
          </a:prstGeom>
        </p:spPr>
      </p:pic>
    </p:spTree>
    <p:extLst>
      <p:ext uri="{BB962C8B-B14F-4D97-AF65-F5344CB8AC3E}">
        <p14:creationId xmlns:p14="http://schemas.microsoft.com/office/powerpoint/2010/main" val="675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SDWB provide guidance and templates for this publicly accessibility requirement?</a:t>
            </a:r>
          </a:p>
        </p:txBody>
      </p:sp>
      <p:sp>
        <p:nvSpPr>
          <p:cNvPr id="3" name="Content Placeholder 2"/>
          <p:cNvSpPr>
            <a:spLocks noGrp="1"/>
          </p:cNvSpPr>
          <p:nvPr>
            <p:ph idx="1"/>
          </p:nvPr>
        </p:nvSpPr>
        <p:spPr>
          <a:xfrm>
            <a:off x="1341120" y="1572768"/>
            <a:ext cx="7548880" cy="4142232"/>
          </a:xfrm>
        </p:spPr>
        <p:txBody>
          <a:bodyPr/>
          <a:lstStyle/>
          <a:p>
            <a:pPr marL="525780" indent="-342900"/>
            <a:r>
              <a:rPr lang="en-US" dirty="0"/>
              <a:t>This is expected to be in the LCRR and LCRI Implementation Guidance… </a:t>
            </a:r>
          </a:p>
          <a:p>
            <a:pPr marL="525780" indent="-342900"/>
            <a:r>
              <a:rPr lang="en-US" dirty="0"/>
              <a:t>…but in their absence, past LCR notification letter templates may be used.  Water systems can work with the SDWB to develop such templates in this interim period.  </a:t>
            </a:r>
          </a:p>
        </p:txBody>
      </p:sp>
      <p:pic>
        <p:nvPicPr>
          <p:cNvPr id="4" name="Picture 3">
            <a:extLst>
              <a:ext uri="{FF2B5EF4-FFF2-40B4-BE49-F238E27FC236}">
                <a16:creationId xmlns:a16="http://schemas.microsoft.com/office/drawing/2014/main" id="{ABD0DF0C-F281-C7FA-D684-CCF39BC2A30F}"/>
              </a:ext>
            </a:extLst>
          </p:cNvPr>
          <p:cNvPicPr>
            <a:picLocks noChangeAspect="1"/>
          </p:cNvPicPr>
          <p:nvPr/>
        </p:nvPicPr>
        <p:blipFill>
          <a:blip r:embed="rId2"/>
          <a:stretch>
            <a:fillRect/>
          </a:stretch>
        </p:blipFill>
        <p:spPr>
          <a:xfrm>
            <a:off x="9957752" y="809244"/>
            <a:ext cx="1481456" cy="1408298"/>
          </a:xfrm>
          <a:prstGeom prst="rect">
            <a:avLst/>
          </a:prstGeom>
        </p:spPr>
      </p:pic>
    </p:spTree>
    <p:extLst>
      <p:ext uri="{BB962C8B-B14F-4D97-AF65-F5344CB8AC3E}">
        <p14:creationId xmlns:p14="http://schemas.microsoft.com/office/powerpoint/2010/main" val="26795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089" y="132588"/>
            <a:ext cx="6292131" cy="1088136"/>
          </a:xfrm>
        </p:spPr>
        <p:txBody>
          <a:bodyPr>
            <a:normAutofit/>
          </a:bodyPr>
          <a:lstStyle/>
          <a:p>
            <a:r>
              <a:rPr lang="en-US" sz="3600" dirty="0"/>
              <a:t>What does LCRR stand for?   </a:t>
            </a:r>
            <a:br>
              <a:rPr lang="en-US" sz="3600" dirty="0"/>
            </a:br>
            <a:r>
              <a:rPr lang="en-US" sz="3600" dirty="0"/>
              <a:t>…and Other EPA Acronyms</a:t>
            </a:r>
          </a:p>
        </p:txBody>
      </p:sp>
      <p:sp>
        <p:nvSpPr>
          <p:cNvPr id="3" name="Content Placeholder 2"/>
          <p:cNvSpPr>
            <a:spLocks noGrp="1"/>
          </p:cNvSpPr>
          <p:nvPr>
            <p:ph idx="1"/>
          </p:nvPr>
        </p:nvSpPr>
        <p:spPr>
          <a:xfrm>
            <a:off x="1319917" y="1408660"/>
            <a:ext cx="7309933" cy="4764422"/>
          </a:xfrm>
        </p:spPr>
        <p:txBody>
          <a:bodyPr>
            <a:normAutofit/>
          </a:bodyPr>
          <a:lstStyle/>
          <a:p>
            <a:r>
              <a:rPr lang="en-US" dirty="0"/>
              <a:t>SDWA: Safe Drinking Water Act</a:t>
            </a:r>
          </a:p>
          <a:p>
            <a:r>
              <a:rPr lang="en-US" dirty="0"/>
              <a:t>CWS &amp; NTNCWS: Community Water Systems                                       &amp; Non-transient, Non-Community Water Systems</a:t>
            </a:r>
          </a:p>
          <a:p>
            <a:r>
              <a:rPr lang="en-US" dirty="0"/>
              <a:t>GRR: Galvanized Requiring Replacement</a:t>
            </a:r>
          </a:p>
          <a:p>
            <a:r>
              <a:rPr lang="en-US" dirty="0"/>
              <a:t>LCR: the original Lead and Copper Rule, 1991</a:t>
            </a:r>
          </a:p>
          <a:p>
            <a:r>
              <a:rPr lang="en-US" dirty="0"/>
              <a:t>LCRR: Lead and Copper Rule Revisions, 2021</a:t>
            </a:r>
          </a:p>
          <a:p>
            <a:r>
              <a:rPr lang="en-US" dirty="0"/>
              <a:t>LSLI: Lead Service Line Inventory</a:t>
            </a:r>
          </a:p>
          <a:p>
            <a:r>
              <a:rPr lang="en-US" dirty="0"/>
              <a:t>LSL RP: Lead Service Line Replacement Plan</a:t>
            </a:r>
          </a:p>
          <a:p>
            <a:r>
              <a:rPr lang="en-US" dirty="0"/>
              <a:t>LCRI: Lead and Copper Rule Improvements </a:t>
            </a:r>
          </a:p>
          <a:p>
            <a:pPr marL="45720" indent="0">
              <a:buNone/>
            </a:pPr>
            <a:r>
              <a:rPr lang="en-US" dirty="0">
                <a:solidFill>
                  <a:srgbClr val="FF0000"/>
                </a:solidFill>
              </a:rPr>
              <a:t>	proposed September 2023?</a:t>
            </a:r>
          </a:p>
          <a:p>
            <a:endParaRPr lang="en-US" dirty="0"/>
          </a:p>
        </p:txBody>
      </p:sp>
      <p:pic>
        <p:nvPicPr>
          <p:cNvPr id="4" name="Picture 9" descr="http://patdollard.com/wp-content/uploads/2013/04/1chp_cfr_environ.jpg">
            <a:extLst>
              <a:ext uri="{FF2B5EF4-FFF2-40B4-BE49-F238E27FC236}">
                <a16:creationId xmlns:a16="http://schemas.microsoft.com/office/drawing/2014/main" id="{39444ABA-4212-5EA0-2C26-823B989EF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850" y="344465"/>
            <a:ext cx="3192587" cy="21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3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soon must this publicly accessible information be made available?</a:t>
            </a:r>
          </a:p>
        </p:txBody>
      </p:sp>
      <p:sp>
        <p:nvSpPr>
          <p:cNvPr id="3" name="Content Placeholder 2"/>
          <p:cNvSpPr>
            <a:spLocks noGrp="1"/>
          </p:cNvSpPr>
          <p:nvPr>
            <p:ph idx="1"/>
          </p:nvPr>
        </p:nvSpPr>
        <p:spPr/>
        <p:txBody>
          <a:bodyPr>
            <a:normAutofit fontScale="92500" lnSpcReduction="10000"/>
          </a:bodyPr>
          <a:lstStyle/>
          <a:p>
            <a:r>
              <a:rPr lang="en-US" dirty="0"/>
              <a:t>CFR doesn’t say…</a:t>
            </a:r>
          </a:p>
          <a:p>
            <a:r>
              <a:rPr lang="en-US" dirty="0"/>
              <a:t>Immediately following LSLI inventory submittal to SDWB on </a:t>
            </a:r>
            <a:r>
              <a:rPr lang="en-US" i="1" u="sng" dirty="0"/>
              <a:t>or before </a:t>
            </a:r>
            <a:r>
              <a:rPr lang="en-US" dirty="0"/>
              <a:t>October 16, 2024? </a:t>
            </a:r>
          </a:p>
          <a:p>
            <a:pPr lvl="1">
              <a:buFont typeface="Wingdings" panose="05000000000000000000" pitchFamily="2" charset="2"/>
              <a:buChar char="v"/>
            </a:pPr>
            <a:r>
              <a:rPr lang="en-US" dirty="0"/>
              <a:t>What if the initial submittal to SDWB is grossly inadequate?  Does the system have to wait until the SDWB determines that the LSLI meets all LCRR requirements of 40 CFR 141.84?</a:t>
            </a:r>
          </a:p>
          <a:p>
            <a:r>
              <a:rPr lang="en-US" dirty="0"/>
              <a:t>After the LSLI is reviewed and approved by SDWB?</a:t>
            </a:r>
          </a:p>
          <a:p>
            <a:r>
              <a:rPr lang="en-US" dirty="0"/>
              <a:t>When the next Consumer Confidence Report is issued per 40 CFR 141.84(a)(10)? </a:t>
            </a:r>
          </a:p>
          <a:p>
            <a:pPr lvl="1">
              <a:buFont typeface="Wingdings" panose="05000000000000000000" pitchFamily="2" charset="2"/>
              <a:buChar char="v"/>
            </a:pPr>
            <a:r>
              <a:rPr lang="en-US" dirty="0"/>
              <a:t>What if the initial LSLI is not approved by then?</a:t>
            </a:r>
          </a:p>
          <a:p>
            <a:r>
              <a:rPr lang="en-US" dirty="0"/>
              <a:t>The LSLI updates that you submit annually/triennially to us </a:t>
            </a:r>
            <a:r>
              <a:rPr lang="en-US" i="1" dirty="0"/>
              <a:t>must be reflected in the publicly accessible inventory</a:t>
            </a:r>
            <a:r>
              <a:rPr lang="en-US" dirty="0"/>
              <a:t> </a:t>
            </a:r>
            <a:r>
              <a:rPr lang="en-US" i="1" dirty="0"/>
              <a:t>no less frequently than when required to be submitted to the State</a:t>
            </a:r>
            <a:r>
              <a:rPr lang="en-US" dirty="0"/>
              <a:t> (40 CFR 141.90(a)(6)), i.e., it is up to SDWB to determine when you make LSLI updates publicly accessible.</a:t>
            </a:r>
          </a:p>
        </p:txBody>
      </p:sp>
    </p:spTree>
    <p:extLst>
      <p:ext uri="{BB962C8B-B14F-4D97-AF65-F5344CB8AC3E}">
        <p14:creationId xmlns:p14="http://schemas.microsoft.com/office/powerpoint/2010/main" val="12153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94703"/>
            <a:ext cx="9509759" cy="1088136"/>
          </a:xfrm>
        </p:spPr>
        <p:txBody>
          <a:bodyPr>
            <a:normAutofit fontScale="90000"/>
          </a:bodyPr>
          <a:lstStyle/>
          <a:p>
            <a:r>
              <a:rPr lang="en-US" dirty="0"/>
              <a:t>What information should be publicly accessible?</a:t>
            </a:r>
          </a:p>
        </p:txBody>
      </p:sp>
      <p:sp>
        <p:nvSpPr>
          <p:cNvPr id="3" name="Content Placeholder 2"/>
          <p:cNvSpPr>
            <a:spLocks noGrp="1"/>
          </p:cNvSpPr>
          <p:nvPr>
            <p:ph idx="1"/>
          </p:nvPr>
        </p:nvSpPr>
        <p:spPr>
          <a:xfrm>
            <a:off x="1341120" y="986473"/>
            <a:ext cx="9895840" cy="5193792"/>
          </a:xfrm>
        </p:spPr>
        <p:txBody>
          <a:bodyPr>
            <a:normAutofit/>
          </a:bodyPr>
          <a:lstStyle/>
          <a:p>
            <a:pPr>
              <a:spcBef>
                <a:spcPts val="1200"/>
              </a:spcBef>
            </a:pPr>
            <a:r>
              <a:rPr lang="en-US" dirty="0"/>
              <a:t>Location identifier for </a:t>
            </a:r>
            <a:r>
              <a:rPr lang="en-US" i="1" u="sng" dirty="0"/>
              <a:t>all</a:t>
            </a:r>
            <a:r>
              <a:rPr lang="en-US" dirty="0"/>
              <a:t> service lines, </a:t>
            </a:r>
            <a:r>
              <a:rPr lang="en-US" i="1" u="sng" dirty="0"/>
              <a:t>regardless of material </a:t>
            </a:r>
            <a:r>
              <a:rPr lang="en-US" dirty="0"/>
              <a:t>(</a:t>
            </a:r>
            <a:r>
              <a:rPr lang="en-US" i="1" dirty="0"/>
              <a:t>NR</a:t>
            </a:r>
            <a:r>
              <a:rPr lang="en-US" dirty="0"/>
              <a:t>)</a:t>
            </a:r>
          </a:p>
          <a:p>
            <a:pPr>
              <a:spcBef>
                <a:spcPts val="1200"/>
              </a:spcBef>
            </a:pPr>
            <a:r>
              <a:rPr lang="en-US" dirty="0"/>
              <a:t>An </a:t>
            </a:r>
            <a:r>
              <a:rPr lang="en-US" i="1" u="sng" dirty="0"/>
              <a:t>exact street address </a:t>
            </a:r>
            <a:r>
              <a:rPr lang="en-US" dirty="0"/>
              <a:t>as the location identifier (</a:t>
            </a:r>
            <a:r>
              <a:rPr lang="en-US" i="1" dirty="0"/>
              <a:t>NR</a:t>
            </a:r>
            <a:r>
              <a:rPr lang="en-US" dirty="0"/>
              <a:t>)</a:t>
            </a:r>
          </a:p>
          <a:p>
            <a:pPr>
              <a:spcBef>
                <a:spcPts val="1200"/>
              </a:spcBef>
            </a:pPr>
            <a:r>
              <a:rPr lang="en-US" i="1" u="sng" dirty="0"/>
              <a:t>Actual material </a:t>
            </a:r>
            <a:r>
              <a:rPr lang="en-US" dirty="0"/>
              <a:t>for non-lead, i.e., copper, PVC (</a:t>
            </a:r>
            <a:r>
              <a:rPr lang="en-US" i="1" dirty="0"/>
              <a:t>NR</a:t>
            </a:r>
            <a:r>
              <a:rPr lang="en-US" dirty="0"/>
              <a:t>)</a:t>
            </a:r>
          </a:p>
          <a:p>
            <a:pPr>
              <a:spcBef>
                <a:spcPts val="1200"/>
              </a:spcBef>
            </a:pPr>
            <a:r>
              <a:rPr lang="en-US" dirty="0"/>
              <a:t>A summary of the total number of LSLs, GRRs, unknowns, and non-lead</a:t>
            </a:r>
          </a:p>
          <a:p>
            <a:pPr>
              <a:spcBef>
                <a:spcPts val="1200"/>
              </a:spcBef>
            </a:pPr>
            <a:r>
              <a:rPr lang="en-US" dirty="0"/>
              <a:t>Clear disclaimer language</a:t>
            </a:r>
          </a:p>
          <a:p>
            <a:pPr>
              <a:spcBef>
                <a:spcPts val="1200"/>
              </a:spcBef>
            </a:pPr>
            <a:r>
              <a:rPr lang="en-US" dirty="0"/>
              <a:t>Instructions on how to read and interpret the inventory</a:t>
            </a:r>
          </a:p>
          <a:p>
            <a:pPr>
              <a:spcBef>
                <a:spcPts val="1200"/>
              </a:spcBef>
            </a:pPr>
            <a:r>
              <a:rPr lang="en-US" dirty="0"/>
              <a:t>Information on steps that consumers served by LSLs can take to protect themselves</a:t>
            </a:r>
          </a:p>
          <a:p>
            <a:pPr>
              <a:spcBef>
                <a:spcPts val="1200"/>
              </a:spcBef>
            </a:pPr>
            <a:r>
              <a:rPr lang="en-US" dirty="0"/>
              <a:t>Statements that other lead sources may exist in drinking water plumbing or the building</a:t>
            </a:r>
          </a:p>
          <a:p>
            <a:pPr>
              <a:spcBef>
                <a:spcPts val="1200"/>
              </a:spcBef>
            </a:pPr>
            <a:r>
              <a:rPr lang="en-US" dirty="0"/>
              <a:t>A schedule for investigating unknowns</a:t>
            </a:r>
          </a:p>
          <a:p>
            <a:pPr>
              <a:spcBef>
                <a:spcPts val="1200"/>
              </a:spcBef>
            </a:pPr>
            <a:r>
              <a:rPr lang="en-US" dirty="0"/>
              <a:t>Information on the water systems’ actions to reduce lead</a:t>
            </a:r>
          </a:p>
          <a:p>
            <a:pPr>
              <a:spcBef>
                <a:spcPts val="1200"/>
              </a:spcBef>
            </a:pPr>
            <a:r>
              <a:rPr lang="en-US" dirty="0"/>
              <a:t>Information about tap sampling</a:t>
            </a:r>
          </a:p>
          <a:p>
            <a:endParaRPr lang="en-US" dirty="0"/>
          </a:p>
        </p:txBody>
      </p:sp>
      <p:pic>
        <p:nvPicPr>
          <p:cNvPr id="4" name="Picture 13" descr="http://www.fayetteville-ga.gov/vertical/Sites/%7B7C2ED344-BB55-4347-B057-121AA147A84D%7D/uploads/inspection_.gif">
            <a:extLst>
              <a:ext uri="{FF2B5EF4-FFF2-40B4-BE49-F238E27FC236}">
                <a16:creationId xmlns:a16="http://schemas.microsoft.com/office/drawing/2014/main" id="{C4ABCD02-FDAF-4AFD-0387-435CB9115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735" y="4663440"/>
            <a:ext cx="2128305" cy="19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39C52D-235B-EF7D-66C0-A67770B37951}"/>
              </a:ext>
            </a:extLst>
          </p:cNvPr>
          <p:cNvSpPr txBox="1"/>
          <p:nvPr/>
        </p:nvSpPr>
        <p:spPr>
          <a:xfrm>
            <a:off x="213358" y="6302185"/>
            <a:ext cx="9367522" cy="738664"/>
          </a:xfrm>
          <a:prstGeom prst="rect">
            <a:avLst/>
          </a:prstGeom>
          <a:noFill/>
        </p:spPr>
        <p:txBody>
          <a:bodyPr wrap="square">
            <a:spAutoFit/>
          </a:bodyPr>
          <a:lstStyle/>
          <a:p>
            <a:r>
              <a:rPr lang="en-US" sz="1400" dirty="0"/>
              <a:t>EPA Guidance for Developing and Maintaining a Service Line Inventory (Chapter 7)</a:t>
            </a:r>
          </a:p>
          <a:p>
            <a:r>
              <a:rPr lang="en-US" sz="1400" dirty="0"/>
              <a:t>EPA 816-B-22-001  August 2022</a:t>
            </a:r>
          </a:p>
          <a:p>
            <a:endParaRPr lang="en-US" sz="1400" dirty="0"/>
          </a:p>
        </p:txBody>
      </p:sp>
    </p:spTree>
    <p:extLst>
      <p:ext uri="{BB962C8B-B14F-4D97-AF65-F5344CB8AC3E}">
        <p14:creationId xmlns:p14="http://schemas.microsoft.com/office/powerpoint/2010/main" val="16274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How about some examples?</a:t>
            </a:r>
          </a:p>
        </p:txBody>
      </p:sp>
      <p:sp>
        <p:nvSpPr>
          <p:cNvPr id="3" name="Content Placeholder 2"/>
          <p:cNvSpPr>
            <a:spLocks noGrp="1"/>
          </p:cNvSpPr>
          <p:nvPr>
            <p:ph idx="1"/>
          </p:nvPr>
        </p:nvSpPr>
        <p:spPr/>
        <p:txBody>
          <a:bodyPr/>
          <a:lstStyle/>
          <a:p>
            <a:r>
              <a:rPr lang="en-US" dirty="0">
                <a:hlinkClick r:id="rId2"/>
              </a:rPr>
              <a:t>DC Water Service Information</a:t>
            </a:r>
            <a:endParaRPr lang="en-US" dirty="0"/>
          </a:p>
          <a:p>
            <a:r>
              <a:rPr lang="en-US" dirty="0">
                <a:hlinkClick r:id="rId3"/>
              </a:rPr>
              <a:t>Greater Cincinnati Water Works Service Line Information (arcgis.com)</a:t>
            </a:r>
            <a:endParaRPr lang="en-US" dirty="0"/>
          </a:p>
          <a:p>
            <a:r>
              <a:rPr lang="en-US" dirty="0" err="1">
                <a:hlinkClick r:id="rId4"/>
              </a:rPr>
              <a:t>Tuscon</a:t>
            </a:r>
            <a:r>
              <a:rPr lang="en-US" dirty="0">
                <a:hlinkClick r:id="rId4"/>
              </a:rPr>
              <a:t> Water: Get The Lead Out Parcel Search (arcgis.com)</a:t>
            </a:r>
            <a:endParaRPr lang="en-US" dirty="0"/>
          </a:p>
          <a:p>
            <a:r>
              <a:rPr lang="en-US" dirty="0">
                <a:hlinkClick r:id="rId5"/>
              </a:rPr>
              <a:t>Lead Service Line Records (milwaukee.gov)</a:t>
            </a:r>
            <a:endParaRPr lang="en-US" dirty="0"/>
          </a:p>
          <a:p>
            <a:r>
              <a:rPr lang="en-US" dirty="0">
                <a:hlinkClick r:id="rId6"/>
              </a:rPr>
              <a:t>Private Side Lead Lines - Louisville Water Company</a:t>
            </a:r>
            <a:endParaRPr lang="en-US" dirty="0"/>
          </a:p>
          <a:p>
            <a:r>
              <a:rPr lang="en-US" dirty="0">
                <a:hlinkClick r:id="rId7"/>
              </a:rPr>
              <a:t>Lead Reduction Program Key Metrics Dashboard | Denver Water</a:t>
            </a:r>
            <a:endParaRPr lang="en-US" dirty="0"/>
          </a:p>
          <a:p>
            <a:r>
              <a:rPr lang="en-US" dirty="0">
                <a:hlinkClick r:id="rId8"/>
              </a:rPr>
              <a:t>Lead Service Line Replacement Program — Newark's Lead Service Line Replacement Program (newarkleadserviceline.com)</a:t>
            </a:r>
            <a:endParaRPr lang="en-US" dirty="0"/>
          </a:p>
          <a:p>
            <a:endParaRPr lang="en-US" dirty="0"/>
          </a:p>
        </p:txBody>
      </p:sp>
      <p:sp>
        <p:nvSpPr>
          <p:cNvPr id="5" name="TextBox 4">
            <a:extLst>
              <a:ext uri="{FF2B5EF4-FFF2-40B4-BE49-F238E27FC236}">
                <a16:creationId xmlns:a16="http://schemas.microsoft.com/office/drawing/2014/main" id="{73C98E18-5756-EDD6-DA83-5D729B8ED1DC}"/>
              </a:ext>
            </a:extLst>
          </p:cNvPr>
          <p:cNvSpPr txBox="1"/>
          <p:nvPr/>
        </p:nvSpPr>
        <p:spPr>
          <a:xfrm>
            <a:off x="172719" y="6069604"/>
            <a:ext cx="9509759" cy="523220"/>
          </a:xfrm>
          <a:prstGeom prst="rect">
            <a:avLst/>
          </a:prstGeom>
          <a:noFill/>
        </p:spPr>
        <p:txBody>
          <a:bodyPr wrap="square">
            <a:spAutoFit/>
          </a:bodyPr>
          <a:lstStyle/>
          <a:p>
            <a:r>
              <a:rPr lang="en-US" sz="1400" dirty="0"/>
              <a:t>EPA Guidance for Developing and Maintaining a Service Line Inventory (Chapter 7)</a:t>
            </a:r>
          </a:p>
          <a:p>
            <a:r>
              <a:rPr lang="en-US" sz="1400" dirty="0"/>
              <a:t>EPA 816-B-22-001  August 2022</a:t>
            </a:r>
          </a:p>
        </p:txBody>
      </p:sp>
    </p:spTree>
    <p:extLst>
      <p:ext uri="{BB962C8B-B14F-4D97-AF65-F5344CB8AC3E}">
        <p14:creationId xmlns:p14="http://schemas.microsoft.com/office/powerpoint/2010/main" val="287171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521" y="453730"/>
            <a:ext cx="8473440" cy="1088136"/>
          </a:xfrm>
        </p:spPr>
        <p:txBody>
          <a:bodyPr>
            <a:normAutofit fontScale="90000"/>
          </a:bodyPr>
          <a:lstStyle/>
          <a:p>
            <a:r>
              <a:rPr lang="en-US" dirty="0"/>
              <a:t>What if I conduct my initial inventory and I have no LSL?</a:t>
            </a:r>
          </a:p>
        </p:txBody>
      </p:sp>
      <p:sp>
        <p:nvSpPr>
          <p:cNvPr id="3" name="Content Placeholder 2"/>
          <p:cNvSpPr>
            <a:spLocks noGrp="1"/>
          </p:cNvSpPr>
          <p:nvPr>
            <p:ph idx="1"/>
          </p:nvPr>
        </p:nvSpPr>
        <p:spPr>
          <a:xfrm>
            <a:off x="1341119" y="1851064"/>
            <a:ext cx="9509760" cy="4142232"/>
          </a:xfrm>
        </p:spPr>
        <p:txBody>
          <a:bodyPr/>
          <a:lstStyle/>
          <a:p>
            <a:r>
              <a:rPr lang="en-US" dirty="0"/>
              <a:t>When a water system has no lead, GRR, or lead status “Unknown” service lines (regardless of ownership) in its initial inventory, it may provide to the SDWB a written statement - in lieu of the inventory - declaring that the distribution system has no lead or GRR service lines.  Additionally, the water system may identify the actual material of the service lines, i.e., plastic or copper, in its statement.  </a:t>
            </a:r>
            <a:r>
              <a:rPr lang="en-US" i="1" u="sng" dirty="0"/>
              <a:t>The statement must include a general description of all applicable sources used to make this determination</a:t>
            </a:r>
            <a:r>
              <a:rPr lang="en-US" dirty="0"/>
              <a:t> (Consult EPA Guidance, Section 6.3)</a:t>
            </a:r>
          </a:p>
          <a:p>
            <a:r>
              <a:rPr lang="en-US" dirty="0"/>
              <a:t>As long as the above condition remains, the PWS does not have to provide future LSLI updates to SDWB or make their LSLI publicly accessible</a:t>
            </a:r>
          </a:p>
          <a:p>
            <a:r>
              <a:rPr lang="en-US" dirty="0"/>
              <a:t>HOWEVER, If the water system finds Lead, GRR or Unknown service lines in the future, an updated LSLI must be provided to the SDWB.</a:t>
            </a:r>
          </a:p>
        </p:txBody>
      </p:sp>
      <p:sp>
        <p:nvSpPr>
          <p:cNvPr id="5" name="TextBox 4">
            <a:extLst>
              <a:ext uri="{FF2B5EF4-FFF2-40B4-BE49-F238E27FC236}">
                <a16:creationId xmlns:a16="http://schemas.microsoft.com/office/drawing/2014/main" id="{22B91030-0254-D459-5430-C36B4A9CFF8D}"/>
              </a:ext>
            </a:extLst>
          </p:cNvPr>
          <p:cNvSpPr txBox="1"/>
          <p:nvPr/>
        </p:nvSpPr>
        <p:spPr>
          <a:xfrm>
            <a:off x="508000" y="6302494"/>
            <a:ext cx="6096000" cy="307777"/>
          </a:xfrm>
          <a:prstGeom prst="rect">
            <a:avLst/>
          </a:prstGeom>
          <a:noFill/>
        </p:spPr>
        <p:txBody>
          <a:bodyPr wrap="square">
            <a:spAutoFit/>
          </a:bodyPr>
          <a:lstStyle/>
          <a:p>
            <a:r>
              <a:rPr lang="en-US" sz="1400" dirty="0"/>
              <a:t>40 CFR141.84 (a)(6)(i)</a:t>
            </a:r>
          </a:p>
        </p:txBody>
      </p:sp>
    </p:spTree>
    <p:extLst>
      <p:ext uri="{BB962C8B-B14F-4D97-AF65-F5344CB8AC3E}">
        <p14:creationId xmlns:p14="http://schemas.microsoft.com/office/powerpoint/2010/main" val="412388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185663"/>
            <a:ext cx="9824719" cy="1088136"/>
          </a:xfrm>
        </p:spPr>
        <p:txBody>
          <a:bodyPr>
            <a:normAutofit fontScale="90000"/>
          </a:bodyPr>
          <a:lstStyle/>
          <a:p>
            <a:r>
              <a:rPr lang="en-US" dirty="0"/>
              <a:t>One more thing about publicly accessible LSLIs…</a:t>
            </a:r>
          </a:p>
        </p:txBody>
      </p:sp>
      <p:sp>
        <p:nvSpPr>
          <p:cNvPr id="3" name="Content Placeholder 2"/>
          <p:cNvSpPr>
            <a:spLocks noGrp="1"/>
          </p:cNvSpPr>
          <p:nvPr>
            <p:ph idx="1"/>
          </p:nvPr>
        </p:nvSpPr>
        <p:spPr/>
        <p:txBody>
          <a:bodyPr/>
          <a:lstStyle/>
          <a:p>
            <a:r>
              <a:rPr lang="en-US" dirty="0"/>
              <a:t>Instructions on 1) how to access the LSLI or 2) a statement of no LSLs must be included in water system’s annual </a:t>
            </a:r>
            <a:r>
              <a:rPr lang="en-US" b="1" i="1" dirty="0"/>
              <a:t>Consumer Confidence Report (CCR)</a:t>
            </a:r>
          </a:p>
        </p:txBody>
      </p:sp>
      <p:sp>
        <p:nvSpPr>
          <p:cNvPr id="5" name="TextBox 4">
            <a:extLst>
              <a:ext uri="{FF2B5EF4-FFF2-40B4-BE49-F238E27FC236}">
                <a16:creationId xmlns:a16="http://schemas.microsoft.com/office/drawing/2014/main" id="{B011791E-2E09-3D3B-4DDA-DC28886BADF5}"/>
              </a:ext>
            </a:extLst>
          </p:cNvPr>
          <p:cNvSpPr txBox="1"/>
          <p:nvPr/>
        </p:nvSpPr>
        <p:spPr>
          <a:xfrm>
            <a:off x="314960" y="6303005"/>
            <a:ext cx="6096000" cy="369332"/>
          </a:xfrm>
          <a:prstGeom prst="rect">
            <a:avLst/>
          </a:prstGeom>
          <a:noFill/>
        </p:spPr>
        <p:txBody>
          <a:bodyPr wrap="square">
            <a:spAutoFit/>
          </a:bodyPr>
          <a:lstStyle/>
          <a:p>
            <a:r>
              <a:rPr lang="en-US" sz="1800" dirty="0"/>
              <a:t>Verbatim from 40 CFR141.84 (a)(10)</a:t>
            </a:r>
            <a:endParaRPr lang="en-US" dirty="0"/>
          </a:p>
        </p:txBody>
      </p:sp>
      <p:pic>
        <p:nvPicPr>
          <p:cNvPr id="6" name="Picture 4" descr="C:\Program Files\Common Files\Microsoft Shared\Clipart\cagcat50\pe01832_.wmf">
            <a:extLst>
              <a:ext uri="{FF2B5EF4-FFF2-40B4-BE49-F238E27FC236}">
                <a16:creationId xmlns:a16="http://schemas.microsoft.com/office/drawing/2014/main" id="{27DF6A15-101A-8CD0-78AE-0573163F6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7113" y="3094037"/>
            <a:ext cx="2195512"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2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512599"/>
            <a:ext cx="7839985" cy="1088136"/>
          </a:xfrm>
        </p:spPr>
        <p:txBody>
          <a:bodyPr>
            <a:normAutofit fontScale="90000"/>
          </a:bodyPr>
          <a:lstStyle/>
          <a:p>
            <a:r>
              <a:rPr lang="en-US" dirty="0"/>
              <a:t>What if I don’t meet the October 16, 2024 deadline?</a:t>
            </a:r>
          </a:p>
        </p:txBody>
      </p:sp>
      <p:sp>
        <p:nvSpPr>
          <p:cNvPr id="3" name="Content Placeholder 2"/>
          <p:cNvSpPr>
            <a:spLocks noGrp="1"/>
          </p:cNvSpPr>
          <p:nvPr>
            <p:ph idx="1"/>
          </p:nvPr>
        </p:nvSpPr>
        <p:spPr>
          <a:xfrm>
            <a:off x="832237" y="1684086"/>
            <a:ext cx="9509760" cy="4142232"/>
          </a:xfrm>
        </p:spPr>
        <p:txBody>
          <a:bodyPr/>
          <a:lstStyle/>
          <a:p>
            <a:r>
              <a:rPr lang="en-US" dirty="0"/>
              <a:t>Not addressed explicitly in the current January 2021 LCRR</a:t>
            </a:r>
          </a:p>
          <a:p>
            <a:r>
              <a:rPr lang="en-US" dirty="0"/>
              <a:t>May be addressed in the Lead and Copper Rule Improvements (LCRI) due out later this year (September 2023)</a:t>
            </a:r>
          </a:p>
          <a:p>
            <a:r>
              <a:rPr lang="en-US" dirty="0"/>
              <a:t>Probably…either a treatment technique (TT) or monitoring/reporting (M/R) violation requiring public notification (Public Notification Rule) and publishing in the annual Consumer Confidence Report (CCR)</a:t>
            </a:r>
          </a:p>
        </p:txBody>
      </p:sp>
      <p:pic>
        <p:nvPicPr>
          <p:cNvPr id="4" name="Picture 3" descr="C:\Program Files\Common Files\Microsoft Shared\Clipart\cagcat50\bd04956_.wmf">
            <a:extLst>
              <a:ext uri="{FF2B5EF4-FFF2-40B4-BE49-F238E27FC236}">
                <a16:creationId xmlns:a16="http://schemas.microsoft.com/office/drawing/2014/main" id="{1210D235-8C3E-2E78-3643-824FA9D78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550" y="252730"/>
            <a:ext cx="2367423" cy="16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65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99620"/>
            <a:ext cx="9824719" cy="1088136"/>
          </a:xfrm>
        </p:spPr>
        <p:txBody>
          <a:bodyPr>
            <a:normAutofit/>
          </a:bodyPr>
          <a:lstStyle/>
          <a:p>
            <a:r>
              <a:rPr lang="en-US" sz="3400" dirty="0"/>
              <a:t>But Wait!  There’s More!!!</a:t>
            </a:r>
          </a:p>
        </p:txBody>
      </p:sp>
      <p:sp>
        <p:nvSpPr>
          <p:cNvPr id="3" name="Content Placeholder 2"/>
          <p:cNvSpPr>
            <a:spLocks noGrp="1"/>
          </p:cNvSpPr>
          <p:nvPr>
            <p:ph idx="1"/>
          </p:nvPr>
        </p:nvSpPr>
        <p:spPr>
          <a:xfrm>
            <a:off x="1036320" y="1532128"/>
            <a:ext cx="8849360" cy="4142232"/>
          </a:xfrm>
        </p:spPr>
        <p:txBody>
          <a:bodyPr>
            <a:noAutofit/>
          </a:bodyPr>
          <a:lstStyle/>
          <a:p>
            <a:pPr marL="45720" indent="0">
              <a:buNone/>
            </a:pPr>
            <a:r>
              <a:rPr lang="en-US" dirty="0"/>
              <a:t>EPA reviewed the original January 2021 LCRR and in a December 2021 Federal Register publication recommended actions to protect the public from lead in drinking water in the following priority improvement areas: </a:t>
            </a:r>
          </a:p>
          <a:p>
            <a:r>
              <a:rPr lang="en-US" dirty="0"/>
              <a:t>replacing 100 percent of LSLs is an urgently needed action to protect all Americans from the most significant source of lead in drinking water systems; </a:t>
            </a:r>
          </a:p>
          <a:p>
            <a:r>
              <a:rPr lang="en-US" dirty="0"/>
              <a:t>equitably improving public health protection for those who cannot afford to replace the customer-owned portions of their LSLs; </a:t>
            </a:r>
          </a:p>
          <a:p>
            <a:r>
              <a:rPr lang="en-US" dirty="0"/>
              <a:t>improving the methods to identify LSLs and trigger action in communities that are most at risk of elevated drinking water lead levels (schools and childcare facilities); and </a:t>
            </a:r>
          </a:p>
          <a:p>
            <a:r>
              <a:rPr lang="en-US" dirty="0"/>
              <a:t>exploring ways to reduce the complexity of the regulations.</a:t>
            </a:r>
          </a:p>
        </p:txBody>
      </p:sp>
      <p:pic>
        <p:nvPicPr>
          <p:cNvPr id="4" name="Picture 3">
            <a:extLst>
              <a:ext uri="{FF2B5EF4-FFF2-40B4-BE49-F238E27FC236}">
                <a16:creationId xmlns:a16="http://schemas.microsoft.com/office/drawing/2014/main" id="{2B482D07-8A60-8F55-3356-6C3EBDEF2986}"/>
              </a:ext>
            </a:extLst>
          </p:cNvPr>
          <p:cNvPicPr>
            <a:picLocks noChangeAspect="1"/>
          </p:cNvPicPr>
          <p:nvPr/>
        </p:nvPicPr>
        <p:blipFill>
          <a:blip r:embed="rId2"/>
          <a:stretch>
            <a:fillRect/>
          </a:stretch>
        </p:blipFill>
        <p:spPr>
          <a:xfrm>
            <a:off x="244591" y="6181318"/>
            <a:ext cx="6114818" cy="591363"/>
          </a:xfrm>
          <a:prstGeom prst="rect">
            <a:avLst/>
          </a:prstGeom>
        </p:spPr>
      </p:pic>
      <p:pic>
        <p:nvPicPr>
          <p:cNvPr id="7" name="Picture 6">
            <a:extLst>
              <a:ext uri="{FF2B5EF4-FFF2-40B4-BE49-F238E27FC236}">
                <a16:creationId xmlns:a16="http://schemas.microsoft.com/office/drawing/2014/main" id="{6E0259CC-EA9D-A689-DCAA-B36A66DBB1A7}"/>
              </a:ext>
            </a:extLst>
          </p:cNvPr>
          <p:cNvPicPr>
            <a:picLocks noChangeAspect="1"/>
          </p:cNvPicPr>
          <p:nvPr/>
        </p:nvPicPr>
        <p:blipFill>
          <a:blip r:embed="rId3"/>
          <a:stretch>
            <a:fillRect/>
          </a:stretch>
        </p:blipFill>
        <p:spPr>
          <a:xfrm>
            <a:off x="9155495" y="141916"/>
            <a:ext cx="2823290" cy="2263765"/>
          </a:xfrm>
          <a:prstGeom prst="rect">
            <a:avLst/>
          </a:prstGeom>
        </p:spPr>
      </p:pic>
      <p:pic>
        <p:nvPicPr>
          <p:cNvPr id="8" name="Picture 7">
            <a:extLst>
              <a:ext uri="{FF2B5EF4-FFF2-40B4-BE49-F238E27FC236}">
                <a16:creationId xmlns:a16="http://schemas.microsoft.com/office/drawing/2014/main" id="{8A91FC0D-1C8F-5D8B-E156-A134676B803F}"/>
              </a:ext>
            </a:extLst>
          </p:cNvPr>
          <p:cNvPicPr>
            <a:picLocks noChangeAspect="1"/>
          </p:cNvPicPr>
          <p:nvPr/>
        </p:nvPicPr>
        <p:blipFill>
          <a:blip r:embed="rId4"/>
          <a:stretch>
            <a:fillRect/>
          </a:stretch>
        </p:blipFill>
        <p:spPr>
          <a:xfrm>
            <a:off x="9555116" y="436855"/>
            <a:ext cx="2024047" cy="1176630"/>
          </a:xfrm>
          <a:prstGeom prst="rect">
            <a:avLst/>
          </a:prstGeom>
        </p:spPr>
      </p:pic>
    </p:spTree>
    <p:extLst>
      <p:ext uri="{BB962C8B-B14F-4D97-AF65-F5344CB8AC3E}">
        <p14:creationId xmlns:p14="http://schemas.microsoft.com/office/powerpoint/2010/main" val="87436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185663"/>
            <a:ext cx="9824719" cy="1088136"/>
          </a:xfrm>
        </p:spPr>
        <p:txBody>
          <a:bodyPr>
            <a:normAutofit/>
          </a:bodyPr>
          <a:lstStyle/>
          <a:p>
            <a:r>
              <a:rPr lang="en-US" sz="3400" dirty="0"/>
              <a:t>Here comes the LCRI!!!</a:t>
            </a:r>
          </a:p>
        </p:txBody>
      </p:sp>
      <p:sp>
        <p:nvSpPr>
          <p:cNvPr id="3" name="Content Placeholder 2"/>
          <p:cNvSpPr>
            <a:spLocks noGrp="1"/>
          </p:cNvSpPr>
          <p:nvPr>
            <p:ph idx="1"/>
          </p:nvPr>
        </p:nvSpPr>
        <p:spPr>
          <a:xfrm>
            <a:off x="1341120" y="1572768"/>
            <a:ext cx="8107680" cy="4142232"/>
          </a:xfrm>
        </p:spPr>
        <p:txBody>
          <a:bodyPr>
            <a:noAutofit/>
          </a:bodyPr>
          <a:lstStyle/>
          <a:p>
            <a:r>
              <a:rPr lang="en-US" dirty="0"/>
              <a:t>To achieve these policy objectives, EPA announced its decision to proceed with a proposed rule that would revise the LCRR while allowing the January 2021 rule to take effect.  Through the </a:t>
            </a:r>
            <a:r>
              <a:rPr lang="en-US" b="1" i="1" dirty="0"/>
              <a:t>Lead and Copper Rule Improvements (LCRI), </a:t>
            </a:r>
            <a:r>
              <a:rPr lang="en-US" dirty="0"/>
              <a:t>EPA stated that it does not expect to propose changes related to the initial service line inventory requirements because continued progress to identify LSLs is integral to lead reduction efforts regardless of potential revisions to the rule</a:t>
            </a:r>
          </a:p>
          <a:p>
            <a:r>
              <a:rPr lang="en-US" dirty="0"/>
              <a:t>Publication of the Proposed LCRI Rule is expected in September 2023…</a:t>
            </a:r>
          </a:p>
        </p:txBody>
      </p:sp>
      <p:pic>
        <p:nvPicPr>
          <p:cNvPr id="4" name="Picture 3">
            <a:extLst>
              <a:ext uri="{FF2B5EF4-FFF2-40B4-BE49-F238E27FC236}">
                <a16:creationId xmlns:a16="http://schemas.microsoft.com/office/drawing/2014/main" id="{2B482D07-8A60-8F55-3356-6C3EBDEF2986}"/>
              </a:ext>
            </a:extLst>
          </p:cNvPr>
          <p:cNvPicPr>
            <a:picLocks noChangeAspect="1"/>
          </p:cNvPicPr>
          <p:nvPr/>
        </p:nvPicPr>
        <p:blipFill>
          <a:blip r:embed="rId2"/>
          <a:stretch>
            <a:fillRect/>
          </a:stretch>
        </p:blipFill>
        <p:spPr>
          <a:xfrm>
            <a:off x="244591" y="6181318"/>
            <a:ext cx="6114818" cy="591363"/>
          </a:xfrm>
          <a:prstGeom prst="rect">
            <a:avLst/>
          </a:prstGeom>
        </p:spPr>
      </p:pic>
    </p:spTree>
    <p:extLst>
      <p:ext uri="{BB962C8B-B14F-4D97-AF65-F5344CB8AC3E}">
        <p14:creationId xmlns:p14="http://schemas.microsoft.com/office/powerpoint/2010/main" val="35989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more good reads:</a:t>
            </a:r>
          </a:p>
        </p:txBody>
      </p:sp>
      <p:sp>
        <p:nvSpPr>
          <p:cNvPr id="3" name="Content Placeholder 2"/>
          <p:cNvSpPr>
            <a:spLocks noGrp="1"/>
          </p:cNvSpPr>
          <p:nvPr>
            <p:ph idx="1"/>
          </p:nvPr>
        </p:nvSpPr>
        <p:spPr>
          <a:xfrm>
            <a:off x="1341120" y="1572768"/>
            <a:ext cx="7955280" cy="4142232"/>
          </a:xfrm>
        </p:spPr>
        <p:txBody>
          <a:bodyPr/>
          <a:lstStyle/>
          <a:p>
            <a:r>
              <a:rPr lang="en-US" dirty="0"/>
              <a:t>SDWB Website: </a:t>
            </a:r>
            <a:r>
              <a:rPr lang="en-US" dirty="0">
                <a:hlinkClick r:id="rId2"/>
              </a:rPr>
              <a:t>Safe Drinking Water Branch (hawaii.gov)</a:t>
            </a:r>
            <a:endParaRPr lang="en-US" dirty="0"/>
          </a:p>
          <a:p>
            <a:r>
              <a:rPr lang="en-US" dirty="0"/>
              <a:t>EPA Websites: </a:t>
            </a:r>
            <a:r>
              <a:rPr lang="en-US" dirty="0">
                <a:hlinkClick r:id="rId3"/>
              </a:rPr>
              <a:t>Revised Lead and Copper Rule | US EPA</a:t>
            </a:r>
            <a:r>
              <a:rPr lang="en-US" dirty="0"/>
              <a:t> and </a:t>
            </a:r>
            <a:r>
              <a:rPr lang="en-US" dirty="0">
                <a:hlinkClick r:id="rId4"/>
              </a:rPr>
              <a:t>Guidance for Developing and Maintaining a Service Line Inventory (epa.gov)</a:t>
            </a:r>
            <a:endParaRPr lang="en-US" dirty="0"/>
          </a:p>
          <a:p>
            <a:r>
              <a:rPr lang="en-US" dirty="0"/>
              <a:t>Lead Service Line Replacement Collaborative: </a:t>
            </a:r>
            <a:r>
              <a:rPr lang="en-US" dirty="0">
                <a:hlinkClick r:id="rId5"/>
              </a:rPr>
              <a:t>https://www.lslr-collaborative.org/</a:t>
            </a:r>
            <a:endParaRPr lang="en-US" dirty="0"/>
          </a:p>
          <a:p>
            <a:r>
              <a:rPr lang="en-US" dirty="0"/>
              <a:t>Environmental Policy Innovation Center: </a:t>
            </a:r>
            <a:r>
              <a:rPr lang="en-US" dirty="0">
                <a:hlinkClick r:id="rId6"/>
              </a:rPr>
              <a:t>https://www.policyinnovation.org/water/leadfree</a:t>
            </a:r>
            <a:endParaRPr lang="en-US" dirty="0"/>
          </a:p>
          <a:p>
            <a:endParaRPr lang="en-US" dirty="0"/>
          </a:p>
        </p:txBody>
      </p:sp>
      <p:pic>
        <p:nvPicPr>
          <p:cNvPr id="5" name="Picture 4">
            <a:extLst>
              <a:ext uri="{FF2B5EF4-FFF2-40B4-BE49-F238E27FC236}">
                <a16:creationId xmlns:a16="http://schemas.microsoft.com/office/drawing/2014/main" id="{0C2BBE4E-506E-9A39-E736-BB019E511386}"/>
              </a:ext>
            </a:extLst>
          </p:cNvPr>
          <p:cNvPicPr>
            <a:picLocks noChangeAspect="1"/>
          </p:cNvPicPr>
          <p:nvPr/>
        </p:nvPicPr>
        <p:blipFill>
          <a:blip r:embed="rId7"/>
          <a:stretch>
            <a:fillRect/>
          </a:stretch>
        </p:blipFill>
        <p:spPr>
          <a:xfrm>
            <a:off x="9021008" y="1572768"/>
            <a:ext cx="1261981" cy="3523793"/>
          </a:xfrm>
          <a:prstGeom prst="rect">
            <a:avLst/>
          </a:prstGeom>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654" y="3034352"/>
            <a:ext cx="5626247" cy="2743200"/>
          </a:xfrm>
        </p:spPr>
        <p:txBody>
          <a:bodyPr/>
          <a:lstStyle/>
          <a:p>
            <a:r>
              <a:rPr lang="en-US" sz="3600" dirty="0"/>
              <a:t>Mahalo</a:t>
            </a:r>
            <a:r>
              <a:rPr lang="en-US" dirty="0"/>
              <a:t> for your attention!</a:t>
            </a:r>
          </a:p>
        </p:txBody>
      </p:sp>
      <p:pic>
        <p:nvPicPr>
          <p:cNvPr id="25" name="Picture 24" descr="A person standing next to a waterfall&#10;&#10;Description automatically generated with medium confidence">
            <a:extLst>
              <a:ext uri="{FF2B5EF4-FFF2-40B4-BE49-F238E27FC236}">
                <a16:creationId xmlns:a16="http://schemas.microsoft.com/office/drawing/2014/main" id="{1D717AD8-9D91-B9B9-8EB2-7855CFDFB33A}"/>
              </a:ext>
            </a:extLst>
          </p:cNvPr>
          <p:cNvPicPr>
            <a:picLocks noChangeAspect="1"/>
          </p:cNvPicPr>
          <p:nvPr/>
        </p:nvPicPr>
        <p:blipFill>
          <a:blip r:embed="rId2"/>
          <a:stretch>
            <a:fillRect/>
          </a:stretch>
        </p:blipFill>
        <p:spPr>
          <a:xfrm>
            <a:off x="1353895" y="448251"/>
            <a:ext cx="4017264" cy="5358384"/>
          </a:xfrm>
          <a:prstGeom prst="rect">
            <a:avLst/>
          </a:prstGeom>
        </p:spPr>
      </p:pic>
      <p:sp>
        <p:nvSpPr>
          <p:cNvPr id="3" name="TextBox 2">
            <a:extLst>
              <a:ext uri="{FF2B5EF4-FFF2-40B4-BE49-F238E27FC236}">
                <a16:creationId xmlns:a16="http://schemas.microsoft.com/office/drawing/2014/main" id="{F488C6DD-54AA-C8DD-65DB-9884B9A4E1A2}"/>
              </a:ext>
            </a:extLst>
          </p:cNvPr>
          <p:cNvSpPr txBox="1"/>
          <p:nvPr/>
        </p:nvSpPr>
        <p:spPr>
          <a:xfrm>
            <a:off x="132080" y="6086583"/>
            <a:ext cx="11612880" cy="646331"/>
          </a:xfrm>
          <a:prstGeom prst="rect">
            <a:avLst/>
          </a:prstGeom>
          <a:noFill/>
        </p:spPr>
        <p:txBody>
          <a:bodyPr wrap="square" rtlCol="0">
            <a:spAutoFit/>
          </a:bodyPr>
          <a:lstStyle/>
          <a:p>
            <a:r>
              <a:rPr lang="en-US" dirty="0"/>
              <a:t>OK, OK, if you have additional questions that you want integrated into this presentation…</a:t>
            </a:r>
            <a:r>
              <a:rPr lang="en-US" b="1" dirty="0">
                <a:solidFill>
                  <a:srgbClr val="0000FF"/>
                </a:solidFill>
              </a:rPr>
              <a:t>michael.miyahira@doh.hawaii.gov</a:t>
            </a:r>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DAA5-06F8-433C-A371-2BE89CBFA4EF}"/>
              </a:ext>
            </a:extLst>
          </p:cNvPr>
          <p:cNvSpPr>
            <a:spLocks noGrp="1"/>
          </p:cNvSpPr>
          <p:nvPr>
            <p:ph type="title"/>
          </p:nvPr>
        </p:nvSpPr>
        <p:spPr>
          <a:xfrm>
            <a:off x="411502" y="-362337"/>
            <a:ext cx="10515600" cy="1325563"/>
          </a:xfrm>
        </p:spPr>
        <p:txBody>
          <a:bodyPr/>
          <a:lstStyle/>
          <a:p>
            <a:r>
              <a:rPr lang="en-US" dirty="0"/>
              <a:t>A Recent History of Regulating Lead</a:t>
            </a:r>
          </a:p>
        </p:txBody>
      </p:sp>
      <p:sp>
        <p:nvSpPr>
          <p:cNvPr id="3" name="Content Placeholder 2">
            <a:extLst>
              <a:ext uri="{FF2B5EF4-FFF2-40B4-BE49-F238E27FC236}">
                <a16:creationId xmlns:a16="http://schemas.microsoft.com/office/drawing/2014/main" id="{C64451A2-8BF1-4525-8050-1DDA495125D8}"/>
              </a:ext>
            </a:extLst>
          </p:cNvPr>
          <p:cNvSpPr>
            <a:spLocks noGrp="1"/>
          </p:cNvSpPr>
          <p:nvPr>
            <p:ph idx="1"/>
          </p:nvPr>
        </p:nvSpPr>
        <p:spPr>
          <a:xfrm>
            <a:off x="708513" y="1147196"/>
            <a:ext cx="8818866" cy="5548244"/>
          </a:xfrm>
        </p:spPr>
        <p:txBody>
          <a:bodyPr>
            <a:noAutofit/>
          </a:bodyPr>
          <a:lstStyle/>
          <a:p>
            <a:r>
              <a:rPr lang="en-US" dirty="0"/>
              <a:t>Safe Drinking Water Act Amendments of 1986 (Lead Ban) </a:t>
            </a:r>
          </a:p>
          <a:p>
            <a:r>
              <a:rPr lang="en-US" dirty="0"/>
              <a:t>Lead Contamination Control Act of 1988 </a:t>
            </a:r>
          </a:p>
          <a:p>
            <a:r>
              <a:rPr lang="en-US" dirty="0"/>
              <a:t>Lead and Copper Rule (LCR) (1991)</a:t>
            </a:r>
          </a:p>
          <a:p>
            <a:r>
              <a:rPr lang="en-US" dirty="0"/>
              <a:t>Reduction of Lead in Drinking Water Act of 2011</a:t>
            </a:r>
          </a:p>
          <a:p>
            <a:r>
              <a:rPr lang="en-US" dirty="0"/>
              <a:t>Water Infrastructure Improvements for the Nation (WIIN) Act of 2016</a:t>
            </a:r>
          </a:p>
          <a:p>
            <a:r>
              <a:rPr lang="en-US" dirty="0"/>
              <a:t>America’s Water Infrastructure Act of 2018 (AWIA)</a:t>
            </a:r>
          </a:p>
          <a:p>
            <a:r>
              <a:rPr lang="en-US" dirty="0"/>
              <a:t>Proposed LCR Revisions (Nov 2019)</a:t>
            </a:r>
          </a:p>
          <a:p>
            <a:r>
              <a:rPr lang="en-US" dirty="0"/>
              <a:t>2020 Drinking Water Infrastructure Needs Survey &amp; Assessment (DWINSA), results published by EPA in April 2023</a:t>
            </a:r>
          </a:p>
          <a:p>
            <a:r>
              <a:rPr lang="en-US" dirty="0"/>
              <a:t>2021 Final LCRR (January 2021), subsequent June 2021 F.R. notice delays compliance date to October 2024</a:t>
            </a:r>
          </a:p>
        </p:txBody>
      </p:sp>
      <p:pic>
        <p:nvPicPr>
          <p:cNvPr id="5" name="Picture 9">
            <a:extLst>
              <a:ext uri="{FF2B5EF4-FFF2-40B4-BE49-F238E27FC236}">
                <a16:creationId xmlns:a16="http://schemas.microsoft.com/office/drawing/2014/main" id="{BDE04445-E87A-4894-A972-9D50922F1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517" y="872981"/>
            <a:ext cx="2443981" cy="20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5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545476-848C-0FF3-12A7-5E7E670F7C0F}"/>
              </a:ext>
            </a:extLst>
          </p:cNvPr>
          <p:cNvSpPr txBox="1"/>
          <p:nvPr/>
        </p:nvSpPr>
        <p:spPr>
          <a:xfrm>
            <a:off x="1248355" y="1074509"/>
            <a:ext cx="10364525" cy="4401205"/>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4C4C4E"/>
                </a:solidFill>
                <a:effectLst/>
              </a:rPr>
              <a:t>Standards 53 and 58 now require drinking water treatment units to reduce the lead in drinking water to 5 ppb or less—a 50% drop from the previous 10 ppb—and a threshold that matches Health Canada’s new maximum allowable concentration level of 5 ppb.</a:t>
            </a:r>
          </a:p>
          <a:p>
            <a:pPr marL="342900" indent="-342900" algn="l">
              <a:buFont typeface="Arial" panose="020B0604020202020204" pitchFamily="34" charset="0"/>
              <a:buChar char="•"/>
            </a:pPr>
            <a:r>
              <a:rPr lang="en-US" sz="2000" b="0" i="0" dirty="0">
                <a:solidFill>
                  <a:srgbClr val="4C4C4E"/>
                </a:solidFill>
                <a:effectLst/>
              </a:rPr>
              <a:t>The new lead pass/fail criteria of 5 ppb has been published for </a:t>
            </a:r>
            <a:r>
              <a:rPr lang="en-US" sz="2000" b="0" i="0" dirty="0">
                <a:solidFill>
                  <a:srgbClr val="0000FF"/>
                </a:solidFill>
                <a:effectLst/>
              </a:rPr>
              <a:t>NSF/ANSI 53: </a:t>
            </a:r>
            <a:r>
              <a:rPr lang="en-US" sz="2000" b="0" i="1" dirty="0">
                <a:solidFill>
                  <a:srgbClr val="0000FF"/>
                </a:solidFill>
                <a:effectLst/>
              </a:rPr>
              <a:t>Drinking Water Treatment Units - Health Effects</a:t>
            </a:r>
            <a:r>
              <a:rPr lang="en-US" sz="2000" b="0" i="0" dirty="0">
                <a:solidFill>
                  <a:srgbClr val="0000FF"/>
                </a:solidFill>
                <a:effectLst/>
              </a:rPr>
              <a:t> </a:t>
            </a:r>
            <a:r>
              <a:rPr lang="en-US" sz="2000" b="0" i="0" dirty="0">
                <a:solidFill>
                  <a:srgbClr val="4C4C4E"/>
                </a:solidFill>
                <a:effectLst/>
              </a:rPr>
              <a:t>and </a:t>
            </a:r>
            <a:r>
              <a:rPr lang="en-US" sz="2000" b="0" i="0" dirty="0">
                <a:solidFill>
                  <a:srgbClr val="0000FF"/>
                </a:solidFill>
                <a:effectLst/>
              </a:rPr>
              <a:t>NSF/ANSI 58: </a:t>
            </a:r>
            <a:r>
              <a:rPr lang="en-US" sz="2000" b="0" i="1" dirty="0">
                <a:solidFill>
                  <a:srgbClr val="0000FF"/>
                </a:solidFill>
                <a:effectLst/>
              </a:rPr>
              <a:t>Reverse Osmosis Drinking Water Treatment Systems</a:t>
            </a:r>
            <a:r>
              <a:rPr lang="en-US" sz="2000" b="0" i="0" dirty="0">
                <a:solidFill>
                  <a:srgbClr val="0000FF"/>
                </a:solidFill>
                <a:effectLst/>
              </a:rPr>
              <a:t>. </a:t>
            </a:r>
          </a:p>
          <a:p>
            <a:pPr marL="342900" indent="-342900" algn="l">
              <a:buFont typeface="Arial" panose="020B0604020202020204" pitchFamily="34" charset="0"/>
              <a:buChar char="•"/>
            </a:pPr>
            <a:r>
              <a:rPr lang="en-US" sz="2000" b="0" i="0" dirty="0">
                <a:solidFill>
                  <a:srgbClr val="4C4C4E"/>
                </a:solidFill>
                <a:effectLst/>
              </a:rPr>
              <a:t>Previously, a water treatment system could be certified if it reduced lead to 10 ppb or lower and met other requirements set by the standard, such as material safety and structural integrity. These other requirements remain unchanged.</a:t>
            </a:r>
          </a:p>
          <a:p>
            <a:pPr marL="342900" indent="-342900" algn="l">
              <a:buFont typeface="Arial" panose="020B0604020202020204" pitchFamily="34" charset="0"/>
              <a:buChar char="•"/>
            </a:pPr>
            <a:r>
              <a:rPr lang="en-US" sz="2000" b="0" i="0" dirty="0">
                <a:solidFill>
                  <a:srgbClr val="4C4C4E"/>
                </a:solidFill>
                <a:effectLst/>
              </a:rPr>
              <a:t>Updates to both standards were published in December 2019 and are effective immediately for any new filter or filtration device claiming to reduce lead.</a:t>
            </a:r>
          </a:p>
          <a:p>
            <a:pPr marL="342900" indent="-342900" algn="l">
              <a:buFont typeface="Arial" panose="020B0604020202020204" pitchFamily="34" charset="0"/>
              <a:buChar char="•"/>
            </a:pPr>
            <a:r>
              <a:rPr lang="en-US" sz="2000" b="0" i="0" dirty="0">
                <a:solidFill>
                  <a:srgbClr val="4C4C4E"/>
                </a:solidFill>
                <a:effectLst/>
              </a:rPr>
              <a:t>To be certified by NSF, drinking water filters and treatment devices are tested with challenge water containing 150 ppb lead, 10 times the U.S. Environmental Protection agency’s action level of 15 ppb.</a:t>
            </a:r>
          </a:p>
        </p:txBody>
      </p:sp>
      <p:sp>
        <p:nvSpPr>
          <p:cNvPr id="6" name="TextBox 5">
            <a:extLst>
              <a:ext uri="{FF2B5EF4-FFF2-40B4-BE49-F238E27FC236}">
                <a16:creationId xmlns:a16="http://schemas.microsoft.com/office/drawing/2014/main" id="{0045B237-4B26-71C8-1A43-CF72571339BD}"/>
              </a:ext>
            </a:extLst>
          </p:cNvPr>
          <p:cNvSpPr txBox="1"/>
          <p:nvPr/>
        </p:nvSpPr>
        <p:spPr>
          <a:xfrm>
            <a:off x="1248355" y="417959"/>
            <a:ext cx="8142136" cy="615553"/>
          </a:xfrm>
          <a:prstGeom prst="rect">
            <a:avLst/>
          </a:prstGeom>
          <a:noFill/>
        </p:spPr>
        <p:txBody>
          <a:bodyPr wrap="square" rtlCol="0">
            <a:spAutoFit/>
          </a:bodyPr>
          <a:lstStyle/>
          <a:p>
            <a:r>
              <a:rPr lang="en-US" sz="3400" dirty="0">
                <a:solidFill>
                  <a:schemeClr val="accent2">
                    <a:lumMod val="50000"/>
                  </a:schemeClr>
                </a:solidFill>
              </a:rPr>
              <a:t>Miscellaneous Info slides:</a:t>
            </a:r>
          </a:p>
        </p:txBody>
      </p:sp>
    </p:spTree>
    <p:extLst>
      <p:ext uri="{BB962C8B-B14F-4D97-AF65-F5344CB8AC3E}">
        <p14:creationId xmlns:p14="http://schemas.microsoft.com/office/powerpoint/2010/main" val="163361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545476-848C-0FF3-12A7-5E7E670F7C0F}"/>
              </a:ext>
            </a:extLst>
          </p:cNvPr>
          <p:cNvSpPr txBox="1"/>
          <p:nvPr/>
        </p:nvSpPr>
        <p:spPr>
          <a:xfrm>
            <a:off x="1248355" y="1226909"/>
            <a:ext cx="9094525" cy="1631216"/>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4C4C4E"/>
                </a:solidFill>
                <a:effectLst/>
              </a:rPr>
              <a:t>Hawaii ALEs through the years…</a:t>
            </a:r>
          </a:p>
          <a:p>
            <a:pPr algn="l"/>
            <a:endParaRPr lang="en-US" sz="2000" b="0" i="0" dirty="0">
              <a:solidFill>
                <a:srgbClr val="4C4C4E"/>
              </a:solidFill>
              <a:effectLst/>
            </a:endParaRPr>
          </a:p>
          <a:p>
            <a:pPr marL="342900" indent="-342900" algn="l">
              <a:buFont typeface="Arial" panose="020B0604020202020204" pitchFamily="34" charset="0"/>
              <a:buChar char="•"/>
            </a:pPr>
            <a:r>
              <a:rPr lang="en-US" sz="2000" b="0" i="0" dirty="0">
                <a:solidFill>
                  <a:srgbClr val="4C4C4E"/>
                </a:solidFill>
                <a:effectLst/>
              </a:rPr>
              <a:t>Three (3) Action Level Exceedances (&gt;15 ppb) in the last 10 years of LCR monitoring (thru 2019)!</a:t>
            </a:r>
          </a:p>
          <a:p>
            <a:pPr algn="l"/>
            <a:endParaRPr lang="en-US" sz="2000" b="0" i="0" dirty="0">
              <a:solidFill>
                <a:srgbClr val="4C4C4E"/>
              </a:solidFill>
              <a:effectLst/>
            </a:endParaRPr>
          </a:p>
        </p:txBody>
      </p:sp>
      <p:sp>
        <p:nvSpPr>
          <p:cNvPr id="6" name="TextBox 5">
            <a:extLst>
              <a:ext uri="{FF2B5EF4-FFF2-40B4-BE49-F238E27FC236}">
                <a16:creationId xmlns:a16="http://schemas.microsoft.com/office/drawing/2014/main" id="{0045B237-4B26-71C8-1A43-CF72571339BD}"/>
              </a:ext>
            </a:extLst>
          </p:cNvPr>
          <p:cNvSpPr txBox="1"/>
          <p:nvPr/>
        </p:nvSpPr>
        <p:spPr>
          <a:xfrm>
            <a:off x="1248355" y="417959"/>
            <a:ext cx="8142136" cy="615553"/>
          </a:xfrm>
          <a:prstGeom prst="rect">
            <a:avLst/>
          </a:prstGeom>
          <a:noFill/>
        </p:spPr>
        <p:txBody>
          <a:bodyPr wrap="square" rtlCol="0">
            <a:spAutoFit/>
          </a:bodyPr>
          <a:lstStyle/>
          <a:p>
            <a:r>
              <a:rPr lang="en-US" sz="3400" dirty="0">
                <a:solidFill>
                  <a:schemeClr val="accent2">
                    <a:lumMod val="50000"/>
                  </a:schemeClr>
                </a:solidFill>
              </a:rPr>
              <a:t>Miscellaneous Info slides:</a:t>
            </a:r>
          </a:p>
        </p:txBody>
      </p:sp>
    </p:spTree>
    <p:extLst>
      <p:ext uri="{BB962C8B-B14F-4D97-AF65-F5344CB8AC3E}">
        <p14:creationId xmlns:p14="http://schemas.microsoft.com/office/powerpoint/2010/main" val="89532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545476-848C-0FF3-12A7-5E7E670F7C0F}"/>
              </a:ext>
            </a:extLst>
          </p:cNvPr>
          <p:cNvSpPr txBox="1"/>
          <p:nvPr/>
        </p:nvSpPr>
        <p:spPr>
          <a:xfrm>
            <a:off x="1248355" y="1423283"/>
            <a:ext cx="7893657" cy="4247317"/>
          </a:xfrm>
          <a:prstGeom prst="rect">
            <a:avLst/>
          </a:prstGeom>
          <a:noFill/>
        </p:spPr>
        <p:txBody>
          <a:bodyPr wrap="square">
            <a:spAutoFit/>
          </a:bodyPr>
          <a:lstStyle/>
          <a:p>
            <a:pPr algn="l"/>
            <a:endParaRPr lang="en-US" sz="1000" b="0" i="0" u="none" strike="noStrike" baseline="0" dirty="0">
              <a:solidFill>
                <a:srgbClr val="000000"/>
              </a:solidFill>
              <a:latin typeface="Tw Cen MT" panose="020B0602020104020603" pitchFamily="34" charset="0"/>
            </a:endParaRPr>
          </a:p>
          <a:p>
            <a:pPr marL="342900" indent="-342900">
              <a:buFont typeface="Arial" panose="020B0604020202020204" pitchFamily="34" charset="0"/>
              <a:buChar char="•"/>
            </a:pPr>
            <a:r>
              <a:rPr lang="en-US" sz="2000" b="0" i="0" u="none" strike="noStrike" baseline="0" dirty="0">
                <a:solidFill>
                  <a:schemeClr val="accent2">
                    <a:lumMod val="50000"/>
                  </a:schemeClr>
                </a:solidFill>
              </a:rPr>
              <a:t>LSL Replacement Plan and all requirements</a:t>
            </a:r>
          </a:p>
          <a:p>
            <a:pPr marL="342900" indent="-342900">
              <a:buFont typeface="Arial" panose="020B0604020202020204" pitchFamily="34" charset="0"/>
              <a:buChar char="•"/>
            </a:pPr>
            <a:r>
              <a:rPr lang="en-US" sz="2000" dirty="0">
                <a:solidFill>
                  <a:schemeClr val="accent2">
                    <a:lumMod val="50000"/>
                  </a:schemeClr>
                </a:solidFill>
              </a:rPr>
              <a:t>Defn of full LSL replacement iaw SDWA Section 1417 and 1461 (defn of lead free)</a:t>
            </a:r>
            <a:endParaRPr lang="en-US" sz="2000" b="0" i="0" u="none" strike="noStrike" baseline="0" dirty="0">
              <a:solidFill>
                <a:schemeClr val="accent2">
                  <a:lumMod val="50000"/>
                </a:schemeClr>
              </a:solidFill>
            </a:endParaRPr>
          </a:p>
          <a:p>
            <a:pPr marL="342900" indent="-342900">
              <a:buFont typeface="Arial" panose="020B0604020202020204" pitchFamily="34" charset="0"/>
              <a:buChar char="•"/>
            </a:pPr>
            <a:r>
              <a:rPr lang="en-US" sz="2000" b="0" i="0" u="none" strike="noStrike" baseline="0" dirty="0">
                <a:solidFill>
                  <a:schemeClr val="accent2">
                    <a:lumMod val="50000"/>
                  </a:schemeClr>
                </a:solidFill>
              </a:rPr>
              <a:t>Select tap water sampling locations based on results of the inventory and collect five 1-liter samples at each site.</a:t>
            </a:r>
          </a:p>
          <a:p>
            <a:pPr marL="342900" indent="-342900">
              <a:buFont typeface="Arial" panose="020B0604020202020204" pitchFamily="34" charset="0"/>
              <a:buChar char="•"/>
            </a:pPr>
            <a:r>
              <a:rPr lang="en-US" sz="2000" b="0" i="0" u="none" strike="noStrike" baseline="0" dirty="0">
                <a:solidFill>
                  <a:schemeClr val="accent2">
                    <a:lumMod val="50000"/>
                  </a:schemeClr>
                </a:solidFill>
              </a:rPr>
              <a:t>Conduct tap water testing in schools and day-care facilities.  Prior WIIN testing qualifies?</a:t>
            </a:r>
          </a:p>
          <a:p>
            <a:pPr marL="342900" indent="-342900">
              <a:buFont typeface="Arial" panose="020B0604020202020204" pitchFamily="34" charset="0"/>
              <a:buChar char="•"/>
            </a:pPr>
            <a:r>
              <a:rPr lang="en-US" sz="2000" b="0" i="0" u="none" strike="noStrike" baseline="0" dirty="0">
                <a:solidFill>
                  <a:schemeClr val="accent2">
                    <a:lumMod val="50000"/>
                  </a:schemeClr>
                </a:solidFill>
              </a:rPr>
              <a:t>Utilities with lead service lines (LSLs) must prepare and implement an LSL replacement plan.</a:t>
            </a:r>
          </a:p>
          <a:p>
            <a:pPr marL="342900" indent="-342900">
              <a:buFont typeface="Arial" panose="020B0604020202020204" pitchFamily="34" charset="0"/>
              <a:buChar char="•"/>
            </a:pPr>
            <a:r>
              <a:rPr lang="en-US" sz="2000" dirty="0">
                <a:solidFill>
                  <a:schemeClr val="accent2">
                    <a:lumMod val="50000"/>
                  </a:schemeClr>
                </a:solidFill>
              </a:rPr>
              <a:t>Trigger levels (TL), Action Level Exceedance (ALE) required actions</a:t>
            </a:r>
          </a:p>
          <a:p>
            <a:pPr marL="342900" indent="-342900">
              <a:buFont typeface="Arial" panose="020B0604020202020204" pitchFamily="34" charset="0"/>
              <a:buChar char="•"/>
            </a:pPr>
            <a:r>
              <a:rPr lang="en-US" sz="2000" b="0" i="0" u="none" strike="noStrike" baseline="0" dirty="0">
                <a:solidFill>
                  <a:schemeClr val="accent2">
                    <a:lumMod val="50000"/>
                  </a:schemeClr>
                </a:solidFill>
              </a:rPr>
              <a:t>Public Outreach and Reporting for TL, ALE, etc.</a:t>
            </a:r>
          </a:p>
          <a:p>
            <a:pPr marL="342900" indent="-342900">
              <a:buFont typeface="Arial" panose="020B0604020202020204" pitchFamily="34" charset="0"/>
              <a:buChar char="•"/>
            </a:pPr>
            <a:r>
              <a:rPr lang="en-US" sz="2000" dirty="0">
                <a:solidFill>
                  <a:srgbClr val="FF0000"/>
                </a:solidFill>
              </a:rPr>
              <a:t>Funding options (Joan)</a:t>
            </a:r>
            <a:endParaRPr lang="en-US" sz="2000" b="0" i="0" u="none" strike="noStrike" baseline="0" dirty="0">
              <a:solidFill>
                <a:srgbClr val="FF0000"/>
              </a:solidFill>
            </a:endParaRPr>
          </a:p>
        </p:txBody>
      </p:sp>
      <p:sp>
        <p:nvSpPr>
          <p:cNvPr id="6" name="TextBox 5">
            <a:extLst>
              <a:ext uri="{FF2B5EF4-FFF2-40B4-BE49-F238E27FC236}">
                <a16:creationId xmlns:a16="http://schemas.microsoft.com/office/drawing/2014/main" id="{0045B237-4B26-71C8-1A43-CF72571339BD}"/>
              </a:ext>
            </a:extLst>
          </p:cNvPr>
          <p:cNvSpPr txBox="1"/>
          <p:nvPr/>
        </p:nvSpPr>
        <p:spPr>
          <a:xfrm>
            <a:off x="1311965" y="787179"/>
            <a:ext cx="8142136" cy="646331"/>
          </a:xfrm>
          <a:prstGeom prst="rect">
            <a:avLst/>
          </a:prstGeom>
          <a:noFill/>
        </p:spPr>
        <p:txBody>
          <a:bodyPr wrap="square" rtlCol="0">
            <a:spAutoFit/>
          </a:bodyPr>
          <a:lstStyle/>
          <a:p>
            <a:r>
              <a:rPr lang="en-US" sz="3600" dirty="0">
                <a:solidFill>
                  <a:schemeClr val="accent2">
                    <a:lumMod val="50000"/>
                  </a:schemeClr>
                </a:solidFill>
              </a:rPr>
              <a:t>Leave for HRWA trainer to address</a:t>
            </a:r>
          </a:p>
        </p:txBody>
      </p:sp>
    </p:spTree>
    <p:extLst>
      <p:ext uri="{BB962C8B-B14F-4D97-AF65-F5344CB8AC3E}">
        <p14:creationId xmlns:p14="http://schemas.microsoft.com/office/powerpoint/2010/main" val="1423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5" y="265176"/>
            <a:ext cx="11370364" cy="1088136"/>
          </a:xfrm>
        </p:spPr>
        <p:txBody>
          <a:bodyPr>
            <a:normAutofit fontScale="90000"/>
          </a:bodyPr>
          <a:lstStyle/>
          <a:p>
            <a:r>
              <a:rPr lang="en-US" dirty="0"/>
              <a:t>But a Lead Service Line (LSL) is just made of…Lead, right?</a:t>
            </a:r>
          </a:p>
        </p:txBody>
      </p:sp>
      <p:sp>
        <p:nvSpPr>
          <p:cNvPr id="3" name="Content Placeholder 2"/>
          <p:cNvSpPr>
            <a:spLocks noGrp="1"/>
          </p:cNvSpPr>
          <p:nvPr>
            <p:ph idx="1"/>
          </p:nvPr>
        </p:nvSpPr>
        <p:spPr>
          <a:xfrm>
            <a:off x="389615" y="1592249"/>
            <a:ext cx="8812696" cy="4593866"/>
          </a:xfrm>
        </p:spPr>
        <p:txBody>
          <a:bodyPr>
            <a:normAutofit/>
          </a:bodyPr>
          <a:lstStyle/>
          <a:p>
            <a:pPr lvl="1"/>
            <a:r>
              <a:rPr lang="en-US" sz="2000" dirty="0"/>
              <a:t>Lead Service Line: </a:t>
            </a:r>
            <a:r>
              <a:rPr lang="en-US" sz="2000" dirty="0">
                <a:effectLst/>
                <a:ea typeface="Times New Roman" panose="02020603050405020304" pitchFamily="18" charset="0"/>
              </a:rPr>
              <a:t>A portion of pipe that is made of lead, which connects the water main to the building inlet.  </a:t>
            </a:r>
          </a:p>
          <a:p>
            <a:pPr lvl="2">
              <a:buFont typeface="Wingdings" panose="05000000000000000000" pitchFamily="2" charset="2"/>
              <a:buChar char="ü"/>
            </a:pPr>
            <a:r>
              <a:rPr lang="en-US" dirty="0">
                <a:effectLst/>
                <a:ea typeface="Times New Roman" panose="02020603050405020304" pitchFamily="18" charset="0"/>
              </a:rPr>
              <a:t>A “service line” is the pipe connecting the water main to the interior plumbing in a building, a.k.a. “building inlet”.</a:t>
            </a:r>
          </a:p>
          <a:p>
            <a:pPr lvl="1"/>
            <a:r>
              <a:rPr lang="en-US" sz="2000" dirty="0"/>
              <a:t>Galvanized Requiring Replacement (GRR): </a:t>
            </a:r>
            <a:r>
              <a:rPr lang="en-US" sz="2000" dirty="0">
                <a:effectLst/>
                <a:ea typeface="Times New Roman" panose="02020603050405020304" pitchFamily="18" charset="0"/>
              </a:rPr>
              <a:t>A galvanized service line is considered a LSL if it ever was or is currently downstream of any LSL or service line of unknown material.  If the water system  is unable to demonstrate that the galvanized service line was never downstream of a lead service line, </a:t>
            </a:r>
            <a:r>
              <a:rPr lang="en-US" sz="2000" i="1" dirty="0">
                <a:effectLst/>
                <a:ea typeface="Times New Roman" panose="02020603050405020304" pitchFamily="18" charset="0"/>
              </a:rPr>
              <a:t>it must presume there was an upstream lead service line</a:t>
            </a:r>
            <a:r>
              <a:rPr lang="en-US" sz="2000" dirty="0">
                <a:effectLst/>
                <a:ea typeface="Times New Roman" panose="02020603050405020304" pitchFamily="18" charset="0"/>
              </a:rPr>
              <a:t>(!)</a:t>
            </a:r>
          </a:p>
          <a:p>
            <a:pPr lvl="1"/>
            <a:r>
              <a:rPr lang="en-US" sz="2000" dirty="0">
                <a:effectLst/>
                <a:ea typeface="Times New Roman" panose="02020603050405020304" pitchFamily="18" charset="0"/>
              </a:rPr>
              <a:t> Unknown: Any service line where there is no documented evidence supporting any material classification, i.e., lead, GRR or non-LSL</a:t>
            </a:r>
            <a:endParaRPr lang="en-US" sz="2000" dirty="0"/>
          </a:p>
        </p:txBody>
      </p:sp>
      <p:pic>
        <p:nvPicPr>
          <p:cNvPr id="4" name="Picture 3">
            <a:extLst>
              <a:ext uri="{FF2B5EF4-FFF2-40B4-BE49-F238E27FC236}">
                <a16:creationId xmlns:a16="http://schemas.microsoft.com/office/drawing/2014/main" id="{6F864326-A575-9465-80C8-95D708EAA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2759" y="1592249"/>
            <a:ext cx="2449001" cy="1836751"/>
          </a:xfrm>
          <a:prstGeom prst="rect">
            <a:avLst/>
          </a:prstGeom>
        </p:spPr>
      </p:pic>
      <p:pic>
        <p:nvPicPr>
          <p:cNvPr id="5" name="Picture 4">
            <a:extLst>
              <a:ext uri="{FF2B5EF4-FFF2-40B4-BE49-F238E27FC236}">
                <a16:creationId xmlns:a16="http://schemas.microsoft.com/office/drawing/2014/main" id="{FA5F5836-94C3-35ED-06F7-DC615F85DC42}"/>
              </a:ext>
            </a:extLst>
          </p:cNvPr>
          <p:cNvPicPr>
            <a:picLocks noChangeAspect="1"/>
          </p:cNvPicPr>
          <p:nvPr/>
        </p:nvPicPr>
        <p:blipFill>
          <a:blip r:embed="rId3"/>
          <a:stretch>
            <a:fillRect/>
          </a:stretch>
        </p:blipFill>
        <p:spPr>
          <a:xfrm>
            <a:off x="10103457" y="3998473"/>
            <a:ext cx="1958303" cy="2594351"/>
          </a:xfrm>
          <a:prstGeom prst="rect">
            <a:avLst/>
          </a:prstGeom>
        </p:spPr>
      </p:pic>
    </p:spTree>
    <p:extLst>
      <p:ext uri="{BB962C8B-B14F-4D97-AF65-F5344CB8AC3E}">
        <p14:creationId xmlns:p14="http://schemas.microsoft.com/office/powerpoint/2010/main" val="65907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5" y="265176"/>
            <a:ext cx="11370364" cy="1088136"/>
          </a:xfrm>
        </p:spPr>
        <p:txBody>
          <a:bodyPr>
            <a:normAutofit fontScale="90000"/>
          </a:bodyPr>
          <a:lstStyle/>
          <a:p>
            <a:r>
              <a:rPr lang="en-US" dirty="0"/>
              <a:t>But a Lead Service Line (LSL) is just made of…Lead, right?</a:t>
            </a:r>
          </a:p>
        </p:txBody>
      </p:sp>
      <p:sp>
        <p:nvSpPr>
          <p:cNvPr id="3" name="Content Placeholder 2"/>
          <p:cNvSpPr>
            <a:spLocks noGrp="1"/>
          </p:cNvSpPr>
          <p:nvPr>
            <p:ph idx="1"/>
          </p:nvPr>
        </p:nvSpPr>
        <p:spPr>
          <a:xfrm>
            <a:off x="681162" y="1544541"/>
            <a:ext cx="9509760" cy="5106328"/>
          </a:xfrm>
        </p:spPr>
        <p:txBody>
          <a:bodyPr>
            <a:normAutofit/>
          </a:bodyPr>
          <a:lstStyle/>
          <a:p>
            <a:r>
              <a:rPr lang="en-US" dirty="0"/>
              <a:t>So what’s a </a:t>
            </a:r>
            <a:r>
              <a:rPr lang="en-US" u="sng" dirty="0"/>
              <a:t>non-Lead</a:t>
            </a:r>
            <a:r>
              <a:rPr lang="en-US" dirty="0"/>
              <a:t> service line?</a:t>
            </a:r>
          </a:p>
          <a:p>
            <a:r>
              <a:rPr lang="en-US" dirty="0"/>
              <a:t>By definition</a:t>
            </a:r>
            <a:r>
              <a:rPr lang="en-US" sz="2800" baseline="30000" dirty="0"/>
              <a:t>1</a:t>
            </a:r>
            <a:r>
              <a:rPr lang="en-US" dirty="0"/>
              <a:t>: “</a:t>
            </a:r>
            <a:r>
              <a:rPr lang="en-US" dirty="0">
                <a:effectLst/>
                <a:ea typeface="Times New Roman" panose="02020603050405020304" pitchFamily="18" charset="0"/>
              </a:rPr>
              <a:t>Any service line that is determined through an evidence-based record, method, or technique not to be lead or a galvanized requiring replacement.”  Examples include plastic and copper. </a:t>
            </a:r>
          </a:p>
          <a:p>
            <a:endParaRPr lang="en-US" dirty="0"/>
          </a:p>
          <a:p>
            <a:endParaRPr lang="en-US" dirty="0"/>
          </a:p>
          <a:p>
            <a:endParaRPr lang="en-US" dirty="0"/>
          </a:p>
          <a:p>
            <a:endParaRPr lang="en-US" dirty="0"/>
          </a:p>
          <a:p>
            <a:endParaRPr lang="en-US" dirty="0"/>
          </a:p>
          <a:p>
            <a:endParaRPr lang="en-US" dirty="0"/>
          </a:p>
          <a:p>
            <a:pPr marL="45720" indent="0">
              <a:buNone/>
            </a:pPr>
            <a:r>
              <a:rPr lang="en-US" sz="1500" baseline="30000" dirty="0"/>
              <a:t>1</a:t>
            </a:r>
            <a:r>
              <a:rPr lang="en-US" sz="1500" dirty="0"/>
              <a:t>Guidance For Developing and Maintaining a Service Line Inventory, EPA 816-B-22-001, August 2022</a:t>
            </a:r>
            <a:endParaRPr lang="en-US" sz="1500" baseline="30000" dirty="0"/>
          </a:p>
        </p:txBody>
      </p:sp>
      <p:pic>
        <p:nvPicPr>
          <p:cNvPr id="4" name="Picture 3">
            <a:extLst>
              <a:ext uri="{FF2B5EF4-FFF2-40B4-BE49-F238E27FC236}">
                <a16:creationId xmlns:a16="http://schemas.microsoft.com/office/drawing/2014/main" id="{6F864326-A575-9465-80C8-95D708EA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9" y="4097705"/>
            <a:ext cx="2449001" cy="1836751"/>
          </a:xfrm>
          <a:prstGeom prst="rect">
            <a:avLst/>
          </a:prstGeom>
        </p:spPr>
      </p:pic>
      <p:pic>
        <p:nvPicPr>
          <p:cNvPr id="5" name="Picture 4">
            <a:extLst>
              <a:ext uri="{FF2B5EF4-FFF2-40B4-BE49-F238E27FC236}">
                <a16:creationId xmlns:a16="http://schemas.microsoft.com/office/drawing/2014/main" id="{FA5F5836-94C3-35ED-06F7-DC615F85DC42}"/>
              </a:ext>
            </a:extLst>
          </p:cNvPr>
          <p:cNvPicPr>
            <a:picLocks noChangeAspect="1"/>
          </p:cNvPicPr>
          <p:nvPr/>
        </p:nvPicPr>
        <p:blipFill>
          <a:blip r:embed="rId4"/>
          <a:stretch>
            <a:fillRect/>
          </a:stretch>
        </p:blipFill>
        <p:spPr>
          <a:xfrm>
            <a:off x="10034430" y="3429000"/>
            <a:ext cx="1725549" cy="2286000"/>
          </a:xfrm>
          <a:prstGeom prst="rect">
            <a:avLst/>
          </a:prstGeom>
        </p:spPr>
      </p:pic>
    </p:spTree>
    <p:extLst>
      <p:ext uri="{BB962C8B-B14F-4D97-AF65-F5344CB8AC3E}">
        <p14:creationId xmlns:p14="http://schemas.microsoft.com/office/powerpoint/2010/main" val="29767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5" y="265176"/>
            <a:ext cx="11370364" cy="1088136"/>
          </a:xfrm>
        </p:spPr>
        <p:txBody>
          <a:bodyPr>
            <a:normAutofit fontScale="90000"/>
          </a:bodyPr>
          <a:lstStyle/>
          <a:p>
            <a:r>
              <a:rPr lang="en-US" dirty="0"/>
              <a:t>But a Lead Service Line (LSL) is just made of…Lead, right?</a:t>
            </a:r>
          </a:p>
        </p:txBody>
      </p:sp>
      <p:sp>
        <p:nvSpPr>
          <p:cNvPr id="3" name="Content Placeholder 2"/>
          <p:cNvSpPr>
            <a:spLocks noGrp="1"/>
          </p:cNvSpPr>
          <p:nvPr>
            <p:ph idx="1"/>
          </p:nvPr>
        </p:nvSpPr>
        <p:spPr>
          <a:xfrm>
            <a:off x="736491" y="1572768"/>
            <a:ext cx="9509760" cy="4142232"/>
          </a:xfrm>
        </p:spPr>
        <p:txBody>
          <a:bodyPr/>
          <a:lstStyle/>
          <a:p>
            <a:r>
              <a:rPr lang="en-US" dirty="0"/>
              <a:t>What about if there are only lead connectors like goosenecks, pigtails or other connectors?  Are those LSLs too?</a:t>
            </a:r>
          </a:p>
          <a:p>
            <a:r>
              <a:rPr lang="en-US" dirty="0"/>
              <a:t>A galvanized service line that was never downstream of a LSL but is downstream or was previously downstream of a lead gooseneck, pigtail or other connector </a:t>
            </a:r>
            <a:r>
              <a:rPr lang="en-US" i="1" dirty="0"/>
              <a:t>is not considered a GRR</a:t>
            </a:r>
            <a:r>
              <a:rPr lang="en-US" sz="2800" baseline="30000" dirty="0"/>
              <a:t>1</a:t>
            </a:r>
            <a:r>
              <a:rPr lang="en-US" dirty="0"/>
              <a:t>.</a:t>
            </a:r>
          </a:p>
          <a:p>
            <a:r>
              <a:rPr lang="en-US" dirty="0">
                <a:effectLst/>
                <a:ea typeface="Times New Roman" panose="02020603050405020304" pitchFamily="18" charset="0"/>
              </a:rPr>
              <a:t>By the way, a gooseneck, pigtail or connector is a short section of piping, typically not exceeding two feet, which can be bent and used for connections between rigid service piping.  </a:t>
            </a:r>
            <a:endParaRPr lang="en-US" dirty="0"/>
          </a:p>
          <a:p>
            <a:endParaRPr lang="en-US" dirty="0"/>
          </a:p>
          <a:p>
            <a:endParaRPr lang="en-US" dirty="0"/>
          </a:p>
          <a:p>
            <a:endParaRPr lang="en-US" dirty="0"/>
          </a:p>
          <a:p>
            <a:endParaRPr lang="en-US" dirty="0"/>
          </a:p>
          <a:p>
            <a:pPr marL="4572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6F864326-A575-9465-80C8-95D708EAA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12" y="4367766"/>
            <a:ext cx="2237344" cy="1678008"/>
          </a:xfrm>
          <a:prstGeom prst="rect">
            <a:avLst/>
          </a:prstGeom>
        </p:spPr>
      </p:pic>
      <p:pic>
        <p:nvPicPr>
          <p:cNvPr id="5" name="Picture 4">
            <a:extLst>
              <a:ext uri="{FF2B5EF4-FFF2-40B4-BE49-F238E27FC236}">
                <a16:creationId xmlns:a16="http://schemas.microsoft.com/office/drawing/2014/main" id="{FA5F5836-94C3-35ED-06F7-DC615F85DC42}"/>
              </a:ext>
            </a:extLst>
          </p:cNvPr>
          <p:cNvPicPr>
            <a:picLocks noChangeAspect="1"/>
          </p:cNvPicPr>
          <p:nvPr/>
        </p:nvPicPr>
        <p:blipFill>
          <a:blip r:embed="rId3"/>
          <a:stretch>
            <a:fillRect/>
          </a:stretch>
        </p:blipFill>
        <p:spPr>
          <a:xfrm>
            <a:off x="10204706" y="1572769"/>
            <a:ext cx="1704075" cy="2257551"/>
          </a:xfrm>
          <a:prstGeom prst="rect">
            <a:avLst/>
          </a:prstGeom>
        </p:spPr>
      </p:pic>
      <p:sp>
        <p:nvSpPr>
          <p:cNvPr id="7" name="TextBox 6">
            <a:extLst>
              <a:ext uri="{FF2B5EF4-FFF2-40B4-BE49-F238E27FC236}">
                <a16:creationId xmlns:a16="http://schemas.microsoft.com/office/drawing/2014/main" id="{193E8001-AF28-9A83-F43B-03602127DE62}"/>
              </a:ext>
            </a:extLst>
          </p:cNvPr>
          <p:cNvSpPr txBox="1"/>
          <p:nvPr/>
        </p:nvSpPr>
        <p:spPr>
          <a:xfrm>
            <a:off x="235512" y="6269659"/>
            <a:ext cx="9118158" cy="323165"/>
          </a:xfrm>
          <a:prstGeom prst="rect">
            <a:avLst/>
          </a:prstGeom>
          <a:noFill/>
        </p:spPr>
        <p:txBody>
          <a:bodyPr wrap="square">
            <a:spAutoFit/>
          </a:bodyPr>
          <a:lstStyle/>
          <a:p>
            <a:pPr marL="45720" indent="0">
              <a:buNone/>
            </a:pPr>
            <a:r>
              <a:rPr lang="en-US" sz="1500" baseline="30000" dirty="0">
                <a:solidFill>
                  <a:schemeClr val="accent2">
                    <a:lumMod val="50000"/>
                  </a:schemeClr>
                </a:solidFill>
              </a:rPr>
              <a:t>1</a:t>
            </a:r>
            <a:r>
              <a:rPr lang="en-US" sz="1500" dirty="0">
                <a:solidFill>
                  <a:schemeClr val="accent2">
                    <a:lumMod val="50000"/>
                  </a:schemeClr>
                </a:solidFill>
              </a:rPr>
              <a:t>Guidance For Developing and Maintaining a Service Line Inventory, EPA 816-B-22-001, August 2022</a:t>
            </a:r>
            <a:endParaRPr lang="en-US" sz="1500" baseline="30000" dirty="0">
              <a:solidFill>
                <a:schemeClr val="accent2">
                  <a:lumMod val="50000"/>
                </a:schemeClr>
              </a:solidFill>
            </a:endParaRPr>
          </a:p>
        </p:txBody>
      </p:sp>
    </p:spTree>
    <p:extLst>
      <p:ext uri="{BB962C8B-B14F-4D97-AF65-F5344CB8AC3E}">
        <p14:creationId xmlns:p14="http://schemas.microsoft.com/office/powerpoint/2010/main" val="32657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LSLs does Hawaii have?</a:t>
            </a:r>
          </a:p>
        </p:txBody>
      </p:sp>
      <p:sp>
        <p:nvSpPr>
          <p:cNvPr id="3" name="Content Placeholder 2"/>
          <p:cNvSpPr>
            <a:spLocks noGrp="1"/>
          </p:cNvSpPr>
          <p:nvPr>
            <p:ph idx="1"/>
          </p:nvPr>
        </p:nvSpPr>
        <p:spPr/>
        <p:txBody>
          <a:bodyPr>
            <a:normAutofit lnSpcReduction="10000"/>
          </a:bodyPr>
          <a:lstStyle/>
          <a:p>
            <a:r>
              <a:rPr lang="en-US" dirty="0"/>
              <a:t>Depends on who you ask…</a:t>
            </a:r>
          </a:p>
          <a:p>
            <a:r>
              <a:rPr lang="en-US" dirty="0"/>
              <a:t>AWWA Journal article (April 2016) used 2011 and 2013 AWWA-sponsored surveys and extrapolated nationwide data for Hawaii (</a:t>
            </a:r>
            <a:r>
              <a:rPr lang="en-US" dirty="0">
                <a:solidFill>
                  <a:srgbClr val="FF0000"/>
                </a:solidFill>
              </a:rPr>
              <a:t>2,800 total LSL</a:t>
            </a:r>
            <a:r>
              <a:rPr lang="en-US" dirty="0"/>
              <a:t>) </a:t>
            </a:r>
            <a:r>
              <a:rPr lang="en-US" dirty="0">
                <a:hlinkClick r:id="rId3"/>
              </a:rPr>
              <a:t>National Survey of Lead Service Line Occurrence - Cornwell - 2016 - Journal AWWA - Wiley Online Library</a:t>
            </a:r>
            <a:endParaRPr lang="en-US" dirty="0"/>
          </a:p>
          <a:p>
            <a:r>
              <a:rPr lang="en-US" dirty="0"/>
              <a:t>NRDC article (July 8, 2021) cited similar survey data and articles, including the April 2016 AWWA Journal reference  </a:t>
            </a:r>
            <a:r>
              <a:rPr lang="en-US" dirty="0">
                <a:hlinkClick r:id="rId4"/>
              </a:rPr>
              <a:t>https://www.nrdc.org/resources/lead-pipes-are-widespread-and-used-every-state</a:t>
            </a:r>
            <a:endParaRPr lang="en-US" dirty="0"/>
          </a:p>
          <a:p>
            <a:r>
              <a:rPr lang="en-US" dirty="0"/>
              <a:t>2021 7</a:t>
            </a:r>
            <a:r>
              <a:rPr lang="en-US" baseline="30000" dirty="0"/>
              <a:t>th</a:t>
            </a:r>
            <a:r>
              <a:rPr lang="en-US" dirty="0"/>
              <a:t> DWINSA (infrastructure projects for the next 20 </a:t>
            </a:r>
            <a:r>
              <a:rPr lang="en-US" dirty="0" err="1"/>
              <a:t>yrs</a:t>
            </a:r>
            <a:r>
              <a:rPr lang="en-US" dirty="0"/>
              <a:t>) estimates </a:t>
            </a:r>
            <a:r>
              <a:rPr lang="en-US" dirty="0">
                <a:solidFill>
                  <a:srgbClr val="FF0000"/>
                </a:solidFill>
              </a:rPr>
              <a:t>9,589 total LSL</a:t>
            </a:r>
            <a:r>
              <a:rPr lang="en-US" dirty="0"/>
              <a:t> developed using a supposedly “state-specific” ratio of known LSLs-to-total laterals of all materials.  In the absence of data, a national ratio was applied. </a:t>
            </a:r>
            <a:r>
              <a:rPr lang="en-US" dirty="0">
                <a:solidFill>
                  <a:srgbClr val="FF0000"/>
                </a:solidFill>
              </a:rPr>
              <a:t> </a:t>
            </a:r>
            <a:r>
              <a:rPr lang="en-US" dirty="0">
                <a:hlinkClick r:id="rId5"/>
              </a:rPr>
              <a:t>https://www.epa.gov/system/files/documents/2023-04/Final_DWINSA%20Public%20Factsheet%204.4.23.pdf</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46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much does it cost to replace a LSL in Hawaii?</a:t>
            </a:r>
          </a:p>
        </p:txBody>
      </p:sp>
      <p:sp>
        <p:nvSpPr>
          <p:cNvPr id="3" name="Content Placeholder 2"/>
          <p:cNvSpPr>
            <a:spLocks noGrp="1"/>
          </p:cNvSpPr>
          <p:nvPr>
            <p:ph idx="1"/>
          </p:nvPr>
        </p:nvSpPr>
        <p:spPr/>
        <p:txBody>
          <a:bodyPr/>
          <a:lstStyle/>
          <a:p>
            <a:r>
              <a:rPr lang="en-US" dirty="0"/>
              <a:t>Depends on who you ask…</a:t>
            </a:r>
          </a:p>
          <a:p>
            <a:r>
              <a:rPr lang="en-US" dirty="0"/>
              <a:t>EPA estimates that an “average” LSL replacement may cost $4,700 with a range of between $1,200 – $12,300.  See </a:t>
            </a:r>
            <a:r>
              <a:rPr lang="en-US" u="sng" dirty="0"/>
              <a:t>Strategies to Achieve Full Lead Service Line Replacement, October 2019</a:t>
            </a:r>
            <a:r>
              <a:rPr lang="en-US" dirty="0"/>
              <a:t>  </a:t>
            </a:r>
            <a:r>
              <a:rPr lang="en-US" dirty="0">
                <a:hlinkClick r:id="rId3"/>
              </a:rPr>
              <a:t>https://www.epa.gov/sites/default/files/2019-10/documents/strategies_to_achieve_full_lead_service_line_replacement_10_09_19.pdf</a:t>
            </a:r>
            <a:endParaRPr lang="en-US" dirty="0"/>
          </a:p>
          <a:p>
            <a:r>
              <a:rPr lang="en-US" u="sng" dirty="0"/>
              <a:t>Economic Analysis for the Proposed Lead and Copper Rule Revisions, October 2019</a:t>
            </a:r>
            <a:r>
              <a:rPr lang="en-US" dirty="0"/>
              <a:t> (Chapter 5) provides the basis for the above numbers.  </a:t>
            </a:r>
            <a:r>
              <a:rPr lang="en-US" dirty="0">
                <a:hlinkClick r:id="rId4"/>
              </a:rPr>
              <a:t>https://www.regulations.gov/document/EPA-HQ-OW-2009-0819-7414</a:t>
            </a:r>
            <a:endParaRPr lang="en-US" dirty="0"/>
          </a:p>
          <a:p>
            <a:r>
              <a:rPr lang="en-US" dirty="0"/>
              <a:t>The 7</a:t>
            </a:r>
            <a:r>
              <a:rPr lang="en-US" baseline="30000" dirty="0"/>
              <a:t>th</a:t>
            </a:r>
            <a:r>
              <a:rPr lang="en-US" dirty="0"/>
              <a:t> DWINSA just released estimated that Hawaii has 9,589 LSLs and estimated an annual $993,700 (2021 dollars) need over 20 years to fix them That’s $2,000/LSL (2021 dollars).  </a:t>
            </a:r>
          </a:p>
          <a:p>
            <a:endParaRPr lang="en-US" dirty="0"/>
          </a:p>
        </p:txBody>
      </p:sp>
    </p:spTree>
    <p:extLst>
      <p:ext uri="{BB962C8B-B14F-4D97-AF65-F5344CB8AC3E}">
        <p14:creationId xmlns:p14="http://schemas.microsoft.com/office/powerpoint/2010/main" val="42098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9279</TotalTime>
  <Words>4938</Words>
  <Application>Microsoft Office PowerPoint</Application>
  <PresentationFormat>Widescreen</PresentationFormat>
  <Paragraphs>302</Paragraphs>
  <Slides>42</Slides>
  <Notes>12</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Bernard MT Condensed</vt:lpstr>
      <vt:lpstr>Georgia</vt:lpstr>
      <vt:lpstr>Times New Roman</vt:lpstr>
      <vt:lpstr>Tw Cen MT</vt:lpstr>
      <vt:lpstr>Wingdings</vt:lpstr>
      <vt:lpstr>Ocean 16x9</vt:lpstr>
      <vt:lpstr>Photo Editor Photo</vt:lpstr>
      <vt:lpstr>Lead Service Line Inventory Requirements of the LCRR:  How do I start? And Other Questions…</vt:lpstr>
      <vt:lpstr>Mysteries we’re covering this morning:</vt:lpstr>
      <vt:lpstr>What does LCRR stand for?    …and Other EPA Acronyms</vt:lpstr>
      <vt:lpstr>A Recent History of Regulating Lead</vt:lpstr>
      <vt:lpstr>But a Lead Service Line (LSL) is just made of…Lead, right?</vt:lpstr>
      <vt:lpstr>But a Lead Service Line (LSL) is just made of…Lead, right?</vt:lpstr>
      <vt:lpstr>But a Lead Service Line (LSL) is just made of…Lead, right?</vt:lpstr>
      <vt:lpstr>How Many LSLs does Hawaii have?</vt:lpstr>
      <vt:lpstr>How much does it cost to replace a LSL in Hawaii?</vt:lpstr>
      <vt:lpstr>What exactly are the LSLI requirements of LCRR?</vt:lpstr>
      <vt:lpstr>What exactly are the LSLI requirements of LCRR? (cont.)</vt:lpstr>
      <vt:lpstr>LSLI requirements (cont.)</vt:lpstr>
      <vt:lpstr>Wait…you mean???</vt:lpstr>
      <vt:lpstr>So, what’s a “building inlet”???</vt:lpstr>
      <vt:lpstr>I’m a visual person so…</vt:lpstr>
      <vt:lpstr>What is this LSLI guidance everyone is talking about?</vt:lpstr>
      <vt:lpstr>What is this LSLI guidance everyone is talking about?</vt:lpstr>
      <vt:lpstr>What is this LSLI guidance everyone is talking about?</vt:lpstr>
      <vt:lpstr>Where do I find the required information to do a proper LSLI?</vt:lpstr>
      <vt:lpstr>BWS Records Search (2020-2022)</vt:lpstr>
      <vt:lpstr>BWS Records Search (continued)</vt:lpstr>
      <vt:lpstr>Any other resources that I can use?</vt:lpstr>
      <vt:lpstr>Don’t forget to use the Guidance Luke…</vt:lpstr>
      <vt:lpstr>And now a word about Prioritizing Field Investigations…</vt:lpstr>
      <vt:lpstr>And now a word about Prioritizing Field Investigations…</vt:lpstr>
      <vt:lpstr> Classifying the Entire Service Line When Ownership Is Split</vt:lpstr>
      <vt:lpstr>What do I do after I complete the LSLI?</vt:lpstr>
      <vt:lpstr>Do I need to make this LSLI publicly accessible?</vt:lpstr>
      <vt:lpstr>Will SDWB provide guidance and templates for this publicly accessibility requirement?</vt:lpstr>
      <vt:lpstr>How soon must this publicly accessible information be made available?</vt:lpstr>
      <vt:lpstr>What information should be publicly accessible?</vt:lpstr>
      <vt:lpstr>How about some examples?</vt:lpstr>
      <vt:lpstr>What if I conduct my initial inventory and I have no LSL?</vt:lpstr>
      <vt:lpstr>One more thing about publicly accessible LSLIs…</vt:lpstr>
      <vt:lpstr>What if I don’t meet the October 16, 2024 deadline?</vt:lpstr>
      <vt:lpstr>But Wait!  There’s More!!!</vt:lpstr>
      <vt:lpstr>Here comes the LCRI!!!</vt:lpstr>
      <vt:lpstr>Some more good reads:</vt:lpstr>
      <vt:lpstr>Mahalo for your attention!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Service Line Inventory Requirements of the LCRR: How do I start? And Other Questions…</dc:title>
  <dc:creator>Miyahira, Michael M</dc:creator>
  <cp:lastModifiedBy>Miyahira, Michael M</cp:lastModifiedBy>
  <cp:revision>68</cp:revision>
  <dcterms:created xsi:type="dcterms:W3CDTF">2023-05-08T02:36:29Z</dcterms:created>
  <dcterms:modified xsi:type="dcterms:W3CDTF">2023-05-22T02:42:12Z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