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modernComment_2C8_72F6A029.xml" ContentType="application/vnd.ms-powerpoint.comments+xml"/>
  <Override PartName="/ppt/notesSlides/notesSlide2.xml" ContentType="application/vnd.openxmlformats-officedocument.presentationml.notesSlide+xml"/>
  <Override PartName="/ppt/comments/modernComment_4D8_F5EE842.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58F_D3609999.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omments/modernComment_626_6D8324FD.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05" r:id="rId2"/>
  </p:sldMasterIdLst>
  <p:notesMasterIdLst>
    <p:notesMasterId r:id="rId71"/>
  </p:notesMasterIdLst>
  <p:sldIdLst>
    <p:sldId id="1582" r:id="rId3"/>
    <p:sldId id="1599" r:id="rId4"/>
    <p:sldId id="1600" r:id="rId5"/>
    <p:sldId id="1515" r:id="rId6"/>
    <p:sldId id="1595" r:id="rId7"/>
    <p:sldId id="1516" r:id="rId8"/>
    <p:sldId id="1597" r:id="rId9"/>
    <p:sldId id="1596" r:id="rId10"/>
    <p:sldId id="712" r:id="rId11"/>
    <p:sldId id="868" r:id="rId12"/>
    <p:sldId id="1442" r:id="rId13"/>
    <p:sldId id="1473" r:id="rId14"/>
    <p:sldId id="1240" r:id="rId15"/>
    <p:sldId id="1544" r:id="rId16"/>
    <p:sldId id="1495" r:id="rId17"/>
    <p:sldId id="1528" r:id="rId18"/>
    <p:sldId id="1529" r:id="rId19"/>
    <p:sldId id="1531" r:id="rId20"/>
    <p:sldId id="1543" r:id="rId21"/>
    <p:sldId id="1491" r:id="rId22"/>
    <p:sldId id="1477" r:id="rId23"/>
    <p:sldId id="1436" r:id="rId24"/>
    <p:sldId id="256" r:id="rId25"/>
    <p:sldId id="1254" r:id="rId26"/>
    <p:sldId id="1478" r:id="rId27"/>
    <p:sldId id="1257" r:id="rId28"/>
    <p:sldId id="1519" r:id="rId29"/>
    <p:sldId id="1258" r:id="rId30"/>
    <p:sldId id="1480" r:id="rId31"/>
    <p:sldId id="1554" r:id="rId32"/>
    <p:sldId id="1408" r:id="rId33"/>
    <p:sldId id="1481" r:id="rId34"/>
    <p:sldId id="1479" r:id="rId35"/>
    <p:sldId id="1482" r:id="rId36"/>
    <p:sldId id="1484" r:id="rId37"/>
    <p:sldId id="1483" r:id="rId38"/>
    <p:sldId id="1512" r:id="rId39"/>
    <p:sldId id="847" r:id="rId40"/>
    <p:sldId id="1423" r:id="rId41"/>
    <p:sldId id="1488" r:id="rId42"/>
    <p:sldId id="1489" r:id="rId43"/>
    <p:sldId id="1311" r:id="rId44"/>
    <p:sldId id="1497" r:id="rId45"/>
    <p:sldId id="1492" r:id="rId46"/>
    <p:sldId id="1493" r:id="rId47"/>
    <p:sldId id="1494" r:id="rId48"/>
    <p:sldId id="1490" r:id="rId49"/>
    <p:sldId id="1496" r:id="rId50"/>
    <p:sldId id="1570" r:id="rId51"/>
    <p:sldId id="1555" r:id="rId52"/>
    <p:sldId id="1556" r:id="rId53"/>
    <p:sldId id="1241" r:id="rId54"/>
    <p:sldId id="1561" r:id="rId55"/>
    <p:sldId id="1575" r:id="rId56"/>
    <p:sldId id="1590" r:id="rId57"/>
    <p:sldId id="1592" r:id="rId58"/>
    <p:sldId id="1591" r:id="rId59"/>
    <p:sldId id="1598" r:id="rId60"/>
    <p:sldId id="1593" r:id="rId61"/>
    <p:sldId id="1594" r:id="rId62"/>
    <p:sldId id="1502" r:id="rId63"/>
    <p:sldId id="1506" r:id="rId64"/>
    <p:sldId id="1574" r:id="rId65"/>
    <p:sldId id="1567" r:id="rId66"/>
    <p:sldId id="1268" r:id="rId67"/>
    <p:sldId id="1581" r:id="rId68"/>
    <p:sldId id="1243" r:id="rId69"/>
    <p:sldId id="28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DA9D2F-0C80-6DE7-D907-7CA36B3945DC}" name="Swanson, Cathy" initials="SC" userId="S::cathy.swanson@purolite.com::27439a0b-e625-4c26-a427-1becc04427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6"/>
    <p:restoredTop sz="95839" autoAdjust="0"/>
  </p:normalViewPr>
  <p:slideViewPr>
    <p:cSldViewPr snapToGrid="0">
      <p:cViewPr varScale="1">
        <p:scale>
          <a:sx n="61" d="100"/>
          <a:sy n="61" d="100"/>
        </p:scale>
        <p:origin x="10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imek, Joseph" userId="5bfd82d2-389a-42bf-b03b-7fb2c2fe4079" providerId="ADAL" clId="{C4875A77-0F46-4DA9-99F9-5F007E70B4E3}"/>
    <pc:docChg chg="delSld modSld">
      <pc:chgData name="Klimek, Joseph" userId="5bfd82d2-389a-42bf-b03b-7fb2c2fe4079" providerId="ADAL" clId="{C4875A77-0F46-4DA9-99F9-5F007E70B4E3}" dt="2023-05-23T00:54:42.622" v="81" actId="6549"/>
      <pc:docMkLst>
        <pc:docMk/>
      </pc:docMkLst>
      <pc:sldChg chg="del">
        <pc:chgData name="Klimek, Joseph" userId="5bfd82d2-389a-42bf-b03b-7fb2c2fe4079" providerId="ADAL" clId="{C4875A77-0F46-4DA9-99F9-5F007E70B4E3}" dt="2023-05-21T17:15:02.085" v="6" actId="2696"/>
        <pc:sldMkLst>
          <pc:docMk/>
          <pc:sldMk cId="1474754862" sldId="859"/>
        </pc:sldMkLst>
      </pc:sldChg>
      <pc:sldChg chg="del">
        <pc:chgData name="Klimek, Joseph" userId="5bfd82d2-389a-42bf-b03b-7fb2c2fe4079" providerId="ADAL" clId="{C4875A77-0F46-4DA9-99F9-5F007E70B4E3}" dt="2023-05-21T17:14:59.065" v="5" actId="2696"/>
        <pc:sldMkLst>
          <pc:docMk/>
          <pc:sldMk cId="4233790821" sldId="1229"/>
        </pc:sldMkLst>
      </pc:sldChg>
      <pc:sldChg chg="del">
        <pc:chgData name="Klimek, Joseph" userId="5bfd82d2-389a-42bf-b03b-7fb2c2fe4079" providerId="ADAL" clId="{C4875A77-0F46-4DA9-99F9-5F007E70B4E3}" dt="2023-05-21T17:14:51.212" v="3" actId="2696"/>
        <pc:sldMkLst>
          <pc:docMk/>
          <pc:sldMk cId="1519307460" sldId="1238"/>
        </pc:sldMkLst>
      </pc:sldChg>
      <pc:sldChg chg="del">
        <pc:chgData name="Klimek, Joseph" userId="5bfd82d2-389a-42bf-b03b-7fb2c2fe4079" providerId="ADAL" clId="{C4875A77-0F46-4DA9-99F9-5F007E70B4E3}" dt="2023-05-21T17:14:55.152" v="4" actId="2696"/>
        <pc:sldMkLst>
          <pc:docMk/>
          <pc:sldMk cId="2308925882" sldId="1245"/>
        </pc:sldMkLst>
      </pc:sldChg>
      <pc:sldChg chg="del">
        <pc:chgData name="Klimek, Joseph" userId="5bfd82d2-389a-42bf-b03b-7fb2c2fe4079" providerId="ADAL" clId="{C4875A77-0F46-4DA9-99F9-5F007E70B4E3}" dt="2023-05-21T17:16:37.775" v="27" actId="2696"/>
        <pc:sldMkLst>
          <pc:docMk/>
          <pc:sldMk cId="350551013" sldId="1389"/>
        </pc:sldMkLst>
      </pc:sldChg>
      <pc:sldChg chg="del">
        <pc:chgData name="Klimek, Joseph" userId="5bfd82d2-389a-42bf-b03b-7fb2c2fe4079" providerId="ADAL" clId="{C4875A77-0F46-4DA9-99F9-5F007E70B4E3}" dt="2023-05-21T17:16:27.828" v="24" actId="2696"/>
        <pc:sldMkLst>
          <pc:docMk/>
          <pc:sldMk cId="1914923930" sldId="1410"/>
        </pc:sldMkLst>
      </pc:sldChg>
      <pc:sldChg chg="del">
        <pc:chgData name="Klimek, Joseph" userId="5bfd82d2-389a-42bf-b03b-7fb2c2fe4079" providerId="ADAL" clId="{C4875A77-0F46-4DA9-99F9-5F007E70B4E3}" dt="2023-05-21T17:15:05.117" v="7" actId="2696"/>
        <pc:sldMkLst>
          <pc:docMk/>
          <pc:sldMk cId="33229362" sldId="1425"/>
        </pc:sldMkLst>
      </pc:sldChg>
      <pc:sldChg chg="del">
        <pc:chgData name="Klimek, Joseph" userId="5bfd82d2-389a-42bf-b03b-7fb2c2fe4079" providerId="ADAL" clId="{C4875A77-0F46-4DA9-99F9-5F007E70B4E3}" dt="2023-05-21T17:17:40.183" v="40" actId="2696"/>
        <pc:sldMkLst>
          <pc:docMk/>
          <pc:sldMk cId="2050264569" sldId="1427"/>
        </pc:sldMkLst>
      </pc:sldChg>
      <pc:sldChg chg="del">
        <pc:chgData name="Klimek, Joseph" userId="5bfd82d2-389a-42bf-b03b-7fb2c2fe4079" providerId="ADAL" clId="{C4875A77-0F46-4DA9-99F9-5F007E70B4E3}" dt="2023-05-21T17:16:30.606" v="25" actId="2696"/>
        <pc:sldMkLst>
          <pc:docMk/>
          <pc:sldMk cId="1745506004" sldId="1434"/>
        </pc:sldMkLst>
      </pc:sldChg>
      <pc:sldChg chg="del">
        <pc:chgData name="Klimek, Joseph" userId="5bfd82d2-389a-42bf-b03b-7fb2c2fe4079" providerId="ADAL" clId="{C4875A77-0F46-4DA9-99F9-5F007E70B4E3}" dt="2023-05-21T17:17:33.300" v="38" actId="2696"/>
        <pc:sldMkLst>
          <pc:docMk/>
          <pc:sldMk cId="532811655" sldId="1435"/>
        </pc:sldMkLst>
      </pc:sldChg>
      <pc:sldChg chg="del">
        <pc:chgData name="Klimek, Joseph" userId="5bfd82d2-389a-42bf-b03b-7fb2c2fe4079" providerId="ADAL" clId="{C4875A77-0F46-4DA9-99F9-5F007E70B4E3}" dt="2023-05-21T17:17:36.579" v="39" actId="2696"/>
        <pc:sldMkLst>
          <pc:docMk/>
          <pc:sldMk cId="663595050" sldId="1453"/>
        </pc:sldMkLst>
      </pc:sldChg>
      <pc:sldChg chg="del">
        <pc:chgData name="Klimek, Joseph" userId="5bfd82d2-389a-42bf-b03b-7fb2c2fe4079" providerId="ADAL" clId="{C4875A77-0F46-4DA9-99F9-5F007E70B4E3}" dt="2023-05-21T17:17:27.031" v="37" actId="2696"/>
        <pc:sldMkLst>
          <pc:docMk/>
          <pc:sldMk cId="1607438540" sldId="1454"/>
        </pc:sldMkLst>
      </pc:sldChg>
      <pc:sldChg chg="del">
        <pc:chgData name="Klimek, Joseph" userId="5bfd82d2-389a-42bf-b03b-7fb2c2fe4079" providerId="ADAL" clId="{C4875A77-0F46-4DA9-99F9-5F007E70B4E3}" dt="2023-05-21T17:17:52.046" v="43" actId="2696"/>
        <pc:sldMkLst>
          <pc:docMk/>
          <pc:sldMk cId="316395570" sldId="1471"/>
        </pc:sldMkLst>
      </pc:sldChg>
      <pc:sldChg chg="del">
        <pc:chgData name="Klimek, Joseph" userId="5bfd82d2-389a-42bf-b03b-7fb2c2fe4079" providerId="ADAL" clId="{C4875A77-0F46-4DA9-99F9-5F007E70B4E3}" dt="2023-05-21T17:17:18.880" v="36" actId="2696"/>
        <pc:sldMkLst>
          <pc:docMk/>
          <pc:sldMk cId="1157029913" sldId="1474"/>
        </pc:sldMkLst>
      </pc:sldChg>
      <pc:sldChg chg="del">
        <pc:chgData name="Klimek, Joseph" userId="5bfd82d2-389a-42bf-b03b-7fb2c2fe4079" providerId="ADAL" clId="{C4875A77-0F46-4DA9-99F9-5F007E70B4E3}" dt="2023-05-21T17:17:47.234" v="42" actId="2696"/>
        <pc:sldMkLst>
          <pc:docMk/>
          <pc:sldMk cId="2963218158" sldId="1475"/>
        </pc:sldMkLst>
      </pc:sldChg>
      <pc:sldChg chg="del">
        <pc:chgData name="Klimek, Joseph" userId="5bfd82d2-389a-42bf-b03b-7fb2c2fe4079" providerId="ADAL" clId="{C4875A77-0F46-4DA9-99F9-5F007E70B4E3}" dt="2023-05-21T17:17:43.687" v="41" actId="2696"/>
        <pc:sldMkLst>
          <pc:docMk/>
          <pc:sldMk cId="245367609" sldId="1476"/>
        </pc:sldMkLst>
      </pc:sldChg>
      <pc:sldChg chg="del">
        <pc:chgData name="Klimek, Joseph" userId="5bfd82d2-389a-42bf-b03b-7fb2c2fe4079" providerId="ADAL" clId="{C4875A77-0F46-4DA9-99F9-5F007E70B4E3}" dt="2023-05-21T17:16:33.484" v="26" actId="2696"/>
        <pc:sldMkLst>
          <pc:docMk/>
          <pc:sldMk cId="2445340933" sldId="1486"/>
        </pc:sldMkLst>
      </pc:sldChg>
      <pc:sldChg chg="del">
        <pc:chgData name="Klimek, Joseph" userId="5bfd82d2-389a-42bf-b03b-7fb2c2fe4079" providerId="ADAL" clId="{C4875A77-0F46-4DA9-99F9-5F007E70B4E3}" dt="2023-05-21T17:15:11.072" v="9" actId="2696"/>
        <pc:sldMkLst>
          <pc:docMk/>
          <pc:sldMk cId="620948400" sldId="1498"/>
        </pc:sldMkLst>
      </pc:sldChg>
      <pc:sldChg chg="del">
        <pc:chgData name="Klimek, Joseph" userId="5bfd82d2-389a-42bf-b03b-7fb2c2fe4079" providerId="ADAL" clId="{C4875A77-0F46-4DA9-99F9-5F007E70B4E3}" dt="2023-05-21T17:17:08.042" v="33" actId="2696"/>
        <pc:sldMkLst>
          <pc:docMk/>
          <pc:sldMk cId="1616060500" sldId="1499"/>
        </pc:sldMkLst>
      </pc:sldChg>
      <pc:sldChg chg="del">
        <pc:chgData name="Klimek, Joseph" userId="5bfd82d2-389a-42bf-b03b-7fb2c2fe4079" providerId="ADAL" clId="{C4875A77-0F46-4DA9-99F9-5F007E70B4E3}" dt="2023-05-21T17:16:58.766" v="32" actId="2696"/>
        <pc:sldMkLst>
          <pc:docMk/>
          <pc:sldMk cId="1122907910" sldId="1500"/>
        </pc:sldMkLst>
      </pc:sldChg>
      <pc:sldChg chg="del">
        <pc:chgData name="Klimek, Joseph" userId="5bfd82d2-389a-42bf-b03b-7fb2c2fe4079" providerId="ADAL" clId="{C4875A77-0F46-4DA9-99F9-5F007E70B4E3}" dt="2023-05-21T17:16:55.206" v="31" actId="2696"/>
        <pc:sldMkLst>
          <pc:docMk/>
          <pc:sldMk cId="821207857" sldId="1501"/>
        </pc:sldMkLst>
      </pc:sldChg>
      <pc:sldChg chg="del">
        <pc:chgData name="Klimek, Joseph" userId="5bfd82d2-389a-42bf-b03b-7fb2c2fe4079" providerId="ADAL" clId="{C4875A77-0F46-4DA9-99F9-5F007E70B4E3}" dt="2023-05-21T17:15:23.041" v="13" actId="2696"/>
        <pc:sldMkLst>
          <pc:docMk/>
          <pc:sldMk cId="699894032" sldId="1504"/>
        </pc:sldMkLst>
      </pc:sldChg>
      <pc:sldChg chg="del">
        <pc:chgData name="Klimek, Joseph" userId="5bfd82d2-389a-42bf-b03b-7fb2c2fe4079" providerId="ADAL" clId="{C4875A77-0F46-4DA9-99F9-5F007E70B4E3}" dt="2023-05-21T17:15:29.844" v="14" actId="2696"/>
        <pc:sldMkLst>
          <pc:docMk/>
          <pc:sldMk cId="769325471" sldId="1505"/>
        </pc:sldMkLst>
      </pc:sldChg>
      <pc:sldChg chg="modSp mod">
        <pc:chgData name="Klimek, Joseph" userId="5bfd82d2-389a-42bf-b03b-7fb2c2fe4079" providerId="ADAL" clId="{C4875A77-0F46-4DA9-99F9-5F007E70B4E3}" dt="2023-05-23T00:54:42.622" v="81" actId="6549"/>
        <pc:sldMkLst>
          <pc:docMk/>
          <pc:sldMk cId="2030223573" sldId="1506"/>
        </pc:sldMkLst>
        <pc:spChg chg="mod">
          <ac:chgData name="Klimek, Joseph" userId="5bfd82d2-389a-42bf-b03b-7fb2c2fe4079" providerId="ADAL" clId="{C4875A77-0F46-4DA9-99F9-5F007E70B4E3}" dt="2023-05-23T00:54:42.622" v="81" actId="6549"/>
          <ac:spMkLst>
            <pc:docMk/>
            <pc:sldMk cId="2030223573" sldId="1506"/>
            <ac:spMk id="3" creationId="{588BC715-20F5-7AE5-9211-1DF931FE0531}"/>
          </ac:spMkLst>
        </pc:spChg>
      </pc:sldChg>
      <pc:sldChg chg="del">
        <pc:chgData name="Klimek, Joseph" userId="5bfd82d2-389a-42bf-b03b-7fb2c2fe4079" providerId="ADAL" clId="{C4875A77-0F46-4DA9-99F9-5F007E70B4E3}" dt="2023-05-21T17:15:16.938" v="11" actId="2696"/>
        <pc:sldMkLst>
          <pc:docMk/>
          <pc:sldMk cId="616634142" sldId="1507"/>
        </pc:sldMkLst>
      </pc:sldChg>
      <pc:sldChg chg="del">
        <pc:chgData name="Klimek, Joseph" userId="5bfd82d2-389a-42bf-b03b-7fb2c2fe4079" providerId="ADAL" clId="{C4875A77-0F46-4DA9-99F9-5F007E70B4E3}" dt="2023-05-21T17:16:50.427" v="30" actId="2696"/>
        <pc:sldMkLst>
          <pc:docMk/>
          <pc:sldMk cId="3276507860" sldId="1509"/>
        </pc:sldMkLst>
      </pc:sldChg>
      <pc:sldChg chg="del">
        <pc:chgData name="Klimek, Joseph" userId="5bfd82d2-389a-42bf-b03b-7fb2c2fe4079" providerId="ADAL" clId="{C4875A77-0F46-4DA9-99F9-5F007E70B4E3}" dt="2023-05-21T17:16:46.422" v="29" actId="2696"/>
        <pc:sldMkLst>
          <pc:docMk/>
          <pc:sldMk cId="912310138" sldId="1510"/>
        </pc:sldMkLst>
      </pc:sldChg>
      <pc:sldChg chg="del">
        <pc:chgData name="Klimek, Joseph" userId="5bfd82d2-389a-42bf-b03b-7fb2c2fe4079" providerId="ADAL" clId="{C4875A77-0F46-4DA9-99F9-5F007E70B4E3}" dt="2023-05-21T17:16:43.149" v="28" actId="2696"/>
        <pc:sldMkLst>
          <pc:docMk/>
          <pc:sldMk cId="693812811" sldId="1511"/>
        </pc:sldMkLst>
      </pc:sldChg>
      <pc:sldChg chg="del">
        <pc:chgData name="Klimek, Joseph" userId="5bfd82d2-389a-42bf-b03b-7fb2c2fe4079" providerId="ADAL" clId="{C4875A77-0F46-4DA9-99F9-5F007E70B4E3}" dt="2023-05-21T17:15:07.910" v="8" actId="2696"/>
        <pc:sldMkLst>
          <pc:docMk/>
          <pc:sldMk cId="2793722083" sldId="1513"/>
        </pc:sldMkLst>
      </pc:sldChg>
      <pc:sldChg chg="del">
        <pc:chgData name="Klimek, Joseph" userId="5bfd82d2-389a-42bf-b03b-7fb2c2fe4079" providerId="ADAL" clId="{C4875A77-0F46-4DA9-99F9-5F007E70B4E3}" dt="2023-05-21T17:17:14.819" v="35" actId="2696"/>
        <pc:sldMkLst>
          <pc:docMk/>
          <pc:sldMk cId="2889376162" sldId="1530"/>
        </pc:sldMkLst>
      </pc:sldChg>
      <pc:sldChg chg="del">
        <pc:chgData name="Klimek, Joseph" userId="5bfd82d2-389a-42bf-b03b-7fb2c2fe4079" providerId="ADAL" clId="{C4875A77-0F46-4DA9-99F9-5F007E70B4E3}" dt="2023-05-21T17:17:11.816" v="34" actId="2696"/>
        <pc:sldMkLst>
          <pc:docMk/>
          <pc:sldMk cId="2773493333" sldId="1532"/>
        </pc:sldMkLst>
      </pc:sldChg>
      <pc:sldChg chg="del">
        <pc:chgData name="Klimek, Joseph" userId="5bfd82d2-389a-42bf-b03b-7fb2c2fe4079" providerId="ADAL" clId="{C4875A77-0F46-4DA9-99F9-5F007E70B4E3}" dt="2023-05-21T17:14:32.010" v="0" actId="2696"/>
        <pc:sldMkLst>
          <pc:docMk/>
          <pc:sldMk cId="1863289927" sldId="1545"/>
        </pc:sldMkLst>
      </pc:sldChg>
      <pc:sldChg chg="del">
        <pc:chgData name="Klimek, Joseph" userId="5bfd82d2-389a-42bf-b03b-7fb2c2fe4079" providerId="ADAL" clId="{C4875A77-0F46-4DA9-99F9-5F007E70B4E3}" dt="2023-05-21T17:14:37.055" v="1" actId="2696"/>
        <pc:sldMkLst>
          <pc:docMk/>
          <pc:sldMk cId="3339285433" sldId="1546"/>
        </pc:sldMkLst>
      </pc:sldChg>
      <pc:sldChg chg="del">
        <pc:chgData name="Klimek, Joseph" userId="5bfd82d2-389a-42bf-b03b-7fb2c2fe4079" providerId="ADAL" clId="{C4875A77-0F46-4DA9-99F9-5F007E70B4E3}" dt="2023-05-21T17:14:44.205" v="2" actId="2696"/>
        <pc:sldMkLst>
          <pc:docMk/>
          <pc:sldMk cId="1147765386" sldId="1547"/>
        </pc:sldMkLst>
      </pc:sldChg>
      <pc:sldChg chg="del">
        <pc:chgData name="Klimek, Joseph" userId="5bfd82d2-389a-42bf-b03b-7fb2c2fe4079" providerId="ADAL" clId="{C4875A77-0F46-4DA9-99F9-5F007E70B4E3}" dt="2023-05-21T17:16:13.711" v="22" actId="2696"/>
        <pc:sldMkLst>
          <pc:docMk/>
          <pc:sldMk cId="3265549669" sldId="1557"/>
        </pc:sldMkLst>
      </pc:sldChg>
      <pc:sldChg chg="del">
        <pc:chgData name="Klimek, Joseph" userId="5bfd82d2-389a-42bf-b03b-7fb2c2fe4079" providerId="ADAL" clId="{C4875A77-0F46-4DA9-99F9-5F007E70B4E3}" dt="2023-05-21T17:16:04.548" v="21" actId="2696"/>
        <pc:sldMkLst>
          <pc:docMk/>
          <pc:sldMk cId="1450902566" sldId="1558"/>
        </pc:sldMkLst>
      </pc:sldChg>
      <pc:sldChg chg="del">
        <pc:chgData name="Klimek, Joseph" userId="5bfd82d2-389a-42bf-b03b-7fb2c2fe4079" providerId="ADAL" clId="{C4875A77-0F46-4DA9-99F9-5F007E70B4E3}" dt="2023-05-21T17:16:00.844" v="20" actId="2696"/>
        <pc:sldMkLst>
          <pc:docMk/>
          <pc:sldMk cId="272164655" sldId="1559"/>
        </pc:sldMkLst>
      </pc:sldChg>
      <pc:sldChg chg="del">
        <pc:chgData name="Klimek, Joseph" userId="5bfd82d2-389a-42bf-b03b-7fb2c2fe4079" providerId="ADAL" clId="{C4875A77-0F46-4DA9-99F9-5F007E70B4E3}" dt="2023-05-21T17:15:55.114" v="19" actId="2696"/>
        <pc:sldMkLst>
          <pc:docMk/>
          <pc:sldMk cId="697489267" sldId="1562"/>
        </pc:sldMkLst>
      </pc:sldChg>
      <pc:sldChg chg="del">
        <pc:chgData name="Klimek, Joseph" userId="5bfd82d2-389a-42bf-b03b-7fb2c2fe4079" providerId="ADAL" clId="{C4875A77-0F46-4DA9-99F9-5F007E70B4E3}" dt="2023-05-21T17:15:48.764" v="18" actId="2696"/>
        <pc:sldMkLst>
          <pc:docMk/>
          <pc:sldMk cId="2059121536" sldId="1563"/>
        </pc:sldMkLst>
      </pc:sldChg>
      <pc:sldChg chg="del">
        <pc:chgData name="Klimek, Joseph" userId="5bfd82d2-389a-42bf-b03b-7fb2c2fe4079" providerId="ADAL" clId="{C4875A77-0F46-4DA9-99F9-5F007E70B4E3}" dt="2023-05-21T17:15:44.602" v="17" actId="2696"/>
        <pc:sldMkLst>
          <pc:docMk/>
          <pc:sldMk cId="3281977631" sldId="1564"/>
        </pc:sldMkLst>
      </pc:sldChg>
      <pc:sldChg chg="del">
        <pc:chgData name="Klimek, Joseph" userId="5bfd82d2-389a-42bf-b03b-7fb2c2fe4079" providerId="ADAL" clId="{C4875A77-0F46-4DA9-99F9-5F007E70B4E3}" dt="2023-05-21T17:15:37.018" v="16" actId="2696"/>
        <pc:sldMkLst>
          <pc:docMk/>
          <pc:sldMk cId="1686405154" sldId="1565"/>
        </pc:sldMkLst>
      </pc:sldChg>
      <pc:sldChg chg="del">
        <pc:chgData name="Klimek, Joseph" userId="5bfd82d2-389a-42bf-b03b-7fb2c2fe4079" providerId="ADAL" clId="{C4875A77-0F46-4DA9-99F9-5F007E70B4E3}" dt="2023-05-21T17:15:33.495" v="15" actId="2696"/>
        <pc:sldMkLst>
          <pc:docMk/>
          <pc:sldMk cId="22034451" sldId="1566"/>
        </pc:sldMkLst>
      </pc:sldChg>
      <pc:sldChg chg="del">
        <pc:chgData name="Klimek, Joseph" userId="5bfd82d2-389a-42bf-b03b-7fb2c2fe4079" providerId="ADAL" clId="{C4875A77-0F46-4DA9-99F9-5F007E70B4E3}" dt="2023-05-21T17:16:17.652" v="23" actId="2696"/>
        <pc:sldMkLst>
          <pc:docMk/>
          <pc:sldMk cId="3535991463" sldId="1569"/>
        </pc:sldMkLst>
      </pc:sldChg>
      <pc:sldChg chg="del">
        <pc:chgData name="Klimek, Joseph" userId="5bfd82d2-389a-42bf-b03b-7fb2c2fe4079" providerId="ADAL" clId="{C4875A77-0F46-4DA9-99F9-5F007E70B4E3}" dt="2023-05-21T17:15:19.786" v="12" actId="2696"/>
        <pc:sldMkLst>
          <pc:docMk/>
          <pc:sldMk cId="1688396508" sldId="1573"/>
        </pc:sldMkLst>
      </pc:sldChg>
      <pc:sldChg chg="del">
        <pc:chgData name="Klimek, Joseph" userId="5bfd82d2-389a-42bf-b03b-7fb2c2fe4079" providerId="ADAL" clId="{C4875A77-0F46-4DA9-99F9-5F007E70B4E3}" dt="2023-05-21T17:15:13.950" v="10" actId="2696"/>
        <pc:sldMkLst>
          <pc:docMk/>
          <pc:sldMk cId="2491525173" sldId="1580"/>
        </pc:sldMkLst>
      </pc:sldChg>
      <pc:sldChg chg="modSp mod">
        <pc:chgData name="Klimek, Joseph" userId="5bfd82d2-389a-42bf-b03b-7fb2c2fe4079" providerId="ADAL" clId="{C4875A77-0F46-4DA9-99F9-5F007E70B4E3}" dt="2023-05-23T00:54:06.422" v="75" actId="6549"/>
        <pc:sldMkLst>
          <pc:docMk/>
          <pc:sldMk cId="2938615368" sldId="1593"/>
        </pc:sldMkLst>
        <pc:spChg chg="mod">
          <ac:chgData name="Klimek, Joseph" userId="5bfd82d2-389a-42bf-b03b-7fb2c2fe4079" providerId="ADAL" clId="{C4875A77-0F46-4DA9-99F9-5F007E70B4E3}" dt="2023-05-23T00:54:06.422" v="75" actId="6549"/>
          <ac:spMkLst>
            <pc:docMk/>
            <pc:sldMk cId="2938615368" sldId="1593"/>
            <ac:spMk id="8" creationId="{BA4AAAF8-F518-D77A-18F0-CF965518F067}"/>
          </ac:spMkLst>
        </pc:spChg>
        <pc:graphicFrameChg chg="modGraphic">
          <ac:chgData name="Klimek, Joseph" userId="5bfd82d2-389a-42bf-b03b-7fb2c2fe4079" providerId="ADAL" clId="{C4875A77-0F46-4DA9-99F9-5F007E70B4E3}" dt="2023-05-23T00:53:32.952" v="57" actId="6549"/>
          <ac:graphicFrameMkLst>
            <pc:docMk/>
            <pc:sldMk cId="2938615368" sldId="1593"/>
            <ac:graphicFrameMk id="7" creationId="{2161B3FE-8AED-F2A9-91DC-4800E13D6D4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ecolab-my.sharepoint.com/personal/cathy_swanson_purolite_com/Documents/HDrive/1%20Reference/PFAS/PFAS%20Cheet%20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PFOA with PFA694E resin</a:t>
            </a:r>
            <a:endParaRPr lang="en-US" sz="2000" baseline="0" dirty="0"/>
          </a:p>
        </c:rich>
      </c:tx>
      <c:layout>
        <c:manualLayout>
          <c:xMode val="edge"/>
          <c:yMode val="edge"/>
          <c:x val="0.35398102545868737"/>
          <c:y val="2.61438012894335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499713864002851"/>
          <c:y val="0.14775084744760025"/>
          <c:w val="0.67458490849406771"/>
          <c:h val="0.64066778279311631"/>
        </c:manualLayout>
      </c:layout>
      <c:scatterChart>
        <c:scatterStyle val="lineMarker"/>
        <c:varyColors val="0"/>
        <c:ser>
          <c:idx val="0"/>
          <c:order val="0"/>
          <c:tx>
            <c:v>PFOA Raw</c:v>
          </c:tx>
          <c:spPr>
            <a:ln w="31750" cap="rnd">
              <a:solidFill>
                <a:srgbClr val="7030A0">
                  <a:alpha val="50000"/>
                </a:srgbClr>
              </a:solidFill>
              <a:round/>
            </a:ln>
            <a:effectLst/>
          </c:spPr>
          <c:marker>
            <c:symbol val="none"/>
          </c:marker>
          <c:xVal>
            <c:numRef>
              <c:f>Raw!$U$3:$U$58</c:f>
              <c:numCache>
                <c:formatCode>General</c:formatCode>
                <c:ptCount val="56"/>
                <c:pt idx="0">
                  <c:v>46400</c:v>
                </c:pt>
                <c:pt idx="1">
                  <c:v>69600</c:v>
                </c:pt>
                <c:pt idx="2">
                  <c:v>92800</c:v>
                </c:pt>
                <c:pt idx="3">
                  <c:v>96800</c:v>
                </c:pt>
                <c:pt idx="4">
                  <c:v>102400</c:v>
                </c:pt>
                <c:pt idx="5">
                  <c:v>148000</c:v>
                </c:pt>
                <c:pt idx="6">
                  <c:v>158400</c:v>
                </c:pt>
                <c:pt idx="7">
                  <c:v>168800</c:v>
                </c:pt>
                <c:pt idx="8">
                  <c:v>180800</c:v>
                </c:pt>
                <c:pt idx="9">
                  <c:v>192000</c:v>
                </c:pt>
                <c:pt idx="10">
                  <c:v>203200</c:v>
                </c:pt>
                <c:pt idx="11">
                  <c:v>214400</c:v>
                </c:pt>
                <c:pt idx="12">
                  <c:v>225600</c:v>
                </c:pt>
                <c:pt idx="13">
                  <c:v>236800</c:v>
                </c:pt>
                <c:pt idx="14">
                  <c:v>248000</c:v>
                </c:pt>
                <c:pt idx="15">
                  <c:v>259200</c:v>
                </c:pt>
                <c:pt idx="16">
                  <c:v>268800</c:v>
                </c:pt>
                <c:pt idx="17">
                  <c:v>281600</c:v>
                </c:pt>
                <c:pt idx="18">
                  <c:v>292000</c:v>
                </c:pt>
                <c:pt idx="19">
                  <c:v>303200</c:v>
                </c:pt>
                <c:pt idx="20">
                  <c:v>315200</c:v>
                </c:pt>
                <c:pt idx="21">
                  <c:v>326400</c:v>
                </c:pt>
                <c:pt idx="22">
                  <c:v>336800</c:v>
                </c:pt>
                <c:pt idx="23">
                  <c:v>339200</c:v>
                </c:pt>
                <c:pt idx="24">
                  <c:v>343200</c:v>
                </c:pt>
                <c:pt idx="25">
                  <c:v>348800</c:v>
                </c:pt>
                <c:pt idx="26">
                  <c:v>354400</c:v>
                </c:pt>
                <c:pt idx="27">
                  <c:v>360000</c:v>
                </c:pt>
                <c:pt idx="28">
                  <c:v>365600</c:v>
                </c:pt>
                <c:pt idx="29">
                  <c:v>369600</c:v>
                </c:pt>
                <c:pt idx="30">
                  <c:v>377600</c:v>
                </c:pt>
                <c:pt idx="31">
                  <c:v>383200</c:v>
                </c:pt>
                <c:pt idx="32">
                  <c:v>388800</c:v>
                </c:pt>
                <c:pt idx="33">
                  <c:v>393600</c:v>
                </c:pt>
                <c:pt idx="34">
                  <c:v>400800</c:v>
                </c:pt>
                <c:pt idx="35">
                  <c:v>405600</c:v>
                </c:pt>
                <c:pt idx="36">
                  <c:v>411200</c:v>
                </c:pt>
                <c:pt idx="37">
                  <c:v>416800</c:v>
                </c:pt>
                <c:pt idx="38">
                  <c:v>421600</c:v>
                </c:pt>
                <c:pt idx="39">
                  <c:v>427200</c:v>
                </c:pt>
                <c:pt idx="40">
                  <c:v>432800</c:v>
                </c:pt>
                <c:pt idx="41">
                  <c:v>438400</c:v>
                </c:pt>
                <c:pt idx="42">
                  <c:v>444800</c:v>
                </c:pt>
                <c:pt idx="43">
                  <c:v>448800</c:v>
                </c:pt>
                <c:pt idx="44">
                  <c:v>460800</c:v>
                </c:pt>
                <c:pt idx="45">
                  <c:v>467200</c:v>
                </c:pt>
                <c:pt idx="46">
                  <c:v>472000</c:v>
                </c:pt>
                <c:pt idx="47">
                  <c:v>477600</c:v>
                </c:pt>
                <c:pt idx="48">
                  <c:v>484000</c:v>
                </c:pt>
                <c:pt idx="49">
                  <c:v>489600</c:v>
                </c:pt>
                <c:pt idx="50">
                  <c:v>494400</c:v>
                </c:pt>
                <c:pt idx="51">
                  <c:v>498400</c:v>
                </c:pt>
                <c:pt idx="52">
                  <c:v>505600</c:v>
                </c:pt>
                <c:pt idx="53">
                  <c:v>511200</c:v>
                </c:pt>
                <c:pt idx="54">
                  <c:v>517600</c:v>
                </c:pt>
                <c:pt idx="55">
                  <c:v>522400</c:v>
                </c:pt>
              </c:numCache>
            </c:numRef>
          </c:xVal>
          <c:yVal>
            <c:numRef>
              <c:f>Raw!$K$3:$K$57</c:f>
              <c:numCache>
                <c:formatCode>0</c:formatCode>
                <c:ptCount val="55"/>
                <c:pt idx="0">
                  <c:v>21</c:v>
                </c:pt>
                <c:pt idx="1">
                  <c:v>21</c:v>
                </c:pt>
                <c:pt idx="2">
                  <c:v>20</c:v>
                </c:pt>
                <c:pt idx="3">
                  <c:v>18</c:v>
                </c:pt>
                <c:pt idx="4">
                  <c:v>21</c:v>
                </c:pt>
                <c:pt idx="5">
                  <c:v>15</c:v>
                </c:pt>
                <c:pt idx="6">
                  <c:v>17</c:v>
                </c:pt>
                <c:pt idx="7">
                  <c:v>18</c:v>
                </c:pt>
                <c:pt idx="8">
                  <c:v>40</c:v>
                </c:pt>
                <c:pt idx="9">
                  <c:v>22</c:v>
                </c:pt>
                <c:pt idx="10">
                  <c:v>15</c:v>
                </c:pt>
                <c:pt idx="11">
                  <c:v>14</c:v>
                </c:pt>
                <c:pt idx="12">
                  <c:v>17</c:v>
                </c:pt>
                <c:pt idx="13">
                  <c:v>18</c:v>
                </c:pt>
                <c:pt idx="14">
                  <c:v>17</c:v>
                </c:pt>
                <c:pt idx="15">
                  <c:v>18</c:v>
                </c:pt>
                <c:pt idx="16">
                  <c:v>22</c:v>
                </c:pt>
                <c:pt idx="17">
                  <c:v>20</c:v>
                </c:pt>
                <c:pt idx="18">
                  <c:v>21</c:v>
                </c:pt>
                <c:pt idx="19">
                  <c:v>13</c:v>
                </c:pt>
                <c:pt idx="20">
                  <c:v>16</c:v>
                </c:pt>
                <c:pt idx="21">
                  <c:v>24</c:v>
                </c:pt>
                <c:pt idx="22">
                  <c:v>22</c:v>
                </c:pt>
                <c:pt idx="23">
                  <c:v>30</c:v>
                </c:pt>
                <c:pt idx="24">
                  <c:v>21</c:v>
                </c:pt>
                <c:pt idx="25">
                  <c:v>20</c:v>
                </c:pt>
                <c:pt idx="26">
                  <c:v>17</c:v>
                </c:pt>
                <c:pt idx="27">
                  <c:v>20</c:v>
                </c:pt>
                <c:pt idx="28">
                  <c:v>20</c:v>
                </c:pt>
                <c:pt idx="29">
                  <c:v>21</c:v>
                </c:pt>
                <c:pt idx="30">
                  <c:v>25</c:v>
                </c:pt>
                <c:pt idx="31">
                  <c:v>17</c:v>
                </c:pt>
                <c:pt idx="32">
                  <c:v>18</c:v>
                </c:pt>
                <c:pt idx="33">
                  <c:v>14</c:v>
                </c:pt>
                <c:pt idx="34">
                  <c:v>22</c:v>
                </c:pt>
                <c:pt idx="35">
                  <c:v>27</c:v>
                </c:pt>
                <c:pt idx="36">
                  <c:v>30</c:v>
                </c:pt>
                <c:pt idx="37">
                  <c:v>29</c:v>
                </c:pt>
                <c:pt idx="38">
                  <c:v>27</c:v>
                </c:pt>
                <c:pt idx="39">
                  <c:v>24</c:v>
                </c:pt>
                <c:pt idx="40">
                  <c:v>18</c:v>
                </c:pt>
                <c:pt idx="41">
                  <c:v>15</c:v>
                </c:pt>
                <c:pt idx="42">
                  <c:v>19</c:v>
                </c:pt>
                <c:pt idx="43" formatCode="General">
                  <c:v>20</c:v>
                </c:pt>
                <c:pt idx="44" formatCode="General">
                  <c:v>21</c:v>
                </c:pt>
                <c:pt idx="45" formatCode="General">
                  <c:v>20</c:v>
                </c:pt>
                <c:pt idx="46" formatCode="General">
                  <c:v>22</c:v>
                </c:pt>
                <c:pt idx="47" formatCode="General">
                  <c:v>21</c:v>
                </c:pt>
                <c:pt idx="48" formatCode="General">
                  <c:v>23</c:v>
                </c:pt>
                <c:pt idx="49" formatCode="General">
                  <c:v>18</c:v>
                </c:pt>
                <c:pt idx="50" formatCode="General">
                  <c:v>21</c:v>
                </c:pt>
                <c:pt idx="51" formatCode="General">
                  <c:v>21</c:v>
                </c:pt>
                <c:pt idx="52" formatCode="General">
                  <c:v>20</c:v>
                </c:pt>
                <c:pt idx="53" formatCode="General">
                  <c:v>22</c:v>
                </c:pt>
                <c:pt idx="54" formatCode="General">
                  <c:v>21</c:v>
                </c:pt>
              </c:numCache>
            </c:numRef>
          </c:yVal>
          <c:smooth val="0"/>
          <c:extLst>
            <c:ext xmlns:c16="http://schemas.microsoft.com/office/drawing/2014/chart" uri="{C3380CC4-5D6E-409C-BE32-E72D297353CC}">
              <c16:uniqueId val="{00000000-B8AF-4AF9-A841-4CECA2401A74}"/>
            </c:ext>
          </c:extLst>
        </c:ser>
        <c:ser>
          <c:idx val="1"/>
          <c:order val="1"/>
          <c:tx>
            <c:v>PFOA  PFA694E 1.8mins</c:v>
          </c:tx>
          <c:spPr>
            <a:ln w="31750" cap="rnd">
              <a:solidFill>
                <a:srgbClr val="00B0F0"/>
              </a:solidFill>
              <a:round/>
            </a:ln>
            <a:effectLst/>
          </c:spPr>
          <c:marker>
            <c:symbol val="none"/>
          </c:marker>
          <c:xVal>
            <c:numRef>
              <c:f>'Mid-Resin'!$U$3:$U$51</c:f>
              <c:numCache>
                <c:formatCode>General</c:formatCode>
                <c:ptCount val="49"/>
                <c:pt idx="0">
                  <c:v>46400</c:v>
                </c:pt>
                <c:pt idx="1">
                  <c:v>69600</c:v>
                </c:pt>
                <c:pt idx="2">
                  <c:v>92800</c:v>
                </c:pt>
                <c:pt idx="3">
                  <c:v>96800</c:v>
                </c:pt>
                <c:pt idx="4">
                  <c:v>102400</c:v>
                </c:pt>
                <c:pt idx="5">
                  <c:v>148000</c:v>
                </c:pt>
                <c:pt idx="6">
                  <c:v>158400</c:v>
                </c:pt>
                <c:pt idx="7">
                  <c:v>168800</c:v>
                </c:pt>
                <c:pt idx="8">
                  <c:v>180800</c:v>
                </c:pt>
                <c:pt idx="9">
                  <c:v>192000</c:v>
                </c:pt>
                <c:pt idx="10">
                  <c:v>203200</c:v>
                </c:pt>
                <c:pt idx="11">
                  <c:v>214400</c:v>
                </c:pt>
                <c:pt idx="12">
                  <c:v>225600</c:v>
                </c:pt>
                <c:pt idx="13">
                  <c:v>236800</c:v>
                </c:pt>
                <c:pt idx="14">
                  <c:v>248000</c:v>
                </c:pt>
                <c:pt idx="15">
                  <c:v>259200</c:v>
                </c:pt>
                <c:pt idx="16">
                  <c:v>268800</c:v>
                </c:pt>
                <c:pt idx="17">
                  <c:v>281600</c:v>
                </c:pt>
                <c:pt idx="18">
                  <c:v>292000</c:v>
                </c:pt>
                <c:pt idx="19">
                  <c:v>303200</c:v>
                </c:pt>
                <c:pt idx="20">
                  <c:v>315200</c:v>
                </c:pt>
                <c:pt idx="21">
                  <c:v>326400</c:v>
                </c:pt>
                <c:pt idx="22">
                  <c:v>336800</c:v>
                </c:pt>
                <c:pt idx="23">
                  <c:v>343200</c:v>
                </c:pt>
                <c:pt idx="24">
                  <c:v>354400</c:v>
                </c:pt>
                <c:pt idx="25">
                  <c:v>365600</c:v>
                </c:pt>
                <c:pt idx="26">
                  <c:v>377600</c:v>
                </c:pt>
                <c:pt idx="27">
                  <c:v>388800</c:v>
                </c:pt>
                <c:pt idx="28">
                  <c:v>400800</c:v>
                </c:pt>
                <c:pt idx="29">
                  <c:v>411200</c:v>
                </c:pt>
                <c:pt idx="30">
                  <c:v>416800</c:v>
                </c:pt>
                <c:pt idx="31">
                  <c:v>421600</c:v>
                </c:pt>
                <c:pt idx="32">
                  <c:v>427200</c:v>
                </c:pt>
                <c:pt idx="33">
                  <c:v>432800</c:v>
                </c:pt>
                <c:pt idx="34">
                  <c:v>438400</c:v>
                </c:pt>
                <c:pt idx="35">
                  <c:v>444800</c:v>
                </c:pt>
                <c:pt idx="36">
                  <c:v>455200</c:v>
                </c:pt>
                <c:pt idx="37">
                  <c:v>460800</c:v>
                </c:pt>
                <c:pt idx="38">
                  <c:v>467200</c:v>
                </c:pt>
                <c:pt idx="39">
                  <c:v>472000</c:v>
                </c:pt>
                <c:pt idx="40">
                  <c:v>477600</c:v>
                </c:pt>
                <c:pt idx="41">
                  <c:v>484000</c:v>
                </c:pt>
                <c:pt idx="42">
                  <c:v>489600</c:v>
                </c:pt>
                <c:pt idx="43">
                  <c:v>494400</c:v>
                </c:pt>
                <c:pt idx="44">
                  <c:v>498400</c:v>
                </c:pt>
                <c:pt idx="45">
                  <c:v>505600</c:v>
                </c:pt>
                <c:pt idx="46">
                  <c:v>511200</c:v>
                </c:pt>
                <c:pt idx="47">
                  <c:v>517600</c:v>
                </c:pt>
                <c:pt idx="48">
                  <c:v>522400</c:v>
                </c:pt>
              </c:numCache>
            </c:numRef>
          </c:xVal>
          <c:yVal>
            <c:numRef>
              <c:f>'Mid-Resin'!$K$3:$K$51</c:f>
              <c:numCache>
                <c:formatCode>General</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formatCode="0.0">
                  <c:v>2.6</c:v>
                </c:pt>
                <c:pt idx="21">
                  <c:v>0</c:v>
                </c:pt>
                <c:pt idx="22">
                  <c:v>0</c:v>
                </c:pt>
                <c:pt idx="23">
                  <c:v>0</c:v>
                </c:pt>
                <c:pt idx="24">
                  <c:v>0</c:v>
                </c:pt>
                <c:pt idx="25" formatCode="0.0">
                  <c:v>2.5</c:v>
                </c:pt>
                <c:pt idx="26" formatCode="0.0">
                  <c:v>4</c:v>
                </c:pt>
                <c:pt idx="27" formatCode="0.0">
                  <c:v>3.2</c:v>
                </c:pt>
                <c:pt idx="28">
                  <c:v>4</c:v>
                </c:pt>
                <c:pt idx="29" formatCode="0.0">
                  <c:v>5.7</c:v>
                </c:pt>
                <c:pt idx="30" formatCode="0.0">
                  <c:v>6.8</c:v>
                </c:pt>
                <c:pt idx="31" formatCode="0.0">
                  <c:v>6.4</c:v>
                </c:pt>
                <c:pt idx="32" formatCode="0.0">
                  <c:v>5.5</c:v>
                </c:pt>
                <c:pt idx="33" formatCode="0.0">
                  <c:v>5.7</c:v>
                </c:pt>
                <c:pt idx="34" formatCode="0.0">
                  <c:v>5.7</c:v>
                </c:pt>
                <c:pt idx="35" formatCode="0">
                  <c:v>5</c:v>
                </c:pt>
                <c:pt idx="36">
                  <c:v>7</c:v>
                </c:pt>
                <c:pt idx="37">
                  <c:v>10</c:v>
                </c:pt>
                <c:pt idx="38">
                  <c:v>6.2</c:v>
                </c:pt>
                <c:pt idx="39">
                  <c:v>6.4</c:v>
                </c:pt>
                <c:pt idx="40">
                  <c:v>7</c:v>
                </c:pt>
                <c:pt idx="41">
                  <c:v>7.3</c:v>
                </c:pt>
                <c:pt idx="42">
                  <c:v>6.7</c:v>
                </c:pt>
                <c:pt idx="43">
                  <c:v>8.1999999999999993</c:v>
                </c:pt>
                <c:pt idx="44">
                  <c:v>8.5</c:v>
                </c:pt>
                <c:pt idx="45">
                  <c:v>8.1999999999999993</c:v>
                </c:pt>
                <c:pt idx="46">
                  <c:v>9.1999999999999993</c:v>
                </c:pt>
                <c:pt idx="47">
                  <c:v>8.1</c:v>
                </c:pt>
                <c:pt idx="48">
                  <c:v>8.6999999999999993</c:v>
                </c:pt>
              </c:numCache>
            </c:numRef>
          </c:yVal>
          <c:smooth val="0"/>
          <c:extLst>
            <c:ext xmlns:c16="http://schemas.microsoft.com/office/drawing/2014/chart" uri="{C3380CC4-5D6E-409C-BE32-E72D297353CC}">
              <c16:uniqueId val="{00000001-B8AF-4AF9-A841-4CECA2401A74}"/>
            </c:ext>
          </c:extLst>
        </c:ser>
        <c:ser>
          <c:idx val="3"/>
          <c:order val="2"/>
          <c:tx>
            <c:v>PFA694E PFOA predicted</c:v>
          </c:tx>
          <c:spPr>
            <a:ln w="19050" cap="rnd">
              <a:solidFill>
                <a:schemeClr val="tx1"/>
              </a:solidFill>
              <a:round/>
            </a:ln>
            <a:effectLst/>
          </c:spPr>
          <c:marker>
            <c:symbol val="none"/>
          </c:marker>
          <c:xVal>
            <c:numRef>
              <c:f>Raw!$R$121:$AD$121</c:f>
              <c:numCache>
                <c:formatCode>General</c:formatCode>
                <c:ptCount val="13"/>
                <c:pt idx="0">
                  <c:v>163899.71905728869</c:v>
                </c:pt>
                <c:pt idx="1">
                  <c:v>170975.69051322312</c:v>
                </c:pt>
                <c:pt idx="2">
                  <c:v>184520.61706650702</c:v>
                </c:pt>
                <c:pt idx="3">
                  <c:v>197279.69186181595</c:v>
                </c:pt>
                <c:pt idx="4">
                  <c:v>220553.10243517297</c:v>
                </c:pt>
                <c:pt idx="5">
                  <c:v>266958.50759562483</c:v>
                </c:pt>
                <c:pt idx="6">
                  <c:v>321278.38258876943</c:v>
                </c:pt>
                <c:pt idx="7">
                  <c:v>347780.39728324994</c:v>
                </c:pt>
                <c:pt idx="8">
                  <c:v>374668.6158450846</c:v>
                </c:pt>
                <c:pt idx="9">
                  <c:v>430147.10244029149</c:v>
                </c:pt>
                <c:pt idx="10">
                  <c:v>542419.92123488872</c:v>
                </c:pt>
                <c:pt idx="11">
                  <c:v>739691.13639489457</c:v>
                </c:pt>
                <c:pt idx="12">
                  <c:v>1050164.8120863268</c:v>
                </c:pt>
              </c:numCache>
            </c:numRef>
          </c:xVal>
          <c:yVal>
            <c:numRef>
              <c:f>Raw!$R$122:$AD$122</c:f>
              <c:numCache>
                <c:formatCode>General</c:formatCode>
                <c:ptCount val="13"/>
                <c:pt idx="0">
                  <c:v>0.105</c:v>
                </c:pt>
                <c:pt idx="1">
                  <c:v>0.21</c:v>
                </c:pt>
                <c:pt idx="2">
                  <c:v>0.42</c:v>
                </c:pt>
                <c:pt idx="3">
                  <c:v>0.63</c:v>
                </c:pt>
                <c:pt idx="4">
                  <c:v>1.05</c:v>
                </c:pt>
                <c:pt idx="5">
                  <c:v>2.1</c:v>
                </c:pt>
                <c:pt idx="6">
                  <c:v>4.2</c:v>
                </c:pt>
                <c:pt idx="7">
                  <c:v>6.3</c:v>
                </c:pt>
                <c:pt idx="8">
                  <c:v>8.4</c:v>
                </c:pt>
                <c:pt idx="9">
                  <c:v>10.5</c:v>
                </c:pt>
                <c:pt idx="10">
                  <c:v>12.6</c:v>
                </c:pt>
                <c:pt idx="11">
                  <c:v>14.7</c:v>
                </c:pt>
                <c:pt idx="12">
                  <c:v>16.8</c:v>
                </c:pt>
              </c:numCache>
            </c:numRef>
          </c:yVal>
          <c:smooth val="0"/>
          <c:extLst>
            <c:ext xmlns:c16="http://schemas.microsoft.com/office/drawing/2014/chart" uri="{C3380CC4-5D6E-409C-BE32-E72D297353CC}">
              <c16:uniqueId val="{00000003-B8AF-4AF9-A841-4CECA2401A74}"/>
            </c:ext>
          </c:extLst>
        </c:ser>
        <c:dLbls>
          <c:showLegendKey val="0"/>
          <c:showVal val="0"/>
          <c:showCatName val="0"/>
          <c:showSerName val="0"/>
          <c:showPercent val="0"/>
          <c:showBubbleSize val="0"/>
        </c:dLbls>
        <c:axId val="1539229759"/>
        <c:axId val="1538695503"/>
      </c:scatterChart>
      <c:valAx>
        <c:axId val="1539229759"/>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8695503"/>
        <c:crosses val="autoZero"/>
        <c:crossBetween val="midCat"/>
      </c:valAx>
      <c:valAx>
        <c:axId val="153869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ppt</a:t>
                </a:r>
                <a:r>
                  <a:rPr lang="en-US" sz="1600" baseline="0"/>
                  <a:t> PFOA</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9229759"/>
        <c:crosses val="autoZero"/>
        <c:crossBetween val="midCat"/>
      </c:valAx>
      <c:spPr>
        <a:noFill/>
        <a:ln>
          <a:noFill/>
        </a:ln>
        <a:effectLst/>
      </c:spPr>
    </c:plotArea>
    <c:legend>
      <c:legendPos val="r"/>
      <c:layout>
        <c:manualLayout>
          <c:xMode val="edge"/>
          <c:yMode val="edge"/>
          <c:x val="0.72368367273501555"/>
          <c:y val="0.52619855261282722"/>
          <c:w val="0.2631514943501907"/>
          <c:h val="0.21587390832339023"/>
        </c:manualLayout>
      </c:layout>
      <c:overlay val="0"/>
      <c:spPr>
        <a:solidFill>
          <a:sysClr val="window" lastClr="FFFFFF"/>
        </a:solidFill>
        <a:ln>
          <a:solidFill>
            <a:sysClr val="windowText" lastClr="000000"/>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schemeClr>
                </a:solidFill>
                <a:latin typeface="+mn-lt"/>
                <a:ea typeface="+mn-ea"/>
                <a:cs typeface="+mn-cs"/>
              </a:defRPr>
            </a:pPr>
            <a:r>
              <a:rPr lang="en-US"/>
              <a:t>Waste Generation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GAC!$A$25:$A$26</c:f>
              <c:strCache>
                <c:ptCount val="2"/>
                <c:pt idx="0">
                  <c:v>IX</c:v>
                </c:pt>
                <c:pt idx="1">
                  <c:v>GAC</c:v>
                </c:pt>
              </c:strCache>
            </c:strRef>
          </c:cat>
          <c:val>
            <c:numRef>
              <c:f>GAC!$B$25:$B$26</c:f>
              <c:numCache>
                <c:formatCode>0</c:formatCode>
                <c:ptCount val="2"/>
                <c:pt idx="0">
                  <c:v>5166</c:v>
                </c:pt>
                <c:pt idx="1">
                  <c:v>27552</c:v>
                </c:pt>
              </c:numCache>
            </c:numRef>
          </c:val>
          <c:extLst>
            <c:ext xmlns:c16="http://schemas.microsoft.com/office/drawing/2014/chart" uri="{C3380CC4-5D6E-409C-BE32-E72D297353CC}">
              <c16:uniqueId val="{00000000-2044-4FD3-8472-29B9E2C0EF3E}"/>
            </c:ext>
          </c:extLst>
        </c:ser>
        <c:dLbls>
          <c:showLegendKey val="0"/>
          <c:showVal val="0"/>
          <c:showCatName val="0"/>
          <c:showSerName val="0"/>
          <c:showPercent val="0"/>
          <c:showBubbleSize val="0"/>
        </c:dLbls>
        <c:gapWidth val="219"/>
        <c:overlap val="-27"/>
        <c:axId val="1537876368"/>
        <c:axId val="1537886928"/>
      </c:barChart>
      <c:catAx>
        <c:axId val="153787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schemeClr>
                </a:solidFill>
                <a:latin typeface="+mn-lt"/>
                <a:ea typeface="+mn-ea"/>
                <a:cs typeface="+mn-cs"/>
              </a:defRPr>
            </a:pPr>
            <a:endParaRPr lang="en-US"/>
          </a:p>
        </c:txPr>
        <c:crossAx val="1537886928"/>
        <c:crosses val="autoZero"/>
        <c:auto val="1"/>
        <c:lblAlgn val="ctr"/>
        <c:lblOffset val="100"/>
        <c:noMultiLvlLbl val="0"/>
      </c:catAx>
      <c:valAx>
        <c:axId val="153788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schemeClr>
                    </a:solidFill>
                    <a:latin typeface="+mn-lt"/>
                    <a:ea typeface="+mn-ea"/>
                    <a:cs typeface="+mn-cs"/>
                  </a:defRPr>
                </a:pPr>
                <a:r>
                  <a:rPr lang="en-US"/>
                  <a:t>Pounds of Media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schemeClr>
                </a:solidFill>
                <a:latin typeface="+mn-lt"/>
                <a:ea typeface="+mn-ea"/>
                <a:cs typeface="+mn-cs"/>
              </a:defRPr>
            </a:pPr>
            <a:endParaRPr lang="en-US"/>
          </a:p>
        </c:txPr>
        <c:crossAx val="1537876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c:spPr>
  <c:txPr>
    <a:bodyPr/>
    <a:lstStyle/>
    <a:p>
      <a:pPr>
        <a:defRPr>
          <a:solidFill>
            <a:schemeClr val="tx1">
              <a:lumMod val="7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Operational cost per 1000 gallons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502051388313303"/>
          <c:y val="0.17078042106438823"/>
          <c:w val="0.82567205415112588"/>
          <c:h val="0.72175490031831124"/>
        </c:manualLayout>
      </c:layout>
      <c:stockChart>
        <c:ser>
          <c:idx val="0"/>
          <c:order val="0"/>
          <c:tx>
            <c:strRef>
              <c:f>Sheet1!$C$5</c:f>
              <c:strCache>
                <c:ptCount val="1"/>
                <c:pt idx="0">
                  <c:v>High</c:v>
                </c:pt>
              </c:strCache>
            </c:strRef>
          </c:tx>
          <c:spPr>
            <a:ln w="25400" cap="rnd">
              <a:noFill/>
              <a:round/>
            </a:ln>
            <a:effectLst/>
          </c:spPr>
          <c:marker>
            <c:symbol val="none"/>
          </c:marker>
          <c:cat>
            <c:strRef>
              <c:f>Sheet1!$B$6:$B$8</c:f>
              <c:strCache>
                <c:ptCount val="3"/>
                <c:pt idx="0">
                  <c:v>IX</c:v>
                </c:pt>
                <c:pt idx="1">
                  <c:v>GAC</c:v>
                </c:pt>
                <c:pt idx="2">
                  <c:v>RO</c:v>
                </c:pt>
              </c:strCache>
            </c:strRef>
          </c:cat>
          <c:val>
            <c:numRef>
              <c:f>Sheet1!$C$6:$C$8</c:f>
              <c:numCache>
                <c:formatCode>"$"#,##0.00</c:formatCode>
                <c:ptCount val="3"/>
                <c:pt idx="0">
                  <c:v>0.8</c:v>
                </c:pt>
                <c:pt idx="1">
                  <c:v>1</c:v>
                </c:pt>
                <c:pt idx="2">
                  <c:v>6</c:v>
                </c:pt>
              </c:numCache>
            </c:numRef>
          </c:val>
          <c:smooth val="0"/>
          <c:extLst>
            <c:ext xmlns:c16="http://schemas.microsoft.com/office/drawing/2014/chart" uri="{C3380CC4-5D6E-409C-BE32-E72D297353CC}">
              <c16:uniqueId val="{00000000-3AF9-414E-BF5C-0BCEE4EAE72F}"/>
            </c:ext>
          </c:extLst>
        </c:ser>
        <c:ser>
          <c:idx val="1"/>
          <c:order val="1"/>
          <c:tx>
            <c:strRef>
              <c:f>Sheet1!$D$5</c:f>
              <c:strCache>
                <c:ptCount val="1"/>
                <c:pt idx="0">
                  <c:v>Low</c:v>
                </c:pt>
              </c:strCache>
            </c:strRef>
          </c:tx>
          <c:spPr>
            <a:ln w="25400" cap="rnd">
              <a:noFill/>
              <a:round/>
            </a:ln>
            <a:effectLst/>
          </c:spPr>
          <c:marker>
            <c:symbol val="none"/>
          </c:marker>
          <c:cat>
            <c:strRef>
              <c:f>Sheet1!$B$6:$B$8</c:f>
              <c:strCache>
                <c:ptCount val="3"/>
                <c:pt idx="0">
                  <c:v>IX</c:v>
                </c:pt>
                <c:pt idx="1">
                  <c:v>GAC</c:v>
                </c:pt>
                <c:pt idx="2">
                  <c:v>RO</c:v>
                </c:pt>
              </c:strCache>
            </c:strRef>
          </c:cat>
          <c:val>
            <c:numRef>
              <c:f>Sheet1!$D$6:$D$8</c:f>
              <c:numCache>
                <c:formatCode>"$"#,##0.00</c:formatCode>
                <c:ptCount val="3"/>
                <c:pt idx="0">
                  <c:v>0.1</c:v>
                </c:pt>
                <c:pt idx="1">
                  <c:v>0.19</c:v>
                </c:pt>
                <c:pt idx="2">
                  <c:v>3.2</c:v>
                </c:pt>
              </c:numCache>
            </c:numRef>
          </c:val>
          <c:smooth val="0"/>
          <c:extLst>
            <c:ext xmlns:c16="http://schemas.microsoft.com/office/drawing/2014/chart" uri="{C3380CC4-5D6E-409C-BE32-E72D297353CC}">
              <c16:uniqueId val="{00000001-3AF9-414E-BF5C-0BCEE4EAE72F}"/>
            </c:ext>
          </c:extLst>
        </c:ser>
        <c:ser>
          <c:idx val="2"/>
          <c:order val="2"/>
          <c:tx>
            <c:strRef>
              <c:f>Sheet1!$E$5</c:f>
              <c:strCache>
                <c:ptCount val="1"/>
                <c:pt idx="0">
                  <c:v>Med</c:v>
                </c:pt>
              </c:strCache>
            </c:strRef>
          </c:tx>
          <c:spPr>
            <a:ln w="25400" cap="rnd">
              <a:noFill/>
              <a:round/>
            </a:ln>
            <a:effectLst/>
          </c:spPr>
          <c:marker>
            <c:symbol val="circle"/>
            <c:size val="6"/>
            <c:spPr>
              <a:solidFill>
                <a:schemeClr val="accent5">
                  <a:tint val="65000"/>
                  <a:alpha val="85000"/>
                </a:schemeClr>
              </a:solidFill>
              <a:ln>
                <a:noFill/>
              </a:ln>
              <a:effectLst/>
            </c:spPr>
          </c:marker>
          <c:cat>
            <c:strRef>
              <c:f>Sheet1!$B$6:$B$8</c:f>
              <c:strCache>
                <c:ptCount val="3"/>
                <c:pt idx="0">
                  <c:v>IX</c:v>
                </c:pt>
                <c:pt idx="1">
                  <c:v>GAC</c:v>
                </c:pt>
                <c:pt idx="2">
                  <c:v>RO</c:v>
                </c:pt>
              </c:strCache>
            </c:strRef>
          </c:cat>
          <c:val>
            <c:numRef>
              <c:f>Sheet1!$E$6:$E$8</c:f>
              <c:numCache>
                <c:formatCode>_("$"* #,##0.00_);_("$"* \(#,##0.00\);_("$"* "-"??_);_(@_)</c:formatCode>
                <c:ptCount val="3"/>
                <c:pt idx="0">
                  <c:v>0.5</c:v>
                </c:pt>
                <c:pt idx="1">
                  <c:v>0.8</c:v>
                </c:pt>
                <c:pt idx="2">
                  <c:v>5</c:v>
                </c:pt>
              </c:numCache>
            </c:numRef>
          </c:val>
          <c:smooth val="0"/>
          <c:extLst>
            <c:ext xmlns:c16="http://schemas.microsoft.com/office/drawing/2014/chart" uri="{C3380CC4-5D6E-409C-BE32-E72D297353CC}">
              <c16:uniqueId val="{00000002-3AF9-414E-BF5C-0BCEE4EAE72F}"/>
            </c:ext>
          </c:extLst>
        </c:ser>
        <c:dLbls>
          <c:showLegendKey val="0"/>
          <c:showVal val="0"/>
          <c:showCatName val="0"/>
          <c:showSerName val="0"/>
          <c:showPercent val="0"/>
          <c:showBubbleSize val="0"/>
        </c:dLbls>
        <c:hiLowLines>
          <c:spPr>
            <a:ln w="15875" cap="flat" cmpd="sng" algn="ctr">
              <a:solidFill>
                <a:schemeClr val="dk1">
                  <a:lumMod val="65000"/>
                  <a:lumOff val="35000"/>
                </a:schemeClr>
              </a:solidFill>
              <a:round/>
            </a:ln>
            <a:effectLst/>
          </c:spPr>
        </c:hiLowLines>
        <c:axId val="1650855696"/>
        <c:axId val="1650857776"/>
      </c:stockChart>
      <c:catAx>
        <c:axId val="1650855696"/>
        <c:scaling>
          <c:orientation val="minMax"/>
        </c:scaling>
        <c:delete val="1"/>
        <c:axPos val="b"/>
        <c:numFmt formatCode="General" sourceLinked="1"/>
        <c:majorTickMark val="none"/>
        <c:minorTickMark val="none"/>
        <c:tickLblPos val="nextTo"/>
        <c:crossAx val="1650857776"/>
        <c:crosses val="autoZero"/>
        <c:auto val="1"/>
        <c:lblAlgn val="ctr"/>
        <c:lblOffset val="100"/>
        <c:noMultiLvlLbl val="0"/>
      </c:catAx>
      <c:valAx>
        <c:axId val="165085777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$/kgal</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5085569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15875" cap="flat" cmpd="sng" algn="ctr">
        <a:solidFill>
          <a:schemeClr val="dk1">
            <a:lumMod val="65000"/>
            <a:lumOff val="35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cap="flat" cmpd="sng" algn="ctr">
        <a:solidFill>
          <a:schemeClr val="lt1">
            <a:lumMod val="85000"/>
          </a:schemeClr>
        </a:solidFill>
        <a:round/>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2C8_72F6A029.xml><?xml version="1.0" encoding="utf-8"?>
<p188:cmLst xmlns:a="http://schemas.openxmlformats.org/drawingml/2006/main" xmlns:r="http://schemas.openxmlformats.org/officeDocument/2006/relationships" xmlns:p188="http://schemas.microsoft.com/office/powerpoint/2018/8/main">
  <p188:cm id="{61CDF3F5-148B-4973-B5E8-A672D85CABF0}" authorId="{EEDA9D2F-0C80-6DE7-D907-7CA36B3945DC}" created="2023-04-26T20:25:29.232">
    <pc:sldMkLst xmlns:pc="http://schemas.microsoft.com/office/powerpoint/2013/main/command">
      <pc:docMk/>
      <pc:sldMk cId="1928765481" sldId="712"/>
    </pc:sldMkLst>
    <p188:txBody>
      <a:bodyPr/>
      <a:lstStyle/>
      <a:p>
        <a:r>
          <a:rPr lang="en-US"/>
          <a:t>Find new picture with perfluoropolymers
</a:t>
        </a:r>
      </a:p>
    </p188:txBody>
  </p188:cm>
</p188:cmLst>
</file>

<file path=ppt/comments/modernComment_4D8_F5EE842.xml><?xml version="1.0" encoding="utf-8"?>
<p188:cmLst xmlns:a="http://schemas.openxmlformats.org/drawingml/2006/main" xmlns:r="http://schemas.openxmlformats.org/officeDocument/2006/relationships" xmlns:p188="http://schemas.microsoft.com/office/powerpoint/2018/8/main">
  <p188:cm id="{41DB6C50-B269-4093-8B34-2D4C7D5D5624}" authorId="{EEDA9D2F-0C80-6DE7-D907-7CA36B3945DC}" created="2023-04-26T20:27:16.144">
    <ac:deMkLst xmlns:ac="http://schemas.microsoft.com/office/drawing/2013/main/command">
      <pc:docMk xmlns:pc="http://schemas.microsoft.com/office/powerpoint/2013/main/command"/>
      <pc:sldMk xmlns:pc="http://schemas.microsoft.com/office/powerpoint/2013/main/command" cId="257878082" sldId="1240"/>
      <ac:spMk id="2" creationId="{23E404D7-5394-444D-B5F3-2619159481F4}"/>
    </ac:deMkLst>
    <p188:txBody>
      <a:bodyPr/>
      <a:lstStyle/>
      <a:p>
        <a:r>
          <a:rPr lang="en-US"/>
          <a:t>Fix</a:t>
        </a:r>
      </a:p>
    </p188:txBody>
  </p188:cm>
</p188:cmLst>
</file>

<file path=ppt/comments/modernComment_58F_D3609999.xml><?xml version="1.0" encoding="utf-8"?>
<p188:cmLst xmlns:a="http://schemas.openxmlformats.org/drawingml/2006/main" xmlns:r="http://schemas.openxmlformats.org/officeDocument/2006/relationships" xmlns:p188="http://schemas.microsoft.com/office/powerpoint/2018/8/main">
  <p188:cm id="{DD00AA97-66A0-4B8A-AF0E-58EE80267DA6}" authorId="{EEDA9D2F-0C80-6DE7-D907-7CA36B3945DC}" created="2023-04-27T19:58:48.389">
    <pc:sldMkLst xmlns:pc="http://schemas.microsoft.com/office/powerpoint/2013/main/command">
      <pc:docMk/>
      <pc:sldMk cId="3546323353" sldId="1423"/>
    </pc:sldMkLst>
    <p188:txBody>
      <a:bodyPr/>
      <a:lstStyle/>
      <a:p>
        <a:r>
          <a:rPr lang="en-US"/>
          <a:t>Different breakthrough curve no total pfas</a:t>
        </a:r>
      </a:p>
    </p188:txBody>
  </p188:cm>
</p188:cmLst>
</file>

<file path=ppt/comments/modernComment_626_6D8324FD.xml><?xml version="1.0" encoding="utf-8"?>
<p188:cmLst xmlns:a="http://schemas.openxmlformats.org/drawingml/2006/main" xmlns:r="http://schemas.openxmlformats.org/officeDocument/2006/relationships" xmlns:p188="http://schemas.microsoft.com/office/powerpoint/2018/8/main">
  <p188:cm id="{54C59A51-3CD6-4FB3-963A-BF1C8BB0F6A3}" authorId="{EEDA9D2F-0C80-6DE7-D907-7CA36B3945DC}" created="2023-04-27T19:45:54.972">
    <pc:sldMkLst xmlns:pc="http://schemas.microsoft.com/office/powerpoint/2013/main/command">
      <pc:docMk/>
      <pc:sldMk cId="1837311229" sldId="1574"/>
    </pc:sldMkLst>
    <p188:txBody>
      <a:bodyPr/>
      <a:lstStyle/>
      <a:p>
        <a:r>
          <a:rPr lang="en-US"/>
          <a:t>Add full graph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AB049-F07A-4C38-98B9-48668D6A69F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BE4636B2-2A99-4069-9DDE-E7B40426603F}">
      <dgm:prSet custT="1"/>
      <dgm:spPr/>
      <dgm:t>
        <a:bodyPr/>
        <a:lstStyle/>
        <a:p>
          <a:pPr>
            <a:lnSpc>
              <a:spcPct val="100000"/>
            </a:lnSpc>
            <a:spcAft>
              <a:spcPts val="600"/>
            </a:spcAft>
          </a:pPr>
          <a:r>
            <a:rPr lang="en-US" sz="2000" dirty="0">
              <a:latin typeface="Roboto" panose="02000000000000000000" pitchFamily="2" charset="0"/>
              <a:ea typeface="Roboto" panose="02000000000000000000" pitchFamily="2" charset="0"/>
            </a:rPr>
            <a:t>Man-made Per and Polyfluoroalkyl Substances (PFAS)</a:t>
          </a:r>
        </a:p>
      </dgm:t>
    </dgm:pt>
    <dgm:pt modelId="{D14C32C4-A464-4C39-837F-9DF14B8BB6BE}" type="parTrans" cxnId="{CBDE63BC-FA31-47E2-B763-48803809E844}">
      <dgm:prSet/>
      <dgm:spPr/>
      <dgm:t>
        <a:bodyPr/>
        <a:lstStyle/>
        <a:p>
          <a:endParaRPr lang="en-US" sz="2000">
            <a:latin typeface="Roboto" panose="02000000000000000000" pitchFamily="2" charset="0"/>
            <a:ea typeface="Roboto" panose="02000000000000000000" pitchFamily="2" charset="0"/>
          </a:endParaRPr>
        </a:p>
      </dgm:t>
    </dgm:pt>
    <dgm:pt modelId="{96700427-38AB-4E56-B1C4-AD4DA92BEBBB}" type="sibTrans" cxnId="{CBDE63BC-FA31-47E2-B763-48803809E844}">
      <dgm:prSet/>
      <dgm:spPr/>
      <dgm:t>
        <a:bodyPr/>
        <a:lstStyle/>
        <a:p>
          <a:endParaRPr lang="en-US" sz="2000">
            <a:latin typeface="Roboto" panose="02000000000000000000" pitchFamily="2" charset="0"/>
            <a:ea typeface="Roboto" panose="02000000000000000000" pitchFamily="2" charset="0"/>
          </a:endParaRPr>
        </a:p>
      </dgm:t>
    </dgm:pt>
    <dgm:pt modelId="{28D28A3E-3155-4385-9565-CBE3526A8D9B}">
      <dgm:prSet custT="1"/>
      <dgm:spPr/>
      <dgm:t>
        <a:bodyPr/>
        <a:lstStyle/>
        <a:p>
          <a:r>
            <a:rPr lang="en-US" sz="2000" dirty="0">
              <a:latin typeface="Roboto" panose="02000000000000000000" pitchFamily="2" charset="0"/>
              <a:ea typeface="Roboto" panose="02000000000000000000" pitchFamily="2" charset="0"/>
            </a:rPr>
            <a:t>PFAS been manufactured since the 1940’s for many applications </a:t>
          </a:r>
        </a:p>
      </dgm:t>
    </dgm:pt>
    <dgm:pt modelId="{58C37924-D35C-466C-B94A-F753902C7579}" type="parTrans" cxnId="{AE25FEF1-A55C-45A6-8337-D0F9A42D0890}">
      <dgm:prSet/>
      <dgm:spPr/>
      <dgm:t>
        <a:bodyPr/>
        <a:lstStyle/>
        <a:p>
          <a:endParaRPr lang="en-US" sz="2000">
            <a:latin typeface="Roboto" panose="02000000000000000000" pitchFamily="2" charset="0"/>
            <a:ea typeface="Roboto" panose="02000000000000000000" pitchFamily="2" charset="0"/>
          </a:endParaRPr>
        </a:p>
      </dgm:t>
    </dgm:pt>
    <dgm:pt modelId="{D3B7878D-9B1F-446D-B423-D6FD7FCDE0C2}" type="sibTrans" cxnId="{AE25FEF1-A55C-45A6-8337-D0F9A42D0890}">
      <dgm:prSet/>
      <dgm:spPr/>
      <dgm:t>
        <a:bodyPr/>
        <a:lstStyle/>
        <a:p>
          <a:endParaRPr lang="en-US" sz="2000">
            <a:latin typeface="Roboto" panose="02000000000000000000" pitchFamily="2" charset="0"/>
            <a:ea typeface="Roboto" panose="02000000000000000000" pitchFamily="2" charset="0"/>
          </a:endParaRPr>
        </a:p>
      </dgm:t>
    </dgm:pt>
    <dgm:pt modelId="{8E76D417-C3FB-4B74-988F-034549AAD5EC}">
      <dgm:prSet custT="1"/>
      <dgm:spPr/>
      <dgm:t>
        <a:bodyPr/>
        <a:lstStyle/>
        <a:p>
          <a:r>
            <a:rPr lang="en-US" sz="2000" dirty="0">
              <a:latin typeface="Roboto" panose="02000000000000000000" pitchFamily="2" charset="0"/>
              <a:ea typeface="Roboto" panose="02000000000000000000" pitchFamily="2" charset="0"/>
            </a:rPr>
            <a:t>PFAS is pervasive &amp; persistent in the environment</a:t>
          </a:r>
        </a:p>
      </dgm:t>
    </dgm:pt>
    <dgm:pt modelId="{9390BCCF-A937-42F8-AC83-9C20227FDC5F}" type="parTrans" cxnId="{99FAEBF0-BE94-4333-BEEA-31F5AF245D02}">
      <dgm:prSet/>
      <dgm:spPr/>
      <dgm:t>
        <a:bodyPr/>
        <a:lstStyle/>
        <a:p>
          <a:endParaRPr lang="en-US" sz="2000">
            <a:latin typeface="Roboto" panose="02000000000000000000" pitchFamily="2" charset="0"/>
            <a:ea typeface="Roboto" panose="02000000000000000000" pitchFamily="2" charset="0"/>
          </a:endParaRPr>
        </a:p>
      </dgm:t>
    </dgm:pt>
    <dgm:pt modelId="{776A0F62-EB71-408E-8FC3-7A2A755A9556}" type="sibTrans" cxnId="{99FAEBF0-BE94-4333-BEEA-31F5AF245D02}">
      <dgm:prSet/>
      <dgm:spPr/>
      <dgm:t>
        <a:bodyPr/>
        <a:lstStyle/>
        <a:p>
          <a:endParaRPr lang="en-US" sz="2000">
            <a:latin typeface="Roboto" panose="02000000000000000000" pitchFamily="2" charset="0"/>
            <a:ea typeface="Roboto" panose="02000000000000000000" pitchFamily="2" charset="0"/>
          </a:endParaRPr>
        </a:p>
      </dgm:t>
    </dgm:pt>
    <dgm:pt modelId="{0EA9ACD9-7622-4970-99AE-EEBF5835804E}">
      <dgm:prSet custT="1"/>
      <dgm:spPr/>
      <dgm:t>
        <a:bodyPr/>
        <a:lstStyle/>
        <a:p>
          <a:r>
            <a:rPr lang="en-US" sz="2000" dirty="0">
              <a:latin typeface="Roboto" panose="02000000000000000000" pitchFamily="2" charset="0"/>
              <a:ea typeface="Roboto" panose="02000000000000000000" pitchFamily="2" charset="0"/>
            </a:rPr>
            <a:t>PFAS can cause adverse health effects </a:t>
          </a:r>
        </a:p>
      </dgm:t>
    </dgm:pt>
    <dgm:pt modelId="{55B7AB8E-DAB2-43A4-BE95-1A926C614B22}" type="parTrans" cxnId="{5824CB85-709E-4DD2-889C-61496406B493}">
      <dgm:prSet/>
      <dgm:spPr/>
      <dgm:t>
        <a:bodyPr/>
        <a:lstStyle/>
        <a:p>
          <a:endParaRPr lang="en-US" sz="2000">
            <a:latin typeface="Roboto" panose="02000000000000000000" pitchFamily="2" charset="0"/>
            <a:ea typeface="Roboto" panose="02000000000000000000" pitchFamily="2" charset="0"/>
          </a:endParaRPr>
        </a:p>
      </dgm:t>
    </dgm:pt>
    <dgm:pt modelId="{4232BDA4-C442-4E8E-964B-4183C59C06C1}" type="sibTrans" cxnId="{5824CB85-709E-4DD2-889C-61496406B493}">
      <dgm:prSet/>
      <dgm:spPr/>
      <dgm:t>
        <a:bodyPr/>
        <a:lstStyle/>
        <a:p>
          <a:endParaRPr lang="en-US" sz="2000">
            <a:latin typeface="Roboto" panose="02000000000000000000" pitchFamily="2" charset="0"/>
            <a:ea typeface="Roboto" panose="02000000000000000000" pitchFamily="2" charset="0"/>
          </a:endParaRPr>
        </a:p>
      </dgm:t>
    </dgm:pt>
    <dgm:pt modelId="{8F2F1678-A6AC-4054-B9EF-435CDC0A296B}" type="pres">
      <dgm:prSet presAssocID="{C34AB049-F07A-4C38-98B9-48668D6A69F2}" presName="vert0" presStyleCnt="0">
        <dgm:presLayoutVars>
          <dgm:dir/>
          <dgm:animOne val="branch"/>
          <dgm:animLvl val="lvl"/>
        </dgm:presLayoutVars>
      </dgm:prSet>
      <dgm:spPr/>
    </dgm:pt>
    <dgm:pt modelId="{DA365ADA-4DA9-4869-A3A7-CC1D9B9BEEA8}" type="pres">
      <dgm:prSet presAssocID="{BE4636B2-2A99-4069-9DDE-E7B40426603F}" presName="thickLine" presStyleLbl="alignNode1" presStyleIdx="0" presStyleCnt="4"/>
      <dgm:spPr/>
    </dgm:pt>
    <dgm:pt modelId="{95525EB9-EBD2-4581-B042-D76BB79C158B}" type="pres">
      <dgm:prSet presAssocID="{BE4636B2-2A99-4069-9DDE-E7B40426603F}" presName="horz1" presStyleCnt="0"/>
      <dgm:spPr/>
    </dgm:pt>
    <dgm:pt modelId="{4EBA2B2D-DA1C-40F4-A9E3-0463F38A45F3}" type="pres">
      <dgm:prSet presAssocID="{BE4636B2-2A99-4069-9DDE-E7B40426603F}" presName="tx1" presStyleLbl="revTx" presStyleIdx="0" presStyleCnt="4"/>
      <dgm:spPr/>
    </dgm:pt>
    <dgm:pt modelId="{DFD02DF4-EF2C-4BB7-9BAC-E99E0849D0CE}" type="pres">
      <dgm:prSet presAssocID="{BE4636B2-2A99-4069-9DDE-E7B40426603F}" presName="vert1" presStyleCnt="0"/>
      <dgm:spPr/>
    </dgm:pt>
    <dgm:pt modelId="{8D563D07-41F1-4472-9E21-6DB8165204BA}" type="pres">
      <dgm:prSet presAssocID="{28D28A3E-3155-4385-9565-CBE3526A8D9B}" presName="thickLine" presStyleLbl="alignNode1" presStyleIdx="1" presStyleCnt="4"/>
      <dgm:spPr/>
    </dgm:pt>
    <dgm:pt modelId="{C7D2667A-1A75-422D-9A58-02751B287FBC}" type="pres">
      <dgm:prSet presAssocID="{28D28A3E-3155-4385-9565-CBE3526A8D9B}" presName="horz1" presStyleCnt="0"/>
      <dgm:spPr/>
    </dgm:pt>
    <dgm:pt modelId="{CBA86765-AFF9-4375-ADAD-411B34598711}" type="pres">
      <dgm:prSet presAssocID="{28D28A3E-3155-4385-9565-CBE3526A8D9B}" presName="tx1" presStyleLbl="revTx" presStyleIdx="1" presStyleCnt="4"/>
      <dgm:spPr/>
    </dgm:pt>
    <dgm:pt modelId="{6FC73A15-9E4C-477D-80A2-A70445B0C316}" type="pres">
      <dgm:prSet presAssocID="{28D28A3E-3155-4385-9565-CBE3526A8D9B}" presName="vert1" presStyleCnt="0"/>
      <dgm:spPr/>
    </dgm:pt>
    <dgm:pt modelId="{95DA4711-7A6A-49A7-A493-23245378EF81}" type="pres">
      <dgm:prSet presAssocID="{8E76D417-C3FB-4B74-988F-034549AAD5EC}" presName="thickLine" presStyleLbl="alignNode1" presStyleIdx="2" presStyleCnt="4"/>
      <dgm:spPr/>
    </dgm:pt>
    <dgm:pt modelId="{9CF62355-2358-4416-8F74-C2C64938386F}" type="pres">
      <dgm:prSet presAssocID="{8E76D417-C3FB-4B74-988F-034549AAD5EC}" presName="horz1" presStyleCnt="0"/>
      <dgm:spPr/>
    </dgm:pt>
    <dgm:pt modelId="{F6B91071-BD2E-4358-BC1F-8FF2FF33A9B7}" type="pres">
      <dgm:prSet presAssocID="{8E76D417-C3FB-4B74-988F-034549AAD5EC}" presName="tx1" presStyleLbl="revTx" presStyleIdx="2" presStyleCnt="4"/>
      <dgm:spPr/>
    </dgm:pt>
    <dgm:pt modelId="{DFCB24CC-5B32-4F5B-BE42-27C7271A151D}" type="pres">
      <dgm:prSet presAssocID="{8E76D417-C3FB-4B74-988F-034549AAD5EC}" presName="vert1" presStyleCnt="0"/>
      <dgm:spPr/>
    </dgm:pt>
    <dgm:pt modelId="{E9E4B74C-9271-4872-89EC-82680EBA88D7}" type="pres">
      <dgm:prSet presAssocID="{0EA9ACD9-7622-4970-99AE-EEBF5835804E}" presName="thickLine" presStyleLbl="alignNode1" presStyleIdx="3" presStyleCnt="4"/>
      <dgm:spPr/>
    </dgm:pt>
    <dgm:pt modelId="{306BDBCE-6FA4-493F-907D-A6039264E53A}" type="pres">
      <dgm:prSet presAssocID="{0EA9ACD9-7622-4970-99AE-EEBF5835804E}" presName="horz1" presStyleCnt="0"/>
      <dgm:spPr/>
    </dgm:pt>
    <dgm:pt modelId="{E93A0A32-EC46-49D5-B582-875D760E3E8D}" type="pres">
      <dgm:prSet presAssocID="{0EA9ACD9-7622-4970-99AE-EEBF5835804E}" presName="tx1" presStyleLbl="revTx" presStyleIdx="3" presStyleCnt="4"/>
      <dgm:spPr/>
    </dgm:pt>
    <dgm:pt modelId="{9611B0CB-0576-46B0-99C6-2C5BA8F8315D}" type="pres">
      <dgm:prSet presAssocID="{0EA9ACD9-7622-4970-99AE-EEBF5835804E}" presName="vert1" presStyleCnt="0"/>
      <dgm:spPr/>
    </dgm:pt>
  </dgm:ptLst>
  <dgm:cxnLst>
    <dgm:cxn modelId="{65B6B427-4845-4DDF-9B63-EA47D2BD4398}" type="presOf" srcId="{0EA9ACD9-7622-4970-99AE-EEBF5835804E}" destId="{E93A0A32-EC46-49D5-B582-875D760E3E8D}" srcOrd="0" destOrd="0" presId="urn:microsoft.com/office/officeart/2008/layout/LinedList"/>
    <dgm:cxn modelId="{CFDF7B29-0B2C-430D-9159-6DA2D6C3AE84}" type="presOf" srcId="{28D28A3E-3155-4385-9565-CBE3526A8D9B}" destId="{CBA86765-AFF9-4375-ADAD-411B34598711}" srcOrd="0" destOrd="0" presId="urn:microsoft.com/office/officeart/2008/layout/LinedList"/>
    <dgm:cxn modelId="{278AC636-4194-4E69-A883-3289F9A3578B}" type="presOf" srcId="{8E76D417-C3FB-4B74-988F-034549AAD5EC}" destId="{F6B91071-BD2E-4358-BC1F-8FF2FF33A9B7}" srcOrd="0" destOrd="0" presId="urn:microsoft.com/office/officeart/2008/layout/LinedList"/>
    <dgm:cxn modelId="{E1EBB964-146E-41A1-A0BC-FEE200E7E516}" type="presOf" srcId="{C34AB049-F07A-4C38-98B9-48668D6A69F2}" destId="{8F2F1678-A6AC-4054-B9EF-435CDC0A296B}" srcOrd="0" destOrd="0" presId="urn:microsoft.com/office/officeart/2008/layout/LinedList"/>
    <dgm:cxn modelId="{A79A3583-452E-482C-A8CB-0E3DBD16AA87}" type="presOf" srcId="{BE4636B2-2A99-4069-9DDE-E7B40426603F}" destId="{4EBA2B2D-DA1C-40F4-A9E3-0463F38A45F3}" srcOrd="0" destOrd="0" presId="urn:microsoft.com/office/officeart/2008/layout/LinedList"/>
    <dgm:cxn modelId="{5824CB85-709E-4DD2-889C-61496406B493}" srcId="{C34AB049-F07A-4C38-98B9-48668D6A69F2}" destId="{0EA9ACD9-7622-4970-99AE-EEBF5835804E}" srcOrd="3" destOrd="0" parTransId="{55B7AB8E-DAB2-43A4-BE95-1A926C614B22}" sibTransId="{4232BDA4-C442-4E8E-964B-4183C59C06C1}"/>
    <dgm:cxn modelId="{CBDE63BC-FA31-47E2-B763-48803809E844}" srcId="{C34AB049-F07A-4C38-98B9-48668D6A69F2}" destId="{BE4636B2-2A99-4069-9DDE-E7B40426603F}" srcOrd="0" destOrd="0" parTransId="{D14C32C4-A464-4C39-837F-9DF14B8BB6BE}" sibTransId="{96700427-38AB-4E56-B1C4-AD4DA92BEBBB}"/>
    <dgm:cxn modelId="{99FAEBF0-BE94-4333-BEEA-31F5AF245D02}" srcId="{C34AB049-F07A-4C38-98B9-48668D6A69F2}" destId="{8E76D417-C3FB-4B74-988F-034549AAD5EC}" srcOrd="2" destOrd="0" parTransId="{9390BCCF-A937-42F8-AC83-9C20227FDC5F}" sibTransId="{776A0F62-EB71-408E-8FC3-7A2A755A9556}"/>
    <dgm:cxn modelId="{AE25FEF1-A55C-45A6-8337-D0F9A42D0890}" srcId="{C34AB049-F07A-4C38-98B9-48668D6A69F2}" destId="{28D28A3E-3155-4385-9565-CBE3526A8D9B}" srcOrd="1" destOrd="0" parTransId="{58C37924-D35C-466C-B94A-F753902C7579}" sibTransId="{D3B7878D-9B1F-446D-B423-D6FD7FCDE0C2}"/>
    <dgm:cxn modelId="{84A07EDA-F5F2-4BD8-B4ED-AE8949D203FF}" type="presParOf" srcId="{8F2F1678-A6AC-4054-B9EF-435CDC0A296B}" destId="{DA365ADA-4DA9-4869-A3A7-CC1D9B9BEEA8}" srcOrd="0" destOrd="0" presId="urn:microsoft.com/office/officeart/2008/layout/LinedList"/>
    <dgm:cxn modelId="{61CC6F0D-73EB-4236-933B-912ADC299D97}" type="presParOf" srcId="{8F2F1678-A6AC-4054-B9EF-435CDC0A296B}" destId="{95525EB9-EBD2-4581-B042-D76BB79C158B}" srcOrd="1" destOrd="0" presId="urn:microsoft.com/office/officeart/2008/layout/LinedList"/>
    <dgm:cxn modelId="{813EC9BD-4634-442D-8538-E8AB670C3E37}" type="presParOf" srcId="{95525EB9-EBD2-4581-B042-D76BB79C158B}" destId="{4EBA2B2D-DA1C-40F4-A9E3-0463F38A45F3}" srcOrd="0" destOrd="0" presId="urn:microsoft.com/office/officeart/2008/layout/LinedList"/>
    <dgm:cxn modelId="{A12A7B47-4BDF-47F4-87B1-3583AA0D8521}" type="presParOf" srcId="{95525EB9-EBD2-4581-B042-D76BB79C158B}" destId="{DFD02DF4-EF2C-4BB7-9BAC-E99E0849D0CE}" srcOrd="1" destOrd="0" presId="urn:microsoft.com/office/officeart/2008/layout/LinedList"/>
    <dgm:cxn modelId="{5B3B9716-3CA0-4AA7-8955-D1CAE1B3CF76}" type="presParOf" srcId="{8F2F1678-A6AC-4054-B9EF-435CDC0A296B}" destId="{8D563D07-41F1-4472-9E21-6DB8165204BA}" srcOrd="2" destOrd="0" presId="urn:microsoft.com/office/officeart/2008/layout/LinedList"/>
    <dgm:cxn modelId="{A9D11497-0A7C-4B86-BA6B-129E40C7BD33}" type="presParOf" srcId="{8F2F1678-A6AC-4054-B9EF-435CDC0A296B}" destId="{C7D2667A-1A75-422D-9A58-02751B287FBC}" srcOrd="3" destOrd="0" presId="urn:microsoft.com/office/officeart/2008/layout/LinedList"/>
    <dgm:cxn modelId="{B64FB776-C9A6-41DF-8FDF-9E26BB86B2F5}" type="presParOf" srcId="{C7D2667A-1A75-422D-9A58-02751B287FBC}" destId="{CBA86765-AFF9-4375-ADAD-411B34598711}" srcOrd="0" destOrd="0" presId="urn:microsoft.com/office/officeart/2008/layout/LinedList"/>
    <dgm:cxn modelId="{FC967A46-FF24-44AE-9BB3-19CC1BE97D82}" type="presParOf" srcId="{C7D2667A-1A75-422D-9A58-02751B287FBC}" destId="{6FC73A15-9E4C-477D-80A2-A70445B0C316}" srcOrd="1" destOrd="0" presId="urn:microsoft.com/office/officeart/2008/layout/LinedList"/>
    <dgm:cxn modelId="{129ED547-670F-494A-9B72-162A56F580CC}" type="presParOf" srcId="{8F2F1678-A6AC-4054-B9EF-435CDC0A296B}" destId="{95DA4711-7A6A-49A7-A493-23245378EF81}" srcOrd="4" destOrd="0" presId="urn:microsoft.com/office/officeart/2008/layout/LinedList"/>
    <dgm:cxn modelId="{15659C2D-B7F6-4188-B15E-5C6A39DB5675}" type="presParOf" srcId="{8F2F1678-A6AC-4054-B9EF-435CDC0A296B}" destId="{9CF62355-2358-4416-8F74-C2C64938386F}" srcOrd="5" destOrd="0" presId="urn:microsoft.com/office/officeart/2008/layout/LinedList"/>
    <dgm:cxn modelId="{8962C460-1A2F-4394-9463-DD4D3FF90BBB}" type="presParOf" srcId="{9CF62355-2358-4416-8F74-C2C64938386F}" destId="{F6B91071-BD2E-4358-BC1F-8FF2FF33A9B7}" srcOrd="0" destOrd="0" presId="urn:microsoft.com/office/officeart/2008/layout/LinedList"/>
    <dgm:cxn modelId="{3690575F-11EA-4345-8E17-C09DA4D76ABE}" type="presParOf" srcId="{9CF62355-2358-4416-8F74-C2C64938386F}" destId="{DFCB24CC-5B32-4F5B-BE42-27C7271A151D}" srcOrd="1" destOrd="0" presId="urn:microsoft.com/office/officeart/2008/layout/LinedList"/>
    <dgm:cxn modelId="{51FBC75C-ECC3-4977-83E4-D4BFA817AE08}" type="presParOf" srcId="{8F2F1678-A6AC-4054-B9EF-435CDC0A296B}" destId="{E9E4B74C-9271-4872-89EC-82680EBA88D7}" srcOrd="6" destOrd="0" presId="urn:microsoft.com/office/officeart/2008/layout/LinedList"/>
    <dgm:cxn modelId="{72467ECA-4CD3-4F7C-BAA6-E238BE3F8D6A}" type="presParOf" srcId="{8F2F1678-A6AC-4054-B9EF-435CDC0A296B}" destId="{306BDBCE-6FA4-493F-907D-A6039264E53A}" srcOrd="7" destOrd="0" presId="urn:microsoft.com/office/officeart/2008/layout/LinedList"/>
    <dgm:cxn modelId="{9E91EEA8-233A-432B-88AC-1278149DC6FC}" type="presParOf" srcId="{306BDBCE-6FA4-493F-907D-A6039264E53A}" destId="{E93A0A32-EC46-49D5-B582-875D760E3E8D}" srcOrd="0" destOrd="0" presId="urn:microsoft.com/office/officeart/2008/layout/LinedList"/>
    <dgm:cxn modelId="{73E63EE7-FF5C-4D08-B0B6-B4D1DEC7003F}" type="presParOf" srcId="{306BDBCE-6FA4-493F-907D-A6039264E53A}" destId="{9611B0CB-0576-46B0-99C6-2C5BA8F831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65ADA-4DA9-4869-A3A7-CC1D9B9BEEA8}">
      <dsp:nvSpPr>
        <dsp:cNvPr id="0" name=""/>
        <dsp:cNvSpPr/>
      </dsp:nvSpPr>
      <dsp:spPr>
        <a:xfrm>
          <a:off x="0" y="0"/>
          <a:ext cx="565573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BA2B2D-DA1C-40F4-A9E3-0463F38A45F3}">
      <dsp:nvSpPr>
        <dsp:cNvPr id="0" name=""/>
        <dsp:cNvSpPr/>
      </dsp:nvSpPr>
      <dsp:spPr>
        <a:xfrm>
          <a:off x="0" y="0"/>
          <a:ext cx="5655733" cy="1131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600"/>
            </a:spcAft>
            <a:buNone/>
          </a:pPr>
          <a:r>
            <a:rPr lang="en-US" sz="2000" kern="1200" dirty="0">
              <a:latin typeface="Roboto" panose="02000000000000000000" pitchFamily="2" charset="0"/>
              <a:ea typeface="Roboto" panose="02000000000000000000" pitchFamily="2" charset="0"/>
            </a:rPr>
            <a:t>Man-made Per and Polyfluoroalkyl Substances (PFAS)</a:t>
          </a:r>
        </a:p>
      </dsp:txBody>
      <dsp:txXfrm>
        <a:off x="0" y="0"/>
        <a:ext cx="5655733" cy="1131358"/>
      </dsp:txXfrm>
    </dsp:sp>
    <dsp:sp modelId="{8D563D07-41F1-4472-9E21-6DB8165204BA}">
      <dsp:nvSpPr>
        <dsp:cNvPr id="0" name=""/>
        <dsp:cNvSpPr/>
      </dsp:nvSpPr>
      <dsp:spPr>
        <a:xfrm>
          <a:off x="0" y="1131358"/>
          <a:ext cx="565573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BA86765-AFF9-4375-ADAD-411B34598711}">
      <dsp:nvSpPr>
        <dsp:cNvPr id="0" name=""/>
        <dsp:cNvSpPr/>
      </dsp:nvSpPr>
      <dsp:spPr>
        <a:xfrm>
          <a:off x="0" y="1131358"/>
          <a:ext cx="5655733" cy="1131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PFAS been manufactured since the 1940’s for many applications </a:t>
          </a:r>
        </a:p>
      </dsp:txBody>
      <dsp:txXfrm>
        <a:off x="0" y="1131358"/>
        <a:ext cx="5655733" cy="1131358"/>
      </dsp:txXfrm>
    </dsp:sp>
    <dsp:sp modelId="{95DA4711-7A6A-49A7-A493-23245378EF81}">
      <dsp:nvSpPr>
        <dsp:cNvPr id="0" name=""/>
        <dsp:cNvSpPr/>
      </dsp:nvSpPr>
      <dsp:spPr>
        <a:xfrm>
          <a:off x="0" y="2262716"/>
          <a:ext cx="565573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6B91071-BD2E-4358-BC1F-8FF2FF33A9B7}">
      <dsp:nvSpPr>
        <dsp:cNvPr id="0" name=""/>
        <dsp:cNvSpPr/>
      </dsp:nvSpPr>
      <dsp:spPr>
        <a:xfrm>
          <a:off x="0" y="2262716"/>
          <a:ext cx="5655733" cy="1131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PFAS is pervasive &amp; persistent in the environment</a:t>
          </a:r>
        </a:p>
      </dsp:txBody>
      <dsp:txXfrm>
        <a:off x="0" y="2262716"/>
        <a:ext cx="5655733" cy="1131358"/>
      </dsp:txXfrm>
    </dsp:sp>
    <dsp:sp modelId="{E9E4B74C-9271-4872-89EC-82680EBA88D7}">
      <dsp:nvSpPr>
        <dsp:cNvPr id="0" name=""/>
        <dsp:cNvSpPr/>
      </dsp:nvSpPr>
      <dsp:spPr>
        <a:xfrm>
          <a:off x="0" y="3394074"/>
          <a:ext cx="565573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93A0A32-EC46-49D5-B582-875D760E3E8D}">
      <dsp:nvSpPr>
        <dsp:cNvPr id="0" name=""/>
        <dsp:cNvSpPr/>
      </dsp:nvSpPr>
      <dsp:spPr>
        <a:xfrm>
          <a:off x="0" y="3394074"/>
          <a:ext cx="5655733" cy="1131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rPr>
            <a:t>PFAS can cause adverse health effects </a:t>
          </a:r>
        </a:p>
      </dsp:txBody>
      <dsp:txXfrm>
        <a:off x="0" y="3394074"/>
        <a:ext cx="5655733" cy="11313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0.68905</cdr:x>
      <cdr:y>0.08193</cdr:y>
    </cdr:from>
    <cdr:to>
      <cdr:x>0.97624</cdr:x>
      <cdr:y>0.34899</cdr:y>
    </cdr:to>
    <cdr:sp macro="" textlink="">
      <cdr:nvSpPr>
        <cdr:cNvPr id="2" name="TextBox 1">
          <a:extLst xmlns:a="http://schemas.openxmlformats.org/drawingml/2006/main">
            <a:ext uri="{FF2B5EF4-FFF2-40B4-BE49-F238E27FC236}">
              <a16:creationId xmlns:a16="http://schemas.microsoft.com/office/drawing/2014/main" id="{5737C3EA-E032-4310-88CB-7E943D084A1D}"/>
            </a:ext>
          </a:extLst>
        </cdr:cNvPr>
        <cdr:cNvSpPr txBox="1"/>
      </cdr:nvSpPr>
      <cdr:spPr>
        <a:xfrm xmlns:a="http://schemas.openxmlformats.org/drawingml/2006/main">
          <a:off x="8102600" y="461665"/>
          <a:ext cx="3377158" cy="1504717"/>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txBody>
        <a:bodyPr xmlns:a="http://schemas.openxmlformats.org/drawingml/2006/main" vertOverflow="clip" wrap="square" rtlCol="0"/>
        <a:lstStyle xmlns:a="http://schemas.openxmlformats.org/drawingml/2006/main"/>
        <a:p xmlns:a="http://schemas.openxmlformats.org/drawingml/2006/main">
          <a:r>
            <a:rPr lang="en-US" sz="1800" baseline="0" dirty="0"/>
            <a:t>1.8 mins EBCT  </a:t>
          </a:r>
        </a:p>
        <a:p xmlns:a="http://schemas.openxmlformats.org/drawingml/2006/main">
          <a:r>
            <a:rPr lang="en-US" sz="1800" dirty="0"/>
            <a:t>Actual:  </a:t>
          </a:r>
          <a:r>
            <a:rPr lang="en-US" sz="1800" baseline="0" dirty="0"/>
            <a:t>400,000 BV to 5 ppt</a:t>
          </a:r>
        </a:p>
        <a:p xmlns:a="http://schemas.openxmlformats.org/drawingml/2006/main">
          <a:r>
            <a:rPr lang="en-US" sz="1800" baseline="0" dirty="0"/>
            <a:t>Predicted  320,000 BV</a:t>
          </a:r>
        </a:p>
        <a:p xmlns:a="http://schemas.openxmlformats.org/drawingml/2006/main">
          <a:r>
            <a:rPr lang="en-US" sz="1800" dirty="0">
              <a:solidFill>
                <a:schemeClr val="accent2"/>
              </a:solidFill>
            </a:rPr>
            <a:t>Outperformed prediction by 1.25 times</a:t>
          </a:r>
        </a:p>
      </cdr:txBody>
    </cdr:sp>
  </cdr:relSizeAnchor>
  <cdr:relSizeAnchor xmlns:cdr="http://schemas.openxmlformats.org/drawingml/2006/chartDrawing">
    <cdr:from>
      <cdr:x>0.39668</cdr:x>
      <cdr:y>0.86165</cdr:y>
    </cdr:from>
    <cdr:to>
      <cdr:x>0.67822</cdr:x>
      <cdr:y>0.93321</cdr:y>
    </cdr:to>
    <cdr:sp macro="" textlink="">
      <cdr:nvSpPr>
        <cdr:cNvPr id="3" name="TextBox 2">
          <a:extLst xmlns:a="http://schemas.openxmlformats.org/drawingml/2006/main">
            <a:ext uri="{FF2B5EF4-FFF2-40B4-BE49-F238E27FC236}">
              <a16:creationId xmlns:a16="http://schemas.microsoft.com/office/drawing/2014/main" id="{2C24CFC2-EFAE-4888-91C3-61040862B045}"/>
            </a:ext>
          </a:extLst>
        </cdr:cNvPr>
        <cdr:cNvSpPr txBox="1"/>
      </cdr:nvSpPr>
      <cdr:spPr>
        <a:xfrm xmlns:a="http://schemas.openxmlformats.org/drawingml/2006/main">
          <a:off x="4260637" y="4855041"/>
          <a:ext cx="3023968" cy="4032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Bed Volumes</a:t>
          </a:r>
        </a:p>
      </cdr:txBody>
    </cdr:sp>
  </cdr:relSizeAnchor>
</c:userShapes>
</file>

<file path=ppt/drawings/drawing2.xml><?xml version="1.0" encoding="utf-8"?>
<c:userShapes xmlns:c="http://schemas.openxmlformats.org/drawingml/2006/chart">
  <cdr:relSizeAnchor xmlns:cdr="http://schemas.openxmlformats.org/drawingml/2006/chartDrawing">
    <cdr:from>
      <cdr:x>0.19737</cdr:x>
      <cdr:y>0.91489</cdr:y>
    </cdr:from>
    <cdr:to>
      <cdr:x>0.93421</cdr:x>
      <cdr:y>1</cdr:y>
    </cdr:to>
    <cdr:sp macro="" textlink="">
      <cdr:nvSpPr>
        <cdr:cNvPr id="2" name="TextBox 1">
          <a:extLst xmlns:a="http://schemas.openxmlformats.org/drawingml/2006/main">
            <a:ext uri="{FF2B5EF4-FFF2-40B4-BE49-F238E27FC236}">
              <a16:creationId xmlns:a16="http://schemas.microsoft.com/office/drawing/2014/main" id="{B1A38C02-8D7C-0632-F921-68BB55B58670}"/>
            </a:ext>
          </a:extLst>
        </cdr:cNvPr>
        <cdr:cNvSpPr txBox="1"/>
      </cdr:nvSpPr>
      <cdr:spPr>
        <a:xfrm xmlns:a="http://schemas.openxmlformats.org/drawingml/2006/main">
          <a:off x="1143000" y="3276600"/>
          <a:ext cx="4267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0.18445</cdr:x>
      <cdr:y>0.91837</cdr:y>
    </cdr:from>
    <cdr:to>
      <cdr:x>1</cdr:x>
      <cdr:y>1</cdr:y>
    </cdr:to>
    <cdr:sp macro="" textlink="">
      <cdr:nvSpPr>
        <cdr:cNvPr id="3" name="TextBox 2">
          <a:extLst xmlns:a="http://schemas.openxmlformats.org/drawingml/2006/main">
            <a:ext uri="{FF2B5EF4-FFF2-40B4-BE49-F238E27FC236}">
              <a16:creationId xmlns:a16="http://schemas.microsoft.com/office/drawing/2014/main" id="{F2851C8D-A9DB-8C21-643B-ED4E2511ACF8}"/>
            </a:ext>
          </a:extLst>
        </cdr:cNvPr>
        <cdr:cNvSpPr txBox="1"/>
      </cdr:nvSpPr>
      <cdr:spPr>
        <a:xfrm xmlns:a="http://schemas.openxmlformats.org/drawingml/2006/main">
          <a:off x="1068169" y="3429000"/>
          <a:ext cx="4723031"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chemeClr val="accent1"/>
              </a:solidFill>
            </a:rPr>
            <a:t>        IX</a:t>
          </a:r>
          <a:r>
            <a:rPr lang="en-US" sz="1800" dirty="0"/>
            <a:t>		  </a:t>
          </a:r>
          <a:r>
            <a:rPr lang="en-US" sz="1800" dirty="0">
              <a:solidFill>
                <a:schemeClr val="accent2"/>
              </a:solidFill>
            </a:rPr>
            <a:t>GAC</a:t>
          </a:r>
          <a:r>
            <a:rPr lang="en-US" sz="1800" dirty="0"/>
            <a:t>		</a:t>
          </a:r>
          <a:r>
            <a:rPr lang="en-US" sz="1800" dirty="0">
              <a:solidFill>
                <a:srgbClr val="FF0000"/>
              </a:solidFill>
            </a:rPr>
            <a:t>RO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02572-11E1-2B44-95DB-00830E8937B2}"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C4FC8-D1C8-B64E-A327-8B3A62A5C788}" type="slidenum">
              <a:rPr lang="en-US" smtClean="0"/>
              <a:t>‹#›</a:t>
            </a:fld>
            <a:endParaRPr lang="en-US"/>
          </a:p>
        </p:txBody>
      </p:sp>
    </p:spTree>
    <p:extLst>
      <p:ext uri="{BB962C8B-B14F-4D97-AF65-F5344CB8AC3E}">
        <p14:creationId xmlns:p14="http://schemas.microsoft.com/office/powerpoint/2010/main" val="244324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r>
              <a:rPr lang="en-US" dirty="0"/>
              <a:t>They further sub divided from non polymer into Per fluorinated(carbon tail are fully fluorinated) and </a:t>
            </a:r>
            <a:r>
              <a:rPr lang="en-US" dirty="0" err="1"/>
              <a:t>Polyflourinated</a:t>
            </a:r>
            <a:r>
              <a:rPr lang="en-US" dirty="0"/>
              <a:t> carbon tail is only partially fluorinated) out of this two PFAS </a:t>
            </a:r>
            <a:r>
              <a:rPr lang="en-US" dirty="0" err="1"/>
              <a:t>catargories</a:t>
            </a:r>
            <a:r>
              <a:rPr lang="en-US" dirty="0"/>
              <a:t> is there # of carbon in the tail and it’s functional group either Sulfonates or Carboxylates</a:t>
            </a:r>
          </a:p>
          <a:p>
            <a:endParaRPr lang="en-US" dirty="0"/>
          </a:p>
          <a:p>
            <a:r>
              <a:rPr lang="en-US" dirty="0"/>
              <a:t>Per fluorinated compounds are referred to Terminal PFAS</a:t>
            </a:r>
          </a:p>
          <a:p>
            <a:r>
              <a:rPr lang="en-US" dirty="0"/>
              <a:t>As the </a:t>
            </a:r>
            <a:r>
              <a:rPr lang="en-US" dirty="0" err="1"/>
              <a:t>Polyflourinated</a:t>
            </a:r>
            <a:r>
              <a:rPr lang="en-US" dirty="0"/>
              <a:t> PFAS are referred to the </a:t>
            </a:r>
            <a:r>
              <a:rPr lang="en-US" dirty="0" err="1"/>
              <a:t>prescursors</a:t>
            </a:r>
            <a:r>
              <a:rPr lang="en-US" dirty="0"/>
              <a:t> since they can break down to </a:t>
            </a:r>
            <a:r>
              <a:rPr lang="en-US" dirty="0" err="1"/>
              <a:t>Perflourinated</a:t>
            </a:r>
            <a:r>
              <a:rPr lang="en-US" dirty="0"/>
              <a:t> compounds</a:t>
            </a:r>
          </a:p>
          <a:p>
            <a:r>
              <a:rPr lang="en-US" dirty="0"/>
              <a:t>The Alkyl  in Per fluoroalkyl refers to a chain of carbons</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902E73F4-616A-4F62-90FF-FCFD8419F912}" type="slidenum">
              <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19513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BF76F9-6302-47FC-905A-6C1A7B8B9691}"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3870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51525" cy="3292475"/>
          </a:xfrm>
        </p:spPr>
      </p:sp>
      <p:sp>
        <p:nvSpPr>
          <p:cNvPr id="3" name="Notes Placeholder 2"/>
          <p:cNvSpPr>
            <a:spLocks noGrp="1"/>
          </p:cNvSpPr>
          <p:nvPr>
            <p:ph type="body" idx="1"/>
          </p:nvPr>
        </p:nvSpPr>
        <p:spPr/>
        <p:txBody>
          <a:bodyPr/>
          <a:lstStyle/>
          <a:p>
            <a:r>
              <a:rPr lang="en-US" dirty="0"/>
              <a:t>We know there are a number ex-situ treatment options that are being pursued.</a:t>
            </a:r>
          </a:p>
          <a:p>
            <a:endParaRPr lang="en-US" dirty="0"/>
          </a:p>
          <a:p>
            <a:r>
              <a:rPr lang="en-US" dirty="0"/>
              <a:t>These include RO, GAC, Polymeric adsorbents and ion exchange. For ion exchange we have two categories – single use resins and regenerable resins. In both cases the empty bed contact time is quite short compared what is needed if using GAC and today we will see how this translates into savings in both capital and operating costs for single-use resin.</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902E73F4-616A-4F62-90FF-FCFD8419F912}" type="slidenum">
              <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19314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F76F9-6302-47FC-905A-6C1A7B8B9691}" type="slidenum">
              <a:rPr lang="en-US" smtClean="0"/>
              <a:t>30</a:t>
            </a:fld>
            <a:endParaRPr lang="en-US"/>
          </a:p>
        </p:txBody>
      </p:sp>
    </p:spTree>
    <p:extLst>
      <p:ext uri="{BB962C8B-B14F-4D97-AF65-F5344CB8AC3E}">
        <p14:creationId xmlns:p14="http://schemas.microsoft.com/office/powerpoint/2010/main" val="368158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1260475"/>
            <a:ext cx="6045200" cy="3402013"/>
          </a:xfrm>
        </p:spPr>
      </p:sp>
      <p:sp>
        <p:nvSpPr>
          <p:cNvPr id="3" name="Notes Placeholder 2"/>
          <p:cNvSpPr>
            <a:spLocks noGrp="1"/>
          </p:cNvSpPr>
          <p:nvPr>
            <p:ph type="body" idx="1"/>
          </p:nvPr>
        </p:nvSpPr>
        <p:spPr/>
        <p:txBody>
          <a:bodyPr/>
          <a:lstStyle/>
          <a:p>
            <a:r>
              <a:rPr lang="en-US" dirty="0"/>
              <a:t>So the reason that ion exchange removal is so relevant for removal of these compounds  is shown in these two examples of the chemical structures for PFOA and PFOS. You can see that both chemicals have a part of the structure that is known as a head a and part known as the tail. The head is ionized and hydrophilic, resulting in a negatively charged carboxylic group for PFOA and a sulfonic negatively charged group for PFOS. Both groups are well ionized over the range of </a:t>
            </a:r>
            <a:r>
              <a:rPr lang="en-US" dirty="0" err="1"/>
              <a:t>pHs</a:t>
            </a:r>
            <a:r>
              <a:rPr lang="en-US" dirty="0"/>
              <a:t> seen in drinking water, making anion exchange resins suitable for their removal.</a:t>
            </a:r>
          </a:p>
          <a:p>
            <a:endParaRPr lang="en-US" dirty="0"/>
          </a:p>
          <a:p>
            <a:r>
              <a:rPr lang="en-US" dirty="0"/>
              <a:t>The tail is non-ionized and hydrophobic in nature, which means removal can be achieved by the adsorption mechanism, such as with GAC and synthetic adsorbents. The beauty with our Purofine PFA694E is that it is designed to take advantage of both the hydrophilic and hydrophobic properties of the molecule; so the mechanism of removal with this resin is by both ion exchange and adsorption.</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902E73F4-616A-4F62-90FF-FCFD8419F912}" type="slidenum">
              <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83157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27042-6B61-B148-8485-8BBBFAA13D24}" type="slidenum">
              <a:rPr lang="en-US" smtClean="0"/>
              <a:t>39</a:t>
            </a:fld>
            <a:endParaRPr lang="en-US"/>
          </a:p>
        </p:txBody>
      </p:sp>
    </p:spTree>
    <p:extLst>
      <p:ext uri="{BB962C8B-B14F-4D97-AF65-F5344CB8AC3E}">
        <p14:creationId xmlns:p14="http://schemas.microsoft.com/office/powerpoint/2010/main" val="385163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02E73F4-616A-4F62-90FF-FCFD8419F912}"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5786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F76F9-6302-47FC-905A-6C1A7B8B9691}" type="slidenum">
              <a:rPr lang="en-US" smtClean="0"/>
              <a:t>52</a:t>
            </a:fld>
            <a:endParaRPr lang="en-US"/>
          </a:p>
        </p:txBody>
      </p:sp>
    </p:spTree>
    <p:extLst>
      <p:ext uri="{BB962C8B-B14F-4D97-AF65-F5344CB8AC3E}">
        <p14:creationId xmlns:p14="http://schemas.microsoft.com/office/powerpoint/2010/main" val="33113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based on 4/23/23.  Calculated based on current market conditions</a:t>
            </a:r>
          </a:p>
        </p:txBody>
      </p:sp>
      <p:sp>
        <p:nvSpPr>
          <p:cNvPr id="4" name="Slide Number Placeholder 3"/>
          <p:cNvSpPr>
            <a:spLocks noGrp="1"/>
          </p:cNvSpPr>
          <p:nvPr>
            <p:ph type="sldNum" sz="quarter" idx="5"/>
          </p:nvPr>
        </p:nvSpPr>
        <p:spPr/>
        <p:txBody>
          <a:bodyPr/>
          <a:lstStyle/>
          <a:p>
            <a:fld id="{79DC4FC8-D1C8-B64E-A327-8B3A62A5C788}" type="slidenum">
              <a:rPr lang="en-US" smtClean="0"/>
              <a:t>61</a:t>
            </a:fld>
            <a:endParaRPr lang="en-US"/>
          </a:p>
        </p:txBody>
      </p:sp>
    </p:spTree>
    <p:extLst>
      <p:ext uri="{BB962C8B-B14F-4D97-AF65-F5344CB8AC3E}">
        <p14:creationId xmlns:p14="http://schemas.microsoft.com/office/powerpoint/2010/main" val="4189336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Arrow Up_samp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0B8755-0FE0-CB67-CD59-5928B3E034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773"/>
          <a:stretch/>
        </p:blipFill>
        <p:spPr>
          <a:xfrm>
            <a:off x="574431" y="0"/>
            <a:ext cx="11617570" cy="6858000"/>
          </a:xfrm>
          <a:prstGeom prst="rect">
            <a:avLst/>
          </a:prstGeom>
        </p:spPr>
      </p:pic>
      <p:sp>
        <p:nvSpPr>
          <p:cNvPr id="8" name="Rectangle 7">
            <a:extLst>
              <a:ext uri="{FF2B5EF4-FFF2-40B4-BE49-F238E27FC236}">
                <a16:creationId xmlns:a16="http://schemas.microsoft.com/office/drawing/2014/main" id="{A9A5644E-1350-517D-F05B-48537EB44A09}"/>
              </a:ext>
            </a:extLst>
          </p:cNvPr>
          <p:cNvSpPr/>
          <p:nvPr/>
        </p:nvSpPr>
        <p:spPr>
          <a:xfrm>
            <a:off x="2196538" y="0"/>
            <a:ext cx="6019800"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BA380B0D-089F-720E-8852-E907566637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67"/>
          <a:stretch/>
        </p:blipFill>
        <p:spPr>
          <a:xfrm>
            <a:off x="-1" y="0"/>
            <a:ext cx="8137451" cy="6858000"/>
          </a:xfrm>
          <a:prstGeom prst="rect">
            <a:avLst/>
          </a:prstGeom>
        </p:spPr>
      </p:pic>
      <p:sp>
        <p:nvSpPr>
          <p:cNvPr id="6" name="Text Placeholder 8">
            <a:extLst>
              <a:ext uri="{FF2B5EF4-FFF2-40B4-BE49-F238E27FC236}">
                <a16:creationId xmlns:a16="http://schemas.microsoft.com/office/drawing/2014/main" id="{60A6599C-8756-BDEF-AC3E-31DAF292AE47}"/>
              </a:ext>
            </a:extLst>
          </p:cNvPr>
          <p:cNvSpPr>
            <a:spLocks noGrp="1"/>
          </p:cNvSpPr>
          <p:nvPr>
            <p:ph type="body" sz="quarter" idx="12" hasCustomPrompt="1"/>
          </p:nvPr>
        </p:nvSpPr>
        <p:spPr>
          <a:xfrm>
            <a:off x="609599" y="4931731"/>
            <a:ext cx="3124200"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cxnSp>
        <p:nvCxnSpPr>
          <p:cNvPr id="7" name="Straight Connector 6">
            <a:extLst>
              <a:ext uri="{FF2B5EF4-FFF2-40B4-BE49-F238E27FC236}">
                <a16:creationId xmlns:a16="http://schemas.microsoft.com/office/drawing/2014/main" id="{2EFAF069-53EB-1620-A726-FB18028129DE}"/>
              </a:ext>
            </a:extLst>
          </p:cNvPr>
          <p:cNvCxnSpPr>
            <a:cxnSpLocks/>
          </p:cNvCxnSpPr>
          <p:nvPr/>
        </p:nvCxnSpPr>
        <p:spPr>
          <a:xfrm>
            <a:off x="609599" y="3550096"/>
            <a:ext cx="4724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34812E2-1832-53E3-738D-4AF8D3ED224F}"/>
              </a:ext>
            </a:extLst>
          </p:cNvPr>
          <p:cNvSpPr>
            <a:spLocks noGrp="1"/>
          </p:cNvSpPr>
          <p:nvPr>
            <p:ph type="subTitle" idx="1"/>
          </p:nvPr>
        </p:nvSpPr>
        <p:spPr>
          <a:xfrm>
            <a:off x="609599" y="3732820"/>
            <a:ext cx="4724401" cy="915532"/>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itle 11">
            <a:extLst>
              <a:ext uri="{FF2B5EF4-FFF2-40B4-BE49-F238E27FC236}">
                <a16:creationId xmlns:a16="http://schemas.microsoft.com/office/drawing/2014/main" id="{823A9A32-DE70-6091-7F70-BC67970DD923}"/>
              </a:ext>
            </a:extLst>
          </p:cNvPr>
          <p:cNvSpPr>
            <a:spLocks noGrp="1"/>
          </p:cNvSpPr>
          <p:nvPr>
            <p:ph type="title"/>
          </p:nvPr>
        </p:nvSpPr>
        <p:spPr>
          <a:xfrm>
            <a:off x="609599" y="622137"/>
            <a:ext cx="6019801"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89860740-C515-AEF5-2E89-B325C07773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23991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atement Slide_Dark_sampl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09F871-1B86-24B1-5855-D92537AE5886}"/>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F8D368-FC24-EA09-9567-8C50FF4A91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92004"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6096001" cy="6858000"/>
          </a:xfrm>
          <a:prstGeom prst="rect">
            <a:avLst/>
          </a:prstGeom>
          <a:gradFill>
            <a:gsLst>
              <a:gs pos="46000">
                <a:schemeClr val="tx1">
                  <a:alpha val="40000"/>
                </a:schemeClr>
              </a:gs>
              <a:gs pos="0">
                <a:schemeClr val="tx1">
                  <a:alpha val="8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454B983-E67A-B6B6-19BD-FD35322667F7}"/>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D0CB9D61-60F5-2335-7919-1C7B6D72F84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74BDA17E-F3A2-DC3C-A017-CE4F3AC1BE22}"/>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4" name="Slide Number Placeholder 17">
            <a:extLst>
              <a:ext uri="{FF2B5EF4-FFF2-40B4-BE49-F238E27FC236}">
                <a16:creationId xmlns:a16="http://schemas.microsoft.com/office/drawing/2014/main" id="{A875F3ED-DF29-3E2E-9C3A-A5CA4DB47F33}"/>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7" name="Text Placeholder 5">
            <a:extLst>
              <a:ext uri="{FF2B5EF4-FFF2-40B4-BE49-F238E27FC236}">
                <a16:creationId xmlns:a16="http://schemas.microsoft.com/office/drawing/2014/main" id="{624251F5-4C38-A008-63AF-005E16E9BC94}"/>
              </a:ext>
            </a:extLst>
          </p:cNvPr>
          <p:cNvSpPr>
            <a:spLocks noGrp="1"/>
          </p:cNvSpPr>
          <p:nvPr>
            <p:ph type="body" sz="quarter" idx="11"/>
          </p:nvPr>
        </p:nvSpPr>
        <p:spPr>
          <a:xfrm>
            <a:off x="574430" y="1327305"/>
            <a:ext cx="4724400" cy="2101695"/>
          </a:xfrm>
          <a:prstGeom prst="rect">
            <a:avLst/>
          </a:prstGeom>
        </p:spPr>
        <p:txBody>
          <a:bodyPr anchor="b">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542B1598-5E19-DEA1-A262-8D9DF1500C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1309497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tatement Slide_Dark_sampl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3ADB3-DA40-4BF5-A2C4-5BE03CADD533}"/>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719"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userDrawn="1"/>
        </p:nvSpPr>
        <p:spPr>
          <a:xfrm>
            <a:off x="-1" y="0"/>
            <a:ext cx="6553201" cy="6858000"/>
          </a:xfrm>
          <a:prstGeom prst="rect">
            <a:avLst/>
          </a:prstGeom>
          <a:gradFill>
            <a:gsLst>
              <a:gs pos="55000">
                <a:schemeClr val="tx1">
                  <a:lumMod val="75000"/>
                  <a:alpha val="50000"/>
                </a:schemeClr>
              </a:gs>
              <a:gs pos="20000">
                <a:schemeClr val="tx1">
                  <a:lumMod val="75000"/>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70A123C-0A26-F0BC-387A-5B84441948C4}"/>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2266D4D8-D679-CF39-32B8-8822C15DCE3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13D32198-44FC-719A-726E-7FB5F8A1144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5" name="Slide Number Placeholder 17">
            <a:extLst>
              <a:ext uri="{FF2B5EF4-FFF2-40B4-BE49-F238E27FC236}">
                <a16:creationId xmlns:a16="http://schemas.microsoft.com/office/drawing/2014/main" id="{3CD856EF-C455-2AE2-B52A-4C6536A917A0}"/>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8" name="Text Placeholder 5">
            <a:extLst>
              <a:ext uri="{FF2B5EF4-FFF2-40B4-BE49-F238E27FC236}">
                <a16:creationId xmlns:a16="http://schemas.microsoft.com/office/drawing/2014/main" id="{3F7AE06C-D020-AD97-91E4-3EA10170D23B}"/>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9" name="Text Placeholder 5">
            <a:extLst>
              <a:ext uri="{FF2B5EF4-FFF2-40B4-BE49-F238E27FC236}">
                <a16:creationId xmlns:a16="http://schemas.microsoft.com/office/drawing/2014/main" id="{E45EF591-30F5-77F1-ED80-6CD8AB3B7C5B}"/>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pic>
        <p:nvPicPr>
          <p:cNvPr id="2" name="Picture 1">
            <a:extLst>
              <a:ext uri="{FF2B5EF4-FFF2-40B4-BE49-F238E27FC236}">
                <a16:creationId xmlns:a16="http://schemas.microsoft.com/office/drawing/2014/main" id="{A03D5C58-7AE0-3C5A-EEAD-4DEDF3AE07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272002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tatement Slide_Dark_sampl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7D9FD3-D600-2181-5C55-6DDD9E2E8EA9}"/>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a:srcRect/>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7346900" cy="6858000"/>
          </a:xfrm>
          <a:prstGeom prst="rect">
            <a:avLst/>
          </a:prstGeom>
          <a:gradFill>
            <a:gsLst>
              <a:gs pos="60000">
                <a:schemeClr val="tx1">
                  <a:lumMod val="75000"/>
                  <a:alpha val="40000"/>
                </a:schemeClr>
              </a:gs>
              <a:gs pos="20000">
                <a:schemeClr val="tx1">
                  <a:lumMod val="75000"/>
                  <a:alpha val="8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B0BAAB-2FEC-CF10-0A09-574D29C8806C}"/>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B9EFD8B6-129B-4CBF-20F1-67DD851039D8}"/>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5C41C7D9-A89C-CFA2-055F-8014DADC0C0F}"/>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20" name="Subtitle 2">
            <a:extLst>
              <a:ext uri="{FF2B5EF4-FFF2-40B4-BE49-F238E27FC236}">
                <a16:creationId xmlns:a16="http://schemas.microsoft.com/office/drawing/2014/main" id="{488D4514-A792-0BB8-0C6F-219EFF4FF64A}"/>
              </a:ext>
            </a:extLst>
          </p:cNvPr>
          <p:cNvSpPr>
            <a:spLocks noGrp="1"/>
          </p:cNvSpPr>
          <p:nvPr>
            <p:ph type="subTitle" idx="1"/>
          </p:nvPr>
        </p:nvSpPr>
        <p:spPr>
          <a:xfrm>
            <a:off x="574430" y="737359"/>
            <a:ext cx="4724401" cy="585604"/>
          </a:xfrm>
          <a:prstGeom prst="rect">
            <a:avLst/>
          </a:prstGeom>
        </p:spPr>
        <p:txBody>
          <a:bodyPr anchor="b">
            <a:normAutofit/>
          </a:bodyPr>
          <a:lstStyle>
            <a:lvl1pPr marL="0" indent="0" algn="l">
              <a:buNone/>
              <a:defRPr sz="18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Text Placeholder 5">
            <a:extLst>
              <a:ext uri="{FF2B5EF4-FFF2-40B4-BE49-F238E27FC236}">
                <a16:creationId xmlns:a16="http://schemas.microsoft.com/office/drawing/2014/main" id="{09683EFB-3B58-720D-D2F4-03401F93C0DA}"/>
              </a:ext>
            </a:extLst>
          </p:cNvPr>
          <p:cNvSpPr>
            <a:spLocks noGrp="1"/>
          </p:cNvSpPr>
          <p:nvPr>
            <p:ph type="body" sz="quarter" idx="11"/>
          </p:nvPr>
        </p:nvSpPr>
        <p:spPr>
          <a:xfrm>
            <a:off x="574430" y="1446953"/>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6" name="Slide Number Placeholder 17">
            <a:extLst>
              <a:ext uri="{FF2B5EF4-FFF2-40B4-BE49-F238E27FC236}">
                <a16:creationId xmlns:a16="http://schemas.microsoft.com/office/drawing/2014/main" id="{65C14902-5710-027D-F301-10D87C258423}"/>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cxnSp>
        <p:nvCxnSpPr>
          <p:cNvPr id="9" name="Straight Connector 8">
            <a:extLst>
              <a:ext uri="{FF2B5EF4-FFF2-40B4-BE49-F238E27FC236}">
                <a16:creationId xmlns:a16="http://schemas.microsoft.com/office/drawing/2014/main" id="{FB463819-5703-9B02-CD7B-DB71A8A28A93}"/>
              </a:ext>
            </a:extLst>
          </p:cNvPr>
          <p:cNvCxnSpPr>
            <a:cxnSpLocks/>
          </p:cNvCxnSpPr>
          <p:nvPr userDrawn="1"/>
        </p:nvCxnSpPr>
        <p:spPr>
          <a:xfrm>
            <a:off x="634954" y="1369346"/>
            <a:ext cx="40607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10FEFD-3E72-18CB-9C46-B55430210E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1486782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Divider Blue_no numb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113FBF-F16F-BD37-12A2-0FC3B3FA71A6}"/>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userDrawn="1"/>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A3ACB3-3638-9634-BEA7-FB2DC0F1D3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9" name="Text Placeholder 5">
            <a:extLst>
              <a:ext uri="{FF2B5EF4-FFF2-40B4-BE49-F238E27FC236}">
                <a16:creationId xmlns:a16="http://schemas.microsoft.com/office/drawing/2014/main" id="{ACC73912-5B86-6973-6D20-81C48265AF6A}"/>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grpSp>
        <p:nvGrpSpPr>
          <p:cNvPr id="6" name="Group 5">
            <a:extLst>
              <a:ext uri="{FF2B5EF4-FFF2-40B4-BE49-F238E27FC236}">
                <a16:creationId xmlns:a16="http://schemas.microsoft.com/office/drawing/2014/main" id="{8B94B3B7-997D-9BB5-D849-794222E8B1BA}"/>
              </a:ext>
            </a:extLst>
          </p:cNvPr>
          <p:cNvGrpSpPr/>
          <p:nvPr userDrawn="1"/>
        </p:nvGrpSpPr>
        <p:grpSpPr>
          <a:xfrm>
            <a:off x="609599" y="2249497"/>
            <a:ext cx="8229581" cy="2363638"/>
            <a:chOff x="609599" y="2249497"/>
            <a:chExt cx="8229581" cy="2363638"/>
          </a:xfrm>
        </p:grpSpPr>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134D27-1F0E-2444-70A2-BE2E53984477}"/>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7">
            <a:extLst>
              <a:ext uri="{FF2B5EF4-FFF2-40B4-BE49-F238E27FC236}">
                <a16:creationId xmlns:a16="http://schemas.microsoft.com/office/drawing/2014/main" id="{63BC010B-332E-05A5-5E23-174D5C6783D0}"/>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8" name="Picture 7">
            <a:extLst>
              <a:ext uri="{FF2B5EF4-FFF2-40B4-BE49-F238E27FC236}">
                <a16:creationId xmlns:a16="http://schemas.microsoft.com/office/drawing/2014/main" id="{6F65A453-3F2B-3416-8A44-C377782431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35059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Divider Blue_with numb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A8666C-D73C-0E58-A991-9F686D503047}"/>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E065109-C21B-2B8F-963D-013DA630B70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8" name="Text Placeholder 5">
            <a:extLst>
              <a:ext uri="{FF2B5EF4-FFF2-40B4-BE49-F238E27FC236}">
                <a16:creationId xmlns:a16="http://schemas.microsoft.com/office/drawing/2014/main" id="{C8696422-29F9-4957-79C1-A1B21D4E6320}"/>
              </a:ext>
            </a:extLst>
          </p:cNvPr>
          <p:cNvSpPr>
            <a:spLocks noGrp="1"/>
          </p:cNvSpPr>
          <p:nvPr>
            <p:ph type="body" sz="quarter" idx="11" hasCustomPrompt="1"/>
          </p:nvPr>
        </p:nvSpPr>
        <p:spPr>
          <a:xfrm>
            <a:off x="3072537" y="2378152"/>
            <a:ext cx="5766643"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13" name="Text Placeholder 3">
            <a:extLst>
              <a:ext uri="{FF2B5EF4-FFF2-40B4-BE49-F238E27FC236}">
                <a16:creationId xmlns:a16="http://schemas.microsoft.com/office/drawing/2014/main" id="{83A56C47-900E-1D42-4E94-55FB0EAE9D62}"/>
              </a:ext>
            </a:extLst>
          </p:cNvPr>
          <p:cNvSpPr>
            <a:spLocks noGrp="1"/>
          </p:cNvSpPr>
          <p:nvPr>
            <p:ph type="body" sz="quarter" idx="12" hasCustomPrompt="1"/>
          </p:nvPr>
        </p:nvSpPr>
        <p:spPr>
          <a:xfrm>
            <a:off x="449263" y="2126694"/>
            <a:ext cx="2561278" cy="2327275"/>
          </a:xfrm>
          <a:prstGeom prst="rect">
            <a:avLst/>
          </a:prstGeom>
        </p:spPr>
        <p:txBody>
          <a:bodyPr>
            <a:noAutofit/>
          </a:bodyPr>
          <a:lstStyle>
            <a:lvl1pPr marL="0" indent="0">
              <a:buNone/>
              <a:defRPr sz="16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01</a:t>
            </a:r>
          </a:p>
        </p:txBody>
      </p:sp>
      <p:grpSp>
        <p:nvGrpSpPr>
          <p:cNvPr id="6" name="Group 5">
            <a:extLst>
              <a:ext uri="{FF2B5EF4-FFF2-40B4-BE49-F238E27FC236}">
                <a16:creationId xmlns:a16="http://schemas.microsoft.com/office/drawing/2014/main" id="{51FE2916-F1E3-A351-6E7A-11DD5F13E4F8}"/>
              </a:ext>
            </a:extLst>
          </p:cNvPr>
          <p:cNvGrpSpPr/>
          <p:nvPr/>
        </p:nvGrpSpPr>
        <p:grpSpPr>
          <a:xfrm>
            <a:off x="609599" y="2249497"/>
            <a:ext cx="8229581" cy="2363638"/>
            <a:chOff x="609599" y="2249497"/>
            <a:chExt cx="8229581" cy="2363638"/>
          </a:xfrm>
        </p:grpSpPr>
        <p:cxnSp>
          <p:nvCxnSpPr>
            <p:cNvPr id="22" name="Straight Connector 21">
              <a:extLst>
                <a:ext uri="{FF2B5EF4-FFF2-40B4-BE49-F238E27FC236}">
                  <a16:creationId xmlns:a16="http://schemas.microsoft.com/office/drawing/2014/main" id="{392E3299-0135-4884-3F13-509164EF42A3}"/>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9F0C5A-CB9E-047C-7EDE-50A1818E3AFE}"/>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17">
            <a:extLst>
              <a:ext uri="{FF2B5EF4-FFF2-40B4-BE49-F238E27FC236}">
                <a16:creationId xmlns:a16="http://schemas.microsoft.com/office/drawing/2014/main" id="{B0F60304-7259-009E-299B-5DAA650496A6}"/>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2" name="Picture 1">
            <a:extLst>
              <a:ext uri="{FF2B5EF4-FFF2-40B4-BE49-F238E27FC236}">
                <a16:creationId xmlns:a16="http://schemas.microsoft.com/office/drawing/2014/main" id="{061AC410-003D-FCF6-3D9E-73CB0DFC9C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324721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pecial Content Slide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84249-637B-9104-E740-278A12B3779C}"/>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2" name="Text Placeholder 7">
            <a:extLst>
              <a:ext uri="{FF2B5EF4-FFF2-40B4-BE49-F238E27FC236}">
                <a16:creationId xmlns:a16="http://schemas.microsoft.com/office/drawing/2014/main" id="{3C6E9EE6-C0BB-03B2-DF9E-99AC787176BF}"/>
              </a:ext>
            </a:extLst>
          </p:cNvPr>
          <p:cNvSpPr>
            <a:spLocks noGrp="1"/>
          </p:cNvSpPr>
          <p:nvPr>
            <p:ph type="body" sz="quarter" idx="13"/>
          </p:nvPr>
        </p:nvSpPr>
        <p:spPr>
          <a:xfrm>
            <a:off x="434256" y="1223963"/>
            <a:ext cx="772342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3" name="Title Placeholder 1">
            <a:extLst>
              <a:ext uri="{FF2B5EF4-FFF2-40B4-BE49-F238E27FC236}">
                <a16:creationId xmlns:a16="http://schemas.microsoft.com/office/drawing/2014/main" id="{6B6274B0-40F2-F241-E372-FF1BC96C29E9}"/>
              </a:ext>
            </a:extLst>
          </p:cNvPr>
          <p:cNvSpPr>
            <a:spLocks noGrp="1"/>
          </p:cNvSpPr>
          <p:nvPr>
            <p:ph type="title"/>
          </p:nvPr>
        </p:nvSpPr>
        <p:spPr>
          <a:xfrm>
            <a:off x="434256" y="365126"/>
            <a:ext cx="772342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4" name="Content Placeholder 2">
            <a:extLst>
              <a:ext uri="{FF2B5EF4-FFF2-40B4-BE49-F238E27FC236}">
                <a16:creationId xmlns:a16="http://schemas.microsoft.com/office/drawing/2014/main" id="{76FE7D28-3B1C-15ED-D81E-3BB84CF1D8B2}"/>
              </a:ext>
            </a:extLst>
          </p:cNvPr>
          <p:cNvSpPr>
            <a:spLocks noGrp="1"/>
          </p:cNvSpPr>
          <p:nvPr>
            <p:ph idx="1"/>
          </p:nvPr>
        </p:nvSpPr>
        <p:spPr>
          <a:xfrm>
            <a:off x="434256" y="1739787"/>
            <a:ext cx="9100162"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7">
            <a:extLst>
              <a:ext uri="{FF2B5EF4-FFF2-40B4-BE49-F238E27FC236}">
                <a16:creationId xmlns:a16="http://schemas.microsoft.com/office/drawing/2014/main" id="{4BE9E396-1E6A-9E46-7922-CD7E83C50461}"/>
              </a:ext>
            </a:extLst>
          </p:cNvPr>
          <p:cNvSpPr>
            <a:spLocks noGrp="1"/>
          </p:cNvSpPr>
          <p:nvPr>
            <p:ph type="sldNum" sz="quarter" idx="4"/>
          </p:nvPr>
        </p:nvSpPr>
        <p:spPr>
          <a:xfrm>
            <a:off x="10452100" y="6356350"/>
            <a:ext cx="1445702"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10" name="Picture 9">
            <a:extLst>
              <a:ext uri="{FF2B5EF4-FFF2-40B4-BE49-F238E27FC236}">
                <a16:creationId xmlns:a16="http://schemas.microsoft.com/office/drawing/2014/main" id="{EC21133D-3471-3D7A-491E-A7B9029ABD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344996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Special Content Slide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EB2EB-343A-AD9B-93D9-598A03852C84}"/>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4" name="Slide Number Placeholder 17">
            <a:extLst>
              <a:ext uri="{FF2B5EF4-FFF2-40B4-BE49-F238E27FC236}">
                <a16:creationId xmlns:a16="http://schemas.microsoft.com/office/drawing/2014/main" id="{BC5554D5-6C8A-1529-FE8E-B2A096070D24}"/>
              </a:ext>
            </a:extLst>
          </p:cNvPr>
          <p:cNvSpPr>
            <a:spLocks noGrp="1"/>
          </p:cNvSpPr>
          <p:nvPr>
            <p:ph type="sldNum" sz="quarter" idx="4"/>
          </p:nvPr>
        </p:nvSpPr>
        <p:spPr>
          <a:xfrm>
            <a:off x="10452100" y="6356350"/>
            <a:ext cx="1445702"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3" name="Picture 2">
            <a:extLst>
              <a:ext uri="{FF2B5EF4-FFF2-40B4-BE49-F238E27FC236}">
                <a16:creationId xmlns:a16="http://schemas.microsoft.com/office/drawing/2014/main" id="{9EAF1BE0-B1F1-27CC-818B-179EE6B5BE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4118954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_1">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2" name="Slide Number Placeholder 17">
            <a:extLst>
              <a:ext uri="{FF2B5EF4-FFF2-40B4-BE49-F238E27FC236}">
                <a16:creationId xmlns:a16="http://schemas.microsoft.com/office/drawing/2014/main" id="{D1EB8BA2-10DF-BBE0-919C-A08D5BC47251}"/>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
        <p:nvSpPr>
          <p:cNvPr id="10" name="Title Placeholder 5">
            <a:extLst>
              <a:ext uri="{FF2B5EF4-FFF2-40B4-BE49-F238E27FC236}">
                <a16:creationId xmlns:a16="http://schemas.microsoft.com/office/drawing/2014/main" id="{1A8F4878-6BFA-05E1-63C4-AF17CAF2ACE2}"/>
              </a:ext>
            </a:extLst>
          </p:cNvPr>
          <p:cNvSpPr>
            <a:spLocks noGrp="1"/>
          </p:cNvSpPr>
          <p:nvPr>
            <p:ph type="title"/>
          </p:nvPr>
        </p:nvSpPr>
        <p:spPr>
          <a:xfrm>
            <a:off x="432842" y="365125"/>
            <a:ext cx="11311542" cy="824941"/>
          </a:xfrm>
          <a:prstGeom prst="rect">
            <a:avLst/>
          </a:prstGeom>
        </p:spPr>
        <p:txBody>
          <a:bodyPr vert="horz" lIns="45720" tIns="45720" rIns="45720" bIns="45720" rtlCol="0" anchor="ctr">
            <a:normAutofit/>
          </a:bodyPr>
          <a:lstStyle/>
          <a:p>
            <a:r>
              <a:rPr lang="en-US" dirty="0"/>
              <a:t>Click to edit Master title style</a:t>
            </a:r>
          </a:p>
        </p:txBody>
      </p:sp>
      <p:sp>
        <p:nvSpPr>
          <p:cNvPr id="14" name="Content Placeholder 2">
            <a:extLst>
              <a:ext uri="{FF2B5EF4-FFF2-40B4-BE49-F238E27FC236}">
                <a16:creationId xmlns:a16="http://schemas.microsoft.com/office/drawing/2014/main" id="{5B6BDEB3-A85C-5DC7-DC20-EB027382266B}"/>
              </a:ext>
            </a:extLst>
          </p:cNvPr>
          <p:cNvSpPr>
            <a:spLocks noGrp="1"/>
          </p:cNvSpPr>
          <p:nvPr>
            <p:ph idx="18"/>
          </p:nvPr>
        </p:nvSpPr>
        <p:spPr>
          <a:xfrm>
            <a:off x="434256" y="1739787"/>
            <a:ext cx="1131012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7881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ontent Slide_2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4" name="Content Placeholder 2">
            <a:extLst>
              <a:ext uri="{FF2B5EF4-FFF2-40B4-BE49-F238E27FC236}">
                <a16:creationId xmlns:a16="http://schemas.microsoft.com/office/drawing/2014/main" id="{42131474-F0CD-890C-DA31-CC703E2E120A}"/>
              </a:ext>
            </a:extLst>
          </p:cNvPr>
          <p:cNvSpPr>
            <a:spLocks noGrp="1"/>
          </p:cNvSpPr>
          <p:nvPr>
            <p:ph idx="18"/>
          </p:nvPr>
        </p:nvSpPr>
        <p:spPr>
          <a:xfrm>
            <a:off x="434256" y="1739787"/>
            <a:ext cx="5545304"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13BD520A-E591-67D7-794A-502A55BC6AD7}"/>
              </a:ext>
            </a:extLst>
          </p:cNvPr>
          <p:cNvSpPr>
            <a:spLocks noGrp="1"/>
          </p:cNvSpPr>
          <p:nvPr>
            <p:ph idx="19"/>
          </p:nvPr>
        </p:nvSpPr>
        <p:spPr>
          <a:xfrm>
            <a:off x="6212442" y="1739787"/>
            <a:ext cx="5545304"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7">
            <a:extLst>
              <a:ext uri="{FF2B5EF4-FFF2-40B4-BE49-F238E27FC236}">
                <a16:creationId xmlns:a16="http://schemas.microsoft.com/office/drawing/2014/main" id="{85BA6BA8-F6EF-B4B1-2D2A-380CFF87992F}"/>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512120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Content Slide_2 columns 1/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0" name="Content Placeholder 2">
            <a:extLst>
              <a:ext uri="{FF2B5EF4-FFF2-40B4-BE49-F238E27FC236}">
                <a16:creationId xmlns:a16="http://schemas.microsoft.com/office/drawing/2014/main" id="{B3DA0772-D363-2485-3F0E-C0DA197C331C}"/>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2">
            <a:extLst>
              <a:ext uri="{FF2B5EF4-FFF2-40B4-BE49-F238E27FC236}">
                <a16:creationId xmlns:a16="http://schemas.microsoft.com/office/drawing/2014/main" id="{57632778-4C62-290F-D543-D1F2AF92A5CE}"/>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044413BA-5E53-A5E3-1F05-29873FBA9A59}"/>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186229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Arrow Up_sampl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4F2D6-5F1A-219E-98C0-BF6CC2F7221E}"/>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0A0A0E-34E4-3A0C-1555-464DDABCC1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8481" y="-1"/>
            <a:ext cx="7683519" cy="6858000"/>
          </a:xfrm>
          <a:prstGeom prst="rect">
            <a:avLst/>
          </a:prstGeom>
        </p:spPr>
      </p:pic>
      <p:sp>
        <p:nvSpPr>
          <p:cNvPr id="8" name="Rectangle 7">
            <a:extLst>
              <a:ext uri="{FF2B5EF4-FFF2-40B4-BE49-F238E27FC236}">
                <a16:creationId xmlns:a16="http://schemas.microsoft.com/office/drawing/2014/main" id="{A9A5644E-1350-517D-F05B-48537EB44A09}"/>
              </a:ext>
            </a:extLst>
          </p:cNvPr>
          <p:cNvSpPr/>
          <p:nvPr/>
        </p:nvSpPr>
        <p:spPr>
          <a:xfrm>
            <a:off x="2196538" y="0"/>
            <a:ext cx="4853569" cy="6858000"/>
          </a:xfrm>
          <a:prstGeom prst="rect">
            <a:avLst/>
          </a:prstGeom>
          <a:gradFill>
            <a:gsLst>
              <a:gs pos="70000">
                <a:srgbClr val="FFFFFF">
                  <a:alpha val="74000"/>
                </a:srgbClr>
              </a:gs>
              <a:gs pos="50000">
                <a:schemeClr val="bg1"/>
              </a:gs>
              <a:gs pos="95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2FA10828-48E3-F298-E896-4B7A666A9F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67"/>
          <a:stretch/>
        </p:blipFill>
        <p:spPr>
          <a:xfrm>
            <a:off x="-1" y="0"/>
            <a:ext cx="8137451" cy="6858000"/>
          </a:xfrm>
          <a:prstGeom prst="rect">
            <a:avLst/>
          </a:prstGeom>
        </p:spPr>
      </p:pic>
      <p:sp>
        <p:nvSpPr>
          <p:cNvPr id="5" name="Text Placeholder 8">
            <a:extLst>
              <a:ext uri="{FF2B5EF4-FFF2-40B4-BE49-F238E27FC236}">
                <a16:creationId xmlns:a16="http://schemas.microsoft.com/office/drawing/2014/main" id="{222638E8-32BA-E69A-70C5-953811626A67}"/>
              </a:ext>
            </a:extLst>
          </p:cNvPr>
          <p:cNvSpPr>
            <a:spLocks noGrp="1"/>
          </p:cNvSpPr>
          <p:nvPr>
            <p:ph type="body" sz="quarter" idx="12" hasCustomPrompt="1"/>
          </p:nvPr>
        </p:nvSpPr>
        <p:spPr>
          <a:xfrm>
            <a:off x="609599" y="4931731"/>
            <a:ext cx="3124200"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cxnSp>
        <p:nvCxnSpPr>
          <p:cNvPr id="13" name="Straight Connector 12">
            <a:extLst>
              <a:ext uri="{FF2B5EF4-FFF2-40B4-BE49-F238E27FC236}">
                <a16:creationId xmlns:a16="http://schemas.microsoft.com/office/drawing/2014/main" id="{94CBE945-A9EC-1D3E-8EFD-A249F929C7F6}"/>
              </a:ext>
            </a:extLst>
          </p:cNvPr>
          <p:cNvCxnSpPr>
            <a:cxnSpLocks/>
          </p:cNvCxnSpPr>
          <p:nvPr/>
        </p:nvCxnSpPr>
        <p:spPr>
          <a:xfrm>
            <a:off x="609599" y="3550096"/>
            <a:ext cx="4724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4AEDF7F7-01AC-6E26-B6F2-06222933D883}"/>
              </a:ext>
            </a:extLst>
          </p:cNvPr>
          <p:cNvSpPr>
            <a:spLocks noGrp="1"/>
          </p:cNvSpPr>
          <p:nvPr>
            <p:ph type="subTitle" idx="1"/>
          </p:nvPr>
        </p:nvSpPr>
        <p:spPr>
          <a:xfrm>
            <a:off x="609599" y="3732820"/>
            <a:ext cx="4724401" cy="915532"/>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1">
            <a:extLst>
              <a:ext uri="{FF2B5EF4-FFF2-40B4-BE49-F238E27FC236}">
                <a16:creationId xmlns:a16="http://schemas.microsoft.com/office/drawing/2014/main" id="{80A8F8BB-633E-F36B-FE2F-8D05F1F86144}"/>
              </a:ext>
            </a:extLst>
          </p:cNvPr>
          <p:cNvSpPr>
            <a:spLocks noGrp="1"/>
          </p:cNvSpPr>
          <p:nvPr>
            <p:ph type="title"/>
          </p:nvPr>
        </p:nvSpPr>
        <p:spPr>
          <a:xfrm>
            <a:off x="609599" y="622137"/>
            <a:ext cx="6019801"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981229D-B2E9-579C-89F7-514EC888594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976215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Content Slide_2 columns 2/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B40083DF-E648-5D32-83E4-F55BFF9EBBE5}"/>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1E06362B-5B55-9EFD-D9E7-13ACA056CF00}"/>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6D55CCE8-2199-CACE-9D2C-F99680C8D2CB}"/>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1665555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Content Slide_3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6" name="Content Placeholder 2">
            <a:extLst>
              <a:ext uri="{FF2B5EF4-FFF2-40B4-BE49-F238E27FC236}">
                <a16:creationId xmlns:a16="http://schemas.microsoft.com/office/drawing/2014/main" id="{DB27FB22-C069-AE12-1AD0-25629AB1B9D7}"/>
              </a:ext>
            </a:extLst>
          </p:cNvPr>
          <p:cNvSpPr>
            <a:spLocks noGrp="1"/>
          </p:cNvSpPr>
          <p:nvPr>
            <p:ph idx="20"/>
          </p:nvPr>
        </p:nvSpPr>
        <p:spPr>
          <a:xfrm>
            <a:off x="434256"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a:extLst>
              <a:ext uri="{FF2B5EF4-FFF2-40B4-BE49-F238E27FC236}">
                <a16:creationId xmlns:a16="http://schemas.microsoft.com/office/drawing/2014/main" id="{6DD00FEC-E1B5-6214-BCDE-E80B8EB85D6C}"/>
              </a:ext>
            </a:extLst>
          </p:cNvPr>
          <p:cNvSpPr>
            <a:spLocks noGrp="1"/>
          </p:cNvSpPr>
          <p:nvPr>
            <p:ph idx="21"/>
          </p:nvPr>
        </p:nvSpPr>
        <p:spPr>
          <a:xfrm>
            <a:off x="4284318"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146505C3-12B1-F391-CF23-176A1D905DB4}"/>
              </a:ext>
            </a:extLst>
          </p:cNvPr>
          <p:cNvSpPr>
            <a:spLocks noGrp="1"/>
          </p:cNvSpPr>
          <p:nvPr>
            <p:ph idx="22"/>
          </p:nvPr>
        </p:nvSpPr>
        <p:spPr>
          <a:xfrm>
            <a:off x="8132707"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DD9D5134-694C-F1D3-DAD5-B11FE5941879}"/>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448723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_1/3 ima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11AADDC-695D-24AE-498F-CDA69DC47C74}"/>
              </a:ext>
            </a:extLst>
          </p:cNvPr>
          <p:cNvSpPr>
            <a:spLocks noGrp="1"/>
          </p:cNvSpPr>
          <p:nvPr>
            <p:ph type="pic" sz="quarter" idx="14"/>
          </p:nvPr>
        </p:nvSpPr>
        <p:spPr>
          <a:xfrm>
            <a:off x="8170863" y="0"/>
            <a:ext cx="4021137" cy="6191478"/>
          </a:xfrm>
          <a:prstGeom prst="rect">
            <a:avLst/>
          </a:prstGeom>
          <a:solidFill>
            <a:schemeClr val="bg2">
              <a:lumMod val="20000"/>
              <a:lumOff val="80000"/>
            </a:schemeClr>
          </a:solidFill>
        </p:spPr>
        <p:txBody>
          <a:bodyPr/>
          <a:lstStyle/>
          <a:p>
            <a:r>
              <a:rPr lang="en-US"/>
              <a:t>Click icon to add picture</a:t>
            </a:r>
          </a:p>
        </p:txBody>
      </p:sp>
      <p:sp>
        <p:nvSpPr>
          <p:cNvPr id="19" name="Title Placeholder 1">
            <a:extLst>
              <a:ext uri="{FF2B5EF4-FFF2-40B4-BE49-F238E27FC236}">
                <a16:creationId xmlns:a16="http://schemas.microsoft.com/office/drawing/2014/main" id="{62A6664A-232A-4B2E-1DC4-223DBE56DE41}"/>
              </a:ext>
            </a:extLst>
          </p:cNvPr>
          <p:cNvSpPr>
            <a:spLocks noGrp="1"/>
          </p:cNvSpPr>
          <p:nvPr>
            <p:ph type="title"/>
          </p:nvPr>
        </p:nvSpPr>
        <p:spPr>
          <a:xfrm>
            <a:off x="434256" y="365126"/>
            <a:ext cx="749326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0" name="Text Placeholder 7">
            <a:extLst>
              <a:ext uri="{FF2B5EF4-FFF2-40B4-BE49-F238E27FC236}">
                <a16:creationId xmlns:a16="http://schemas.microsoft.com/office/drawing/2014/main" id="{F06DBA37-D0E4-2777-0A98-9DCA796CF139}"/>
              </a:ext>
            </a:extLst>
          </p:cNvPr>
          <p:cNvSpPr>
            <a:spLocks noGrp="1"/>
          </p:cNvSpPr>
          <p:nvPr>
            <p:ph type="body" sz="quarter" idx="15"/>
          </p:nvPr>
        </p:nvSpPr>
        <p:spPr>
          <a:xfrm>
            <a:off x="434256" y="1223963"/>
            <a:ext cx="749326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28" name="Content Placeholder 2">
            <a:extLst>
              <a:ext uri="{FF2B5EF4-FFF2-40B4-BE49-F238E27FC236}">
                <a16:creationId xmlns:a16="http://schemas.microsoft.com/office/drawing/2014/main" id="{7FC036FE-A50C-A88F-BDC3-2EF8C3908B7E}"/>
              </a:ext>
            </a:extLst>
          </p:cNvPr>
          <p:cNvSpPr>
            <a:spLocks noGrp="1"/>
          </p:cNvSpPr>
          <p:nvPr>
            <p:ph idx="18"/>
          </p:nvPr>
        </p:nvSpPr>
        <p:spPr>
          <a:xfrm>
            <a:off x="434255" y="1739787"/>
            <a:ext cx="749326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2933DDBF-99AD-81EB-C2F9-FE31143CD00D}"/>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1085642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Content Slide_2/3 imag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4133253" y="0"/>
            <a:ext cx="8058747" cy="6191478"/>
          </a:xfrm>
          <a:prstGeom prst="rect">
            <a:avLst/>
          </a:prstGeom>
          <a:solidFill>
            <a:schemeClr val="bg2">
              <a:lumMod val="20000"/>
              <a:lumOff val="80000"/>
            </a:schemeClr>
          </a:solidFill>
        </p:spPr>
        <p:txBody>
          <a:bodyPr/>
          <a:lstStyle/>
          <a:p>
            <a:r>
              <a:rPr lang="en-US"/>
              <a:t>Click icon to add picture</a:t>
            </a:r>
          </a:p>
        </p:txBody>
      </p:sp>
      <p:sp>
        <p:nvSpPr>
          <p:cNvPr id="15" name="Text Placeholder 7">
            <a:extLst>
              <a:ext uri="{FF2B5EF4-FFF2-40B4-BE49-F238E27FC236}">
                <a16:creationId xmlns:a16="http://schemas.microsoft.com/office/drawing/2014/main" id="{09B526FA-65F6-09F6-895F-5A874FAEE010}"/>
              </a:ext>
            </a:extLst>
          </p:cNvPr>
          <p:cNvSpPr>
            <a:spLocks noGrp="1"/>
          </p:cNvSpPr>
          <p:nvPr>
            <p:ph type="body" sz="quarter" idx="13"/>
          </p:nvPr>
        </p:nvSpPr>
        <p:spPr>
          <a:xfrm>
            <a:off x="434256" y="2291478"/>
            <a:ext cx="3476437" cy="563648"/>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6" name="Title Placeholder 1">
            <a:extLst>
              <a:ext uri="{FF2B5EF4-FFF2-40B4-BE49-F238E27FC236}">
                <a16:creationId xmlns:a16="http://schemas.microsoft.com/office/drawing/2014/main" id="{FCFB4231-5228-995A-8503-EE10653EF6B5}"/>
              </a:ext>
            </a:extLst>
          </p:cNvPr>
          <p:cNvSpPr>
            <a:spLocks noGrp="1"/>
          </p:cNvSpPr>
          <p:nvPr>
            <p:ph type="title"/>
          </p:nvPr>
        </p:nvSpPr>
        <p:spPr>
          <a:xfrm>
            <a:off x="434256" y="454548"/>
            <a:ext cx="3476437" cy="1618516"/>
          </a:xfrm>
          <a:prstGeom prst="rect">
            <a:avLst/>
          </a:prstGeom>
        </p:spPr>
        <p:txBody>
          <a:bodyPr vert="horz" lIns="45720" tIns="45720" rIns="45720" bIns="45720" rtlCol="0" anchor="t">
            <a:noAutofit/>
          </a:bodyPr>
          <a:lstStyle>
            <a:lvl1pPr>
              <a:defRPr sz="4000"/>
            </a:lvl1pPr>
          </a:lstStyle>
          <a:p>
            <a:r>
              <a:rPr lang="en-US" dirty="0"/>
              <a:t>Click to edit Master title style</a:t>
            </a:r>
          </a:p>
        </p:txBody>
      </p:sp>
      <p:sp>
        <p:nvSpPr>
          <p:cNvPr id="28" name="Content Placeholder 2">
            <a:extLst>
              <a:ext uri="{FF2B5EF4-FFF2-40B4-BE49-F238E27FC236}">
                <a16:creationId xmlns:a16="http://schemas.microsoft.com/office/drawing/2014/main" id="{DD2D02FC-4806-10D2-8676-2C244A67D173}"/>
              </a:ext>
            </a:extLst>
          </p:cNvPr>
          <p:cNvSpPr>
            <a:spLocks noGrp="1"/>
          </p:cNvSpPr>
          <p:nvPr>
            <p:ph idx="18"/>
          </p:nvPr>
        </p:nvSpPr>
        <p:spPr>
          <a:xfrm>
            <a:off x="434256" y="2964363"/>
            <a:ext cx="3476437" cy="3227115"/>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39127E70-266F-CBF5-BC52-0EEF7ADC7A67}"/>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323087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Content Slide_image only">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1" y="0"/>
            <a:ext cx="12192000" cy="6191478"/>
          </a:xfrm>
          <a:prstGeom prst="rect">
            <a:avLst/>
          </a:prstGeom>
          <a:solidFill>
            <a:schemeClr val="bg2">
              <a:lumMod val="20000"/>
              <a:lumOff val="80000"/>
            </a:schemeClr>
          </a:solidFill>
        </p:spPr>
        <p:txBody>
          <a:bodyPr/>
          <a:lstStyle/>
          <a:p>
            <a:r>
              <a:rPr lang="en-US"/>
              <a:t>Click icon to add picture</a:t>
            </a:r>
          </a:p>
        </p:txBody>
      </p:sp>
      <p:sp>
        <p:nvSpPr>
          <p:cNvPr id="2" name="Slide Number Placeholder 17">
            <a:extLst>
              <a:ext uri="{FF2B5EF4-FFF2-40B4-BE49-F238E27FC236}">
                <a16:creationId xmlns:a16="http://schemas.microsoft.com/office/drawing/2014/main" id="{ABF1E923-CA68-3373-151F-C3F4BEE15C1E}"/>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671717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Content Slide_Blank_">
    <p:spTree>
      <p:nvGrpSpPr>
        <p:cNvPr id="1" name=""/>
        <p:cNvGrpSpPr/>
        <p:nvPr/>
      </p:nvGrpSpPr>
      <p:grpSpPr>
        <a:xfrm>
          <a:off x="0" y="0"/>
          <a:ext cx="0" cy="0"/>
          <a:chOff x="0" y="0"/>
          <a:chExt cx="0" cy="0"/>
        </a:xfrm>
      </p:grpSpPr>
      <p:sp>
        <p:nvSpPr>
          <p:cNvPr id="2" name="Slide Number Placeholder 17">
            <a:extLst>
              <a:ext uri="{FF2B5EF4-FFF2-40B4-BE49-F238E27FC236}">
                <a16:creationId xmlns:a16="http://schemas.microsoft.com/office/drawing/2014/main" id="{DC70D33D-9BFD-4D7A-89A5-EC29093AFFB5}"/>
              </a:ext>
            </a:extLst>
          </p:cNvPr>
          <p:cNvSpPr txBox="1">
            <a:spLocks/>
          </p:cNvSpPr>
          <p:nvPr userDrawn="1"/>
        </p:nvSpPr>
        <p:spPr>
          <a:xfrm>
            <a:off x="915460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511713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9_End slide_Blu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A9307F-E8FE-62CC-60AC-08B0F335A23D}"/>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C6CAD9A8-EDD3-3B89-8F50-4EA3AC1690FA}"/>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5C20E0-9A19-A831-1822-BB7360497EF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p:spPr>
        <p:txBody>
          <a:bodyPr anchor="ctr">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©2023 </a:t>
            </a:r>
            <a:r>
              <a:rPr lang="en-US" dirty="0" err="1"/>
              <a:t>Purolite</a:t>
            </a:r>
            <a:r>
              <a:rPr lang="en-US" dirty="0"/>
              <a:t>, An Ecolab Company. All rights reserved.</a:t>
            </a:r>
          </a:p>
        </p:txBody>
      </p:sp>
      <p:pic>
        <p:nvPicPr>
          <p:cNvPr id="7" name="Picture 6">
            <a:extLst>
              <a:ext uri="{FF2B5EF4-FFF2-40B4-BE49-F238E27FC236}">
                <a16:creationId xmlns:a16="http://schemas.microsoft.com/office/drawing/2014/main" id="{AD5DBD97-2418-D58C-536A-2479103027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93552" y="2280114"/>
            <a:ext cx="5804896" cy="2297772"/>
          </a:xfrm>
          <a:prstGeom prst="rect">
            <a:avLst/>
          </a:prstGeom>
        </p:spPr>
      </p:pic>
    </p:spTree>
    <p:extLst>
      <p:ext uri="{BB962C8B-B14F-4D97-AF65-F5344CB8AC3E}">
        <p14:creationId xmlns:p14="http://schemas.microsoft.com/office/powerpoint/2010/main" val="1224998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Slide_Small image_print/low-ink vers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61777D-73C0-F694-E7C2-B73A77CC1866}"/>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286" y="4600134"/>
            <a:ext cx="4596714" cy="2257866"/>
          </a:xfrm>
          <a:prstGeom prst="rect">
            <a:avLst/>
          </a:prstGeom>
        </p:spPr>
      </p:pic>
      <p:sp>
        <p:nvSpPr>
          <p:cNvPr id="3" name="Picture Placeholder 2">
            <a:extLst>
              <a:ext uri="{FF2B5EF4-FFF2-40B4-BE49-F238E27FC236}">
                <a16:creationId xmlns:a16="http://schemas.microsoft.com/office/drawing/2014/main" id="{D5510A67-F49B-1C7C-D507-12AA1F908E13}"/>
              </a:ext>
            </a:extLst>
          </p:cNvPr>
          <p:cNvSpPr>
            <a:spLocks noGrp="1"/>
          </p:cNvSpPr>
          <p:nvPr>
            <p:ph type="pic" sz="quarter" idx="11"/>
          </p:nvPr>
        </p:nvSpPr>
        <p:spPr>
          <a:xfrm>
            <a:off x="7594600" y="-1"/>
            <a:ext cx="4597400" cy="4600135"/>
          </a:xfrm>
          <a:custGeom>
            <a:avLst/>
            <a:gdLst>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4578350 h 4578350"/>
              <a:gd name="connsiteX4" fmla="*/ 0 w 4597400"/>
              <a:gd name="connsiteY4" fmla="*/ 0 h 4578350"/>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0 h 4578350"/>
            </a:gdLst>
            <a:ahLst/>
            <a:cxnLst>
              <a:cxn ang="0">
                <a:pos x="connsiteX0" y="connsiteY0"/>
              </a:cxn>
              <a:cxn ang="0">
                <a:pos x="connsiteX1" y="connsiteY1"/>
              </a:cxn>
              <a:cxn ang="0">
                <a:pos x="connsiteX2" y="connsiteY2"/>
              </a:cxn>
              <a:cxn ang="0">
                <a:pos x="connsiteX3" y="connsiteY3"/>
              </a:cxn>
            </a:cxnLst>
            <a:rect l="l" t="t" r="r" b="b"/>
            <a:pathLst>
              <a:path w="4597400" h="4578350">
                <a:moveTo>
                  <a:pt x="0" y="0"/>
                </a:moveTo>
                <a:lnTo>
                  <a:pt x="4597400" y="0"/>
                </a:lnTo>
                <a:lnTo>
                  <a:pt x="4597400" y="4578350"/>
                </a:lnTo>
                <a:lnTo>
                  <a:pt x="0" y="0"/>
                </a:lnTo>
                <a:close/>
              </a:path>
            </a:pathLst>
          </a:custGeom>
          <a:solidFill>
            <a:srgbClr val="EFEFEF"/>
          </a:solidFill>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7E50970A-89A8-9D3C-F60F-7DE857FA9FF2}"/>
              </a:ext>
            </a:extLst>
          </p:cNvPr>
          <p:cNvGrpSpPr/>
          <p:nvPr/>
        </p:nvGrpSpPr>
        <p:grpSpPr>
          <a:xfrm>
            <a:off x="609599" y="1884811"/>
            <a:ext cx="8163929" cy="2248033"/>
            <a:chOff x="609599" y="2110953"/>
            <a:chExt cx="5608321" cy="2248033"/>
          </a:xfrm>
        </p:grpSpPr>
        <p:cxnSp>
          <p:nvCxnSpPr>
            <p:cNvPr id="6" name="Straight Connector 5">
              <a:extLst>
                <a:ext uri="{FF2B5EF4-FFF2-40B4-BE49-F238E27FC236}">
                  <a16:creationId xmlns:a16="http://schemas.microsoft.com/office/drawing/2014/main" id="{321C54AD-23BB-E3B8-9309-A27E86D7920C}"/>
                </a:ext>
              </a:extLst>
            </p:cNvPr>
            <p:cNvCxnSpPr>
              <a:cxnSpLocks/>
            </p:cNvCxnSpPr>
            <p:nvPr/>
          </p:nvCxnSpPr>
          <p:spPr>
            <a:xfrm>
              <a:off x="609599" y="4358986"/>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71A58F-828E-0A19-B317-A268DC446F7E}"/>
                </a:ext>
              </a:extLst>
            </p:cNvPr>
            <p:cNvCxnSpPr>
              <a:cxnSpLocks/>
            </p:cNvCxnSpPr>
            <p:nvPr/>
          </p:nvCxnSpPr>
          <p:spPr>
            <a:xfrm>
              <a:off x="609599" y="2110953"/>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 Placeholder 5">
            <a:extLst>
              <a:ext uri="{FF2B5EF4-FFF2-40B4-BE49-F238E27FC236}">
                <a16:creationId xmlns:a16="http://schemas.microsoft.com/office/drawing/2014/main" id="{27E80567-5630-172D-660E-25C7EE0EEB7F}"/>
              </a:ext>
            </a:extLst>
          </p:cNvPr>
          <p:cNvSpPr>
            <a:spLocks noGrp="1"/>
          </p:cNvSpPr>
          <p:nvPr>
            <p:ph type="body" sz="quarter" idx="12" hasCustomPrompt="1"/>
          </p:nvPr>
        </p:nvSpPr>
        <p:spPr>
          <a:xfrm>
            <a:off x="620147" y="1948396"/>
            <a:ext cx="8153381" cy="2101695"/>
          </a:xfrm>
          <a:prstGeom prst="rect">
            <a:avLst/>
          </a:prstGeom>
        </p:spPr>
        <p:txBody>
          <a:bodyPr anchor="ctr">
            <a:noAutofit/>
          </a:bodyPr>
          <a:lstStyle>
            <a:lvl1pPr marL="0" indent="0">
              <a:lnSpc>
                <a:spcPts val="5500"/>
              </a:lnSpc>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9" name="Subtitle 2">
            <a:extLst>
              <a:ext uri="{FF2B5EF4-FFF2-40B4-BE49-F238E27FC236}">
                <a16:creationId xmlns:a16="http://schemas.microsoft.com/office/drawing/2014/main" id="{44CB3F0E-3B6A-30FD-227A-31F8D4F0A766}"/>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8">
            <a:extLst>
              <a:ext uri="{FF2B5EF4-FFF2-40B4-BE49-F238E27FC236}">
                <a16:creationId xmlns:a16="http://schemas.microsoft.com/office/drawing/2014/main" id="{FEB4049A-A399-BC1D-92C6-7CE4EEC488A0}"/>
              </a:ext>
            </a:extLst>
          </p:cNvPr>
          <p:cNvSpPr>
            <a:spLocks noGrp="1"/>
          </p:cNvSpPr>
          <p:nvPr>
            <p:ph type="body" sz="quarter" idx="13" hasCustomPrompt="1"/>
          </p:nvPr>
        </p:nvSpPr>
        <p:spPr>
          <a:xfrm>
            <a:off x="609599" y="5261111"/>
            <a:ext cx="8163928" cy="457200"/>
          </a:xfrm>
          <a:prstGeom prst="rect">
            <a:avLst/>
          </a:prstGeom>
        </p:spPr>
        <p:txBody>
          <a:bodyPr>
            <a:noAutofit/>
          </a:bodyPr>
          <a:lstStyle>
            <a:lvl1pPr marL="0" indent="0">
              <a:buNone/>
              <a:defRPr sz="16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pic>
        <p:nvPicPr>
          <p:cNvPr id="12" name="Picture 11">
            <a:extLst>
              <a:ext uri="{FF2B5EF4-FFF2-40B4-BE49-F238E27FC236}">
                <a16:creationId xmlns:a16="http://schemas.microsoft.com/office/drawing/2014/main" id="{9010A863-A646-9C1F-5D49-9B170B768D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4324" y="5606906"/>
            <a:ext cx="2837355" cy="1123120"/>
          </a:xfrm>
          <a:prstGeom prst="rect">
            <a:avLst/>
          </a:prstGeom>
        </p:spPr>
      </p:pic>
    </p:spTree>
    <p:extLst>
      <p:ext uri="{BB962C8B-B14F-4D97-AF65-F5344CB8AC3E}">
        <p14:creationId xmlns:p14="http://schemas.microsoft.com/office/powerpoint/2010/main" val="71098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Divider White_no number_print/low-ink 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27DD87-3C2C-69A2-3C8C-DFC7798263ED}"/>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EE3EDAE1-4FA8-A243-9C96-0C02A4AE03DB}"/>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grpSp>
        <p:nvGrpSpPr>
          <p:cNvPr id="5" name="Group 4">
            <a:extLst>
              <a:ext uri="{FF2B5EF4-FFF2-40B4-BE49-F238E27FC236}">
                <a16:creationId xmlns:a16="http://schemas.microsoft.com/office/drawing/2014/main" id="{71F7F9BF-98BB-FE9D-1EDB-6532C4498852}"/>
              </a:ext>
            </a:extLst>
          </p:cNvPr>
          <p:cNvGrpSpPr/>
          <p:nvPr userDrawn="1"/>
        </p:nvGrpSpPr>
        <p:grpSpPr>
          <a:xfrm>
            <a:off x="609599" y="2249497"/>
            <a:ext cx="8229581" cy="2363638"/>
            <a:chOff x="609599" y="2249497"/>
            <a:chExt cx="8229581" cy="2363638"/>
          </a:xfrm>
        </p:grpSpPr>
        <p:cxnSp>
          <p:nvCxnSpPr>
            <p:cNvPr id="13" name="Straight Connector 12">
              <a:extLst>
                <a:ext uri="{FF2B5EF4-FFF2-40B4-BE49-F238E27FC236}">
                  <a16:creationId xmlns:a16="http://schemas.microsoft.com/office/drawing/2014/main" id="{02BC0E0C-1A9E-0C4C-ADA4-D4766A69FAB6}"/>
                </a:ext>
              </a:extLst>
            </p:cNvPr>
            <p:cNvCxnSpPr>
              <a:cxnSpLocks/>
            </p:cNvCxnSpPr>
            <p:nvPr/>
          </p:nvCxnSpPr>
          <p:spPr>
            <a:xfrm>
              <a:off x="609599" y="4613135"/>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622D9D-0D9F-9544-9804-38BCBA083076}"/>
                </a:ext>
              </a:extLst>
            </p:cNvPr>
            <p:cNvCxnSpPr>
              <a:cxnSpLocks/>
            </p:cNvCxnSpPr>
            <p:nvPr/>
          </p:nvCxnSpPr>
          <p:spPr>
            <a:xfrm>
              <a:off x="609599" y="2249497"/>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7">
            <a:extLst>
              <a:ext uri="{FF2B5EF4-FFF2-40B4-BE49-F238E27FC236}">
                <a16:creationId xmlns:a16="http://schemas.microsoft.com/office/drawing/2014/main" id="{9FE0E3FB-96AA-AE01-7EE2-CBDB7B8D1163}"/>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6" name="Picture 5">
            <a:extLst>
              <a:ext uri="{FF2B5EF4-FFF2-40B4-BE49-F238E27FC236}">
                <a16:creationId xmlns:a16="http://schemas.microsoft.com/office/drawing/2014/main" id="{B7894F21-ACE1-B9FE-2BE2-93CB541B50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198" y="5971137"/>
            <a:ext cx="2254408" cy="892370"/>
          </a:xfrm>
          <a:prstGeom prst="rect">
            <a:avLst/>
          </a:prstGeom>
        </p:spPr>
      </p:pic>
    </p:spTree>
    <p:extLst>
      <p:ext uri="{BB962C8B-B14F-4D97-AF65-F5344CB8AC3E}">
        <p14:creationId xmlns:p14="http://schemas.microsoft.com/office/powerpoint/2010/main" val="602113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0_Content Slide_1 column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BA250314-F2B5-09B2-A904-2EC02D545C5E}"/>
              </a:ext>
            </a:extLst>
          </p:cNvPr>
          <p:cNvSpPr>
            <a:spLocks noGrp="1"/>
          </p:cNvSpPr>
          <p:nvPr>
            <p:ph idx="15"/>
          </p:nvPr>
        </p:nvSpPr>
        <p:spPr>
          <a:xfrm>
            <a:off x="434255" y="1739787"/>
            <a:ext cx="1131154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9AA5A3A9-B6D7-986E-1A0C-6D8B23F87B62}"/>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C454809C-AA6C-2506-F572-5A965482A129}"/>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5" name="Picture 4">
            <a:extLst>
              <a:ext uri="{FF2B5EF4-FFF2-40B4-BE49-F238E27FC236}">
                <a16:creationId xmlns:a16="http://schemas.microsoft.com/office/drawing/2014/main" id="{FC84B9BC-AF4F-72E6-1B18-73697100B4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3532164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Arrow Down_s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A049DA-5CFB-8D16-2953-E3AF8570A9CD}"/>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E902F1-6D7C-3935-7773-207F091315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32"/>
          <a:stretch/>
        </p:blipFill>
        <p:spPr>
          <a:xfrm>
            <a:off x="1905000" y="0"/>
            <a:ext cx="10287000" cy="6858000"/>
          </a:xfrm>
          <a:prstGeom prst="rect">
            <a:avLst/>
          </a:prstGeom>
        </p:spPr>
      </p:pic>
      <p:sp>
        <p:nvSpPr>
          <p:cNvPr id="7" name="Rectangle 6">
            <a:extLst>
              <a:ext uri="{FF2B5EF4-FFF2-40B4-BE49-F238E27FC236}">
                <a16:creationId xmlns:a16="http://schemas.microsoft.com/office/drawing/2014/main" id="{2EA80255-A299-71C4-C7B8-7DC68E8B4690}"/>
              </a:ext>
            </a:extLst>
          </p:cNvPr>
          <p:cNvSpPr/>
          <p:nvPr/>
        </p:nvSpPr>
        <p:spPr>
          <a:xfrm>
            <a:off x="2072277"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49423D38-F622-A28D-A8BC-E964C0CAFF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8" name="Subtitle 2">
            <a:extLst>
              <a:ext uri="{FF2B5EF4-FFF2-40B4-BE49-F238E27FC236}">
                <a16:creationId xmlns:a16="http://schemas.microsoft.com/office/drawing/2014/main" id="{47F21E0F-0563-3965-BE2B-306AFD22FC25}"/>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0" name="Straight Connector 19">
            <a:extLst>
              <a:ext uri="{FF2B5EF4-FFF2-40B4-BE49-F238E27FC236}">
                <a16:creationId xmlns:a16="http://schemas.microsoft.com/office/drawing/2014/main" id="{6F9F69A5-B27D-FBAB-0CB9-409F481F7C77}"/>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6905EF7B-7E23-A2CB-4A96-2DA393B22FF9}"/>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5" name="Title 11">
            <a:extLst>
              <a:ext uri="{FF2B5EF4-FFF2-40B4-BE49-F238E27FC236}">
                <a16:creationId xmlns:a16="http://schemas.microsoft.com/office/drawing/2014/main" id="{4222A352-3699-B5DA-1EA1-F7030B746DAE}"/>
              </a:ext>
            </a:extLst>
          </p:cNvPr>
          <p:cNvSpPr>
            <a:spLocks noGrp="1"/>
          </p:cNvSpPr>
          <p:nvPr>
            <p:ph type="title"/>
          </p:nvPr>
        </p:nvSpPr>
        <p:spPr>
          <a:xfrm>
            <a:off x="609600" y="1220902"/>
            <a:ext cx="5608318"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D9A71F2F-FAC9-D589-5812-90BAA777DC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2584591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Content Slide_2 columns_print/low-ink ver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4A9FB8-8B82-1FFA-0284-8BF8F3AF29DA}"/>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7">
            <a:extLst>
              <a:ext uri="{FF2B5EF4-FFF2-40B4-BE49-F238E27FC236}">
                <a16:creationId xmlns:a16="http://schemas.microsoft.com/office/drawing/2014/main" id="{C089A3C9-5FCF-FD7F-EA74-BC6102A9D1A5}"/>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49003D6E-49EF-8B0B-5CCA-10CA1007A794}"/>
              </a:ext>
            </a:extLst>
          </p:cNvPr>
          <p:cNvSpPr>
            <a:spLocks noGrp="1"/>
          </p:cNvSpPr>
          <p:nvPr>
            <p:ph idx="15"/>
          </p:nvPr>
        </p:nvSpPr>
        <p:spPr>
          <a:xfrm>
            <a:off x="434256" y="1739787"/>
            <a:ext cx="5543980"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C07E292B-341E-645B-632C-38922305E0D6}"/>
              </a:ext>
            </a:extLst>
          </p:cNvPr>
          <p:cNvSpPr>
            <a:spLocks noGrp="1"/>
          </p:cNvSpPr>
          <p:nvPr>
            <p:ph idx="18"/>
          </p:nvPr>
        </p:nvSpPr>
        <p:spPr>
          <a:xfrm>
            <a:off x="6213766" y="1739787"/>
            <a:ext cx="552510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2FAEE473-38DD-5537-C3B5-38F655C952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2198856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Content Slide_1/3_print/low-ink ver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53F652-AD43-5502-BC74-22806378D65E}"/>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183EE88A-4479-C23A-ABDE-63255C7D4DEE}"/>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AD4667FC-F491-6ED6-9F33-9DA10385D38B}"/>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8654BE9C-1F74-BC8B-6614-1B03614B45E7}"/>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CA45A21-1F0B-5D48-79DF-8316868ED1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659399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Content Slide_2/3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F9C0E75-DBB5-862C-010C-D172D410726C}"/>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C7D03E4-42C7-DA2A-D92B-C1DA73F12F5F}"/>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F510E8A4-28AA-7285-B035-91B2F8E6B165}"/>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7">
            <a:extLst>
              <a:ext uri="{FF2B5EF4-FFF2-40B4-BE49-F238E27FC236}">
                <a16:creationId xmlns:a16="http://schemas.microsoft.com/office/drawing/2014/main" id="{AF811ECD-44B7-9D87-C77B-93E12AB41045}"/>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6" name="Picture 5">
            <a:extLst>
              <a:ext uri="{FF2B5EF4-FFF2-40B4-BE49-F238E27FC236}">
                <a16:creationId xmlns:a16="http://schemas.microsoft.com/office/drawing/2014/main" id="{576036B5-8BD5-3EFE-7F12-930DBCF471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2213795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Content Slide_3 columns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0A3C3376-17B2-2AF0-72E9-22ACEC5BF203}"/>
              </a:ext>
            </a:extLst>
          </p:cNvPr>
          <p:cNvSpPr>
            <a:spLocks noGrp="1"/>
          </p:cNvSpPr>
          <p:nvPr>
            <p:ph idx="20"/>
          </p:nvPr>
        </p:nvSpPr>
        <p:spPr>
          <a:xfrm>
            <a:off x="434256"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3292699-0414-4F11-1CAA-72B84197EF9F}"/>
              </a:ext>
            </a:extLst>
          </p:cNvPr>
          <p:cNvSpPr>
            <a:spLocks noGrp="1"/>
          </p:cNvSpPr>
          <p:nvPr>
            <p:ph idx="21"/>
          </p:nvPr>
        </p:nvSpPr>
        <p:spPr>
          <a:xfrm>
            <a:off x="4284318" y="1740838"/>
            <a:ext cx="3611878" cy="4351338"/>
          </a:xfrm>
          <a:prstGeom prst="rect">
            <a:avLst/>
          </a:prstGeom>
        </p:spPr>
        <p:txBody>
          <a:bodyPr lIns="45720" rIns="45720" numCol="1" spcCol="0">
            <a:noAutofit/>
          </a:bodyPr>
          <a:lstStyle>
            <a:lvl1pPr marL="0" indent="0">
              <a:lnSpc>
                <a:spcPct val="100000"/>
              </a:lnSpc>
              <a:buNone/>
              <a:defRPr sz="1800">
                <a:solidFill>
                  <a:schemeClr val="tx1">
                    <a:lumMod val="50000"/>
                  </a:schemeClr>
                </a:solidFill>
              </a:defRPr>
            </a:lvl1pPr>
            <a:lvl2pPr marL="344488" indent="-233363">
              <a:lnSpc>
                <a:spcPct val="100000"/>
              </a:lnSpc>
              <a:buFont typeface="Wingdings" pitchFamily="2" charset="2"/>
              <a:buChar char="§"/>
              <a:tabLst/>
              <a:defRPr sz="1800">
                <a:solidFill>
                  <a:schemeClr val="tx1">
                    <a:lumMod val="50000"/>
                  </a:schemeClr>
                </a:solidFill>
              </a:defRPr>
            </a:lvl2pPr>
            <a:lvl3pPr marL="690563" indent="-233363">
              <a:lnSpc>
                <a:spcPct val="100000"/>
              </a:lnSpc>
              <a:buSzPct val="110000"/>
              <a:buFont typeface="Arial" panose="020B0604020202020204" pitchFamily="34" charset="0"/>
              <a:buChar char="•"/>
              <a:tabLst/>
              <a:defRPr sz="1600">
                <a:solidFill>
                  <a:schemeClr val="tx1">
                    <a:lumMod val="50000"/>
                  </a:schemeClr>
                </a:solidFill>
              </a:defRPr>
            </a:lvl3pPr>
            <a:lvl4pPr marL="1036638" indent="-233363">
              <a:lnSpc>
                <a:spcPct val="100000"/>
              </a:lnSpc>
              <a:buFont typeface="System Font Regular"/>
              <a:buChar char="–"/>
              <a:tabLst/>
              <a:defRPr sz="1400">
                <a:solidFill>
                  <a:schemeClr val="tx1">
                    <a:lumMod val="50000"/>
                  </a:schemeClr>
                </a:solidFill>
              </a:defRPr>
            </a:lvl4pPr>
            <a:lvl5pPr marL="1373188" indent="-250825">
              <a:lnSpc>
                <a:spcPct val="100000"/>
              </a:lnSpc>
              <a:buSzPct val="90000"/>
              <a:buFont typeface="Wingdings" pitchFamily="2" charset="2"/>
              <a:buChar char="§"/>
              <a:tabLst/>
              <a:defRPr sz="1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1D77424B-B502-3250-977A-24A13F2E9359}"/>
              </a:ext>
            </a:extLst>
          </p:cNvPr>
          <p:cNvSpPr>
            <a:spLocks noGrp="1"/>
          </p:cNvSpPr>
          <p:nvPr>
            <p:ph idx="22"/>
          </p:nvPr>
        </p:nvSpPr>
        <p:spPr>
          <a:xfrm>
            <a:off x="8132707"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4E916D65-15D6-8D2B-26E1-64B463A73857}"/>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3E02ADCE-D56A-9514-BD16-0C99DF5D7101}"/>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8" name="Picture 7">
            <a:extLst>
              <a:ext uri="{FF2B5EF4-FFF2-40B4-BE49-F238E27FC236}">
                <a16:creationId xmlns:a16="http://schemas.microsoft.com/office/drawing/2014/main" id="{ABC68E88-97A6-B2BF-D0A9-440F2AD5B4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366696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Content Slide_Blank_print/low-ink 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5B98-0F89-4DC1-8DAE-BD07DC09BD85}"/>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7">
            <a:extLst>
              <a:ext uri="{FF2B5EF4-FFF2-40B4-BE49-F238E27FC236}">
                <a16:creationId xmlns:a16="http://schemas.microsoft.com/office/drawing/2014/main" id="{354E7479-FE03-EABB-3C87-413D561A64FA}"/>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4" name="Picture 3">
            <a:extLst>
              <a:ext uri="{FF2B5EF4-FFF2-40B4-BE49-F238E27FC236}">
                <a16:creationId xmlns:a16="http://schemas.microsoft.com/office/drawing/2014/main" id="{3084A8EE-9519-EBED-FEBE-6481B94EF6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3768259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End slide_print/low-ink ver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85E1AD-4A36-B9F5-FD53-B8AFB0CB9F14}"/>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a:solidFill>
            <a:schemeClr val="bg1"/>
          </a:solidFill>
        </p:spPr>
        <p:txBody>
          <a:bodyPr anchor="ctr">
            <a:noAutofit/>
          </a:bodyPr>
          <a:lstStyle>
            <a:lvl1pPr marL="0" indent="0">
              <a:buNone/>
              <a:defRPr sz="12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©2023 </a:t>
            </a:r>
            <a:r>
              <a:rPr lang="en-US" dirty="0" err="1"/>
              <a:t>Purolite</a:t>
            </a:r>
            <a:r>
              <a:rPr lang="en-US" dirty="0"/>
              <a:t>, An Ecolab Company. All rights reserved.</a:t>
            </a:r>
          </a:p>
        </p:txBody>
      </p:sp>
      <p:pic>
        <p:nvPicPr>
          <p:cNvPr id="2" name="Picture 1">
            <a:extLst>
              <a:ext uri="{FF2B5EF4-FFF2-40B4-BE49-F238E27FC236}">
                <a16:creationId xmlns:a16="http://schemas.microsoft.com/office/drawing/2014/main" id="{F28AB1DA-5F3E-DDCC-F7BC-BC0D64D546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93552" y="2280114"/>
            <a:ext cx="5804896" cy="2297771"/>
          </a:xfrm>
          <a:prstGeom prst="rect">
            <a:avLst/>
          </a:prstGeom>
        </p:spPr>
      </p:pic>
    </p:spTree>
    <p:extLst>
      <p:ext uri="{BB962C8B-B14F-4D97-AF65-F5344CB8AC3E}">
        <p14:creationId xmlns:p14="http://schemas.microsoft.com/office/powerpoint/2010/main" val="2774959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5681" y="1966931"/>
            <a:ext cx="11286424" cy="4011595"/>
          </a:xfrm>
        </p:spPr>
        <p:txBody>
          <a:bodyPr/>
          <a:lstStyle/>
          <a:p>
            <a:pPr lvl="0"/>
            <a:r>
              <a:rPr lang="en-US" dirty="0"/>
              <a:t>Click to edit Master text styles</a:t>
            </a:r>
          </a:p>
        </p:txBody>
      </p:sp>
      <p:sp>
        <p:nvSpPr>
          <p:cNvPr id="5" name="Text Placeholder 4"/>
          <p:cNvSpPr>
            <a:spLocks noGrp="1"/>
          </p:cNvSpPr>
          <p:nvPr>
            <p:ph type="body" sz="quarter" idx="10"/>
          </p:nvPr>
        </p:nvSpPr>
        <p:spPr>
          <a:xfrm>
            <a:off x="516238" y="1298577"/>
            <a:ext cx="10982956" cy="534988"/>
          </a:xfrm>
        </p:spPr>
        <p:txBody>
          <a:bodyPr>
            <a:normAutofit/>
          </a:bodyPr>
          <a:lstStyle>
            <a:lvl1pPr>
              <a:defRPr sz="3200" b="1" i="1"/>
            </a:lvl1pPr>
          </a:lstStyle>
          <a:p>
            <a:pPr lvl="0"/>
            <a:r>
              <a:rPr lang="en-US" dirty="0"/>
              <a:t>Click to edit Master text styles</a:t>
            </a:r>
          </a:p>
        </p:txBody>
      </p:sp>
    </p:spTree>
    <p:extLst>
      <p:ext uri="{BB962C8B-B14F-4D97-AF65-F5344CB8AC3E}">
        <p14:creationId xmlns:p14="http://schemas.microsoft.com/office/powerpoint/2010/main" val="1341399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515682" y="1292625"/>
            <a:ext cx="5655732" cy="4525963"/>
          </a:xfrm>
        </p:spPr>
        <p:txBody>
          <a:bodyPr/>
          <a:lstStyle>
            <a:lvl1pPr>
              <a:lnSpc>
                <a:spcPts val="2933"/>
              </a:lnSpc>
              <a:spcBef>
                <a:spcPts val="0"/>
              </a:spcBef>
              <a:defRPr/>
            </a:lvl1pPr>
            <a:lvl2pPr>
              <a:lnSpc>
                <a:spcPts val="2933"/>
              </a:lnSpc>
              <a:spcBef>
                <a:spcPts val="0"/>
              </a:spcBef>
              <a:defRPr/>
            </a:lvl2pPr>
            <a:lvl3pPr>
              <a:lnSpc>
                <a:spcPts val="2933"/>
              </a:lnSpc>
              <a:spcBef>
                <a:spcPts val="0"/>
              </a:spcBef>
              <a:defRPr/>
            </a:lvl3pPr>
            <a:lvl4pPr>
              <a:lnSpc>
                <a:spcPts val="2933"/>
              </a:lnSpc>
              <a:spcBef>
                <a:spcPts val="0"/>
              </a:spcBef>
              <a:defRPr/>
            </a:lvl4pPr>
            <a:lvl5pPr>
              <a:lnSpc>
                <a:spcPts val="2933"/>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4"/>
          </p:nvPr>
        </p:nvSpPr>
        <p:spPr>
          <a:xfrm>
            <a:off x="6385751" y="1292625"/>
            <a:ext cx="5384800" cy="4525963"/>
          </a:xfrm>
        </p:spPr>
        <p:txBody>
          <a:bodyPr/>
          <a:lstStyle>
            <a:lvl1pPr>
              <a:lnSpc>
                <a:spcPts val="2933"/>
              </a:lnSpc>
              <a:spcBef>
                <a:spcPts val="0"/>
              </a:spcBef>
              <a:defRPr/>
            </a:lvl1pPr>
            <a:lvl2pPr>
              <a:lnSpc>
                <a:spcPts val="2933"/>
              </a:lnSpc>
              <a:spcBef>
                <a:spcPts val="0"/>
              </a:spcBef>
              <a:defRPr/>
            </a:lvl2pPr>
            <a:lvl3pPr>
              <a:lnSpc>
                <a:spcPts val="2933"/>
              </a:lnSpc>
              <a:spcBef>
                <a:spcPts val="0"/>
              </a:spcBef>
              <a:defRPr/>
            </a:lvl3pPr>
            <a:lvl4pPr>
              <a:lnSpc>
                <a:spcPts val="2933"/>
              </a:lnSpc>
              <a:spcBef>
                <a:spcPts val="0"/>
              </a:spcBef>
              <a:defRPr/>
            </a:lvl4pPr>
            <a:lvl5pPr>
              <a:lnSpc>
                <a:spcPts val="2933"/>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402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arge Content w Oran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515682" y="1292625"/>
            <a:ext cx="8522455" cy="4525963"/>
          </a:xfrm>
        </p:spPr>
        <p:txBody>
          <a:bodyPr/>
          <a:lstStyle>
            <a:lvl1pPr>
              <a:lnSpc>
                <a:spcPts val="2933"/>
              </a:lnSpc>
              <a:spcBef>
                <a:spcPts val="0"/>
              </a:spcBef>
              <a:defRPr/>
            </a:lvl1pPr>
            <a:lvl2pPr>
              <a:lnSpc>
                <a:spcPts val="2933"/>
              </a:lnSpc>
              <a:spcBef>
                <a:spcPts val="0"/>
              </a:spcBef>
              <a:defRPr/>
            </a:lvl2pPr>
            <a:lvl3pPr>
              <a:lnSpc>
                <a:spcPts val="2933"/>
              </a:lnSpc>
              <a:spcBef>
                <a:spcPts val="0"/>
              </a:spcBef>
              <a:defRPr/>
            </a:lvl3pPr>
            <a:lvl4pPr>
              <a:lnSpc>
                <a:spcPts val="2933"/>
              </a:lnSpc>
              <a:spcBef>
                <a:spcPts val="0"/>
              </a:spcBef>
              <a:defRPr/>
            </a:lvl4pPr>
            <a:lvl5pPr>
              <a:lnSpc>
                <a:spcPts val="2933"/>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4"/>
          </p:nvPr>
        </p:nvSpPr>
        <p:spPr>
          <a:xfrm>
            <a:off x="9166680" y="1302528"/>
            <a:ext cx="2415721" cy="4525963"/>
          </a:xfrm>
        </p:spPr>
        <p:txBody>
          <a:bodyPr>
            <a:normAutofit/>
          </a:bodyPr>
          <a:lstStyle>
            <a:lvl1pPr marL="148163" indent="0">
              <a:lnSpc>
                <a:spcPts val="2933"/>
              </a:lnSpc>
              <a:spcBef>
                <a:spcPts val="0"/>
              </a:spcBef>
              <a:defRPr sz="2667">
                <a:solidFill>
                  <a:srgbClr val="FF6600"/>
                </a:solidFill>
              </a:defRPr>
            </a:lvl1pPr>
            <a:lvl2pPr marL="613818" indent="-306910">
              <a:lnSpc>
                <a:spcPts val="2933"/>
              </a:lnSpc>
              <a:spcBef>
                <a:spcPts val="0"/>
              </a:spcBef>
              <a:buClrTx/>
              <a:defRPr sz="2667">
                <a:solidFill>
                  <a:srgbClr val="FF6600"/>
                </a:solidFill>
              </a:defRPr>
            </a:lvl2pPr>
            <a:lvl3pPr marL="613818" indent="-306910">
              <a:lnSpc>
                <a:spcPts val="2933"/>
              </a:lnSpc>
              <a:spcBef>
                <a:spcPts val="0"/>
              </a:spcBef>
              <a:defRPr sz="2667">
                <a:solidFill>
                  <a:srgbClr val="FF6600"/>
                </a:solidFill>
              </a:defRPr>
            </a:lvl3pPr>
            <a:lvl4pPr>
              <a:defRPr>
                <a:solidFill>
                  <a:srgbClr val="FF6600"/>
                </a:solidFill>
              </a:defRPr>
            </a:lvl4pPr>
            <a:lvl5pPr>
              <a:defRPr>
                <a:solidFill>
                  <a:srgbClr val="FF6600"/>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53748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4466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Arrow Down_samp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F4E757-B6A6-FE5E-2563-AB1237990EEB}"/>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69"/>
          <a:stretch/>
        </p:blipFill>
        <p:spPr>
          <a:xfrm>
            <a:off x="-1438" y="0"/>
            <a:ext cx="12192000" cy="6858000"/>
          </a:xfrm>
          <a:prstGeom prst="rect">
            <a:avLst/>
          </a:prstGeom>
        </p:spPr>
      </p:pic>
      <p:sp>
        <p:nvSpPr>
          <p:cNvPr id="7" name="Rectangle 6">
            <a:extLst>
              <a:ext uri="{FF2B5EF4-FFF2-40B4-BE49-F238E27FC236}">
                <a16:creationId xmlns:a16="http://schemas.microsoft.com/office/drawing/2014/main" id="{6ABBFD9B-A7B6-9BC3-D6A8-22E82891FF15}"/>
              </a:ext>
            </a:extLst>
          </p:cNvPr>
          <p:cNvSpPr/>
          <p:nvPr/>
        </p:nvSpPr>
        <p:spPr>
          <a:xfrm>
            <a:off x="3352798"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AED8871A-EB6F-54EA-3EBA-959943AC11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3" name="Text Placeholder 8">
            <a:extLst>
              <a:ext uri="{FF2B5EF4-FFF2-40B4-BE49-F238E27FC236}">
                <a16:creationId xmlns:a16="http://schemas.microsoft.com/office/drawing/2014/main" id="{F0ABAC81-F823-EDD6-C280-CC917CA2B9AA}"/>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Subtitle 2">
            <a:extLst>
              <a:ext uri="{FF2B5EF4-FFF2-40B4-BE49-F238E27FC236}">
                <a16:creationId xmlns:a16="http://schemas.microsoft.com/office/drawing/2014/main" id="{7748C845-63EF-47F6-8693-AA5DD6EDE373}"/>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9CDCAAC0-10F4-37C3-2727-A9DCD4753ABE}"/>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1">
            <a:extLst>
              <a:ext uri="{FF2B5EF4-FFF2-40B4-BE49-F238E27FC236}">
                <a16:creationId xmlns:a16="http://schemas.microsoft.com/office/drawing/2014/main" id="{AD9CADF5-958F-CBB7-A48E-2EC0B5961F5D}"/>
              </a:ext>
            </a:extLst>
          </p:cNvPr>
          <p:cNvSpPr>
            <a:spLocks noGrp="1"/>
          </p:cNvSpPr>
          <p:nvPr>
            <p:ph type="title"/>
          </p:nvPr>
        </p:nvSpPr>
        <p:spPr>
          <a:xfrm>
            <a:off x="609600" y="1220902"/>
            <a:ext cx="5608318"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9E17233E-EECF-881D-B481-37AEB586FDE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1600411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BA106B-7FA7-084E-0E6B-15D98CDF75A1}"/>
              </a:ext>
            </a:extLst>
          </p:cNvPr>
          <p:cNvSpPr>
            <a:spLocks noGrp="1"/>
          </p:cNvSpPr>
          <p:nvPr>
            <p:ph type="title" hasCustomPrompt="1"/>
          </p:nvPr>
        </p:nvSpPr>
        <p:spPr/>
        <p:txBody>
          <a:bodyPr/>
          <a:lstStyle>
            <a:lvl1pPr>
              <a:defRPr/>
            </a:lvl1pPr>
          </a:lstStyle>
          <a:p>
            <a:r>
              <a:rPr lang="en-US" dirty="0"/>
              <a:t>TITLE</a:t>
            </a:r>
          </a:p>
        </p:txBody>
      </p:sp>
    </p:spTree>
    <p:extLst>
      <p:ext uri="{BB962C8B-B14F-4D97-AF65-F5344CB8AC3E}">
        <p14:creationId xmlns:p14="http://schemas.microsoft.com/office/powerpoint/2010/main" val="1703024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 Detai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7445" y="1284289"/>
            <a:ext cx="11235247" cy="3519487"/>
          </a:xfrm>
        </p:spPr>
        <p:txBody>
          <a:bodyPr/>
          <a:lstStyle/>
          <a:p>
            <a:pPr lvl="0"/>
            <a:r>
              <a:rPr lang="en-US"/>
              <a:t>Click to edit Master text styles</a:t>
            </a:r>
          </a:p>
        </p:txBody>
      </p:sp>
      <p:sp>
        <p:nvSpPr>
          <p:cNvPr id="7" name="Text Placeholder 6"/>
          <p:cNvSpPr>
            <a:spLocks noGrp="1"/>
          </p:cNvSpPr>
          <p:nvPr>
            <p:ph type="body" sz="quarter" idx="11"/>
          </p:nvPr>
        </p:nvSpPr>
        <p:spPr>
          <a:xfrm>
            <a:off x="516239" y="4951469"/>
            <a:ext cx="11356429" cy="1049337"/>
          </a:xfrm>
        </p:spPr>
        <p:txBody>
          <a:bodyPr>
            <a:normAutofit/>
          </a:bodyPr>
          <a:lstStyle>
            <a:lvl1pPr>
              <a:defRPr sz="2667">
                <a:solidFill>
                  <a:srgbClr val="FF6600"/>
                </a:solidFill>
              </a:defRPr>
            </a:lvl1pPr>
          </a:lstStyle>
          <a:p>
            <a:pPr lvl="0"/>
            <a:r>
              <a:rPr lang="en-US"/>
              <a:t>Click to edit Master text styles</a:t>
            </a:r>
          </a:p>
        </p:txBody>
      </p:sp>
    </p:spTree>
    <p:extLst>
      <p:ext uri="{BB962C8B-B14F-4D97-AF65-F5344CB8AC3E}">
        <p14:creationId xmlns:p14="http://schemas.microsoft.com/office/powerpoint/2010/main" val="1379005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ull Pictur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01651"/>
            <a:ext cx="12192000" cy="5476876"/>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3645490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Arrow Up_samp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0B8755-0FE0-CB67-CD59-5928B3E034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773"/>
          <a:stretch/>
        </p:blipFill>
        <p:spPr>
          <a:xfrm>
            <a:off x="574431" y="0"/>
            <a:ext cx="11617570" cy="6858000"/>
          </a:xfrm>
          <a:prstGeom prst="rect">
            <a:avLst/>
          </a:prstGeom>
        </p:spPr>
      </p:pic>
      <p:sp>
        <p:nvSpPr>
          <p:cNvPr id="8" name="Rectangle 7">
            <a:extLst>
              <a:ext uri="{FF2B5EF4-FFF2-40B4-BE49-F238E27FC236}">
                <a16:creationId xmlns:a16="http://schemas.microsoft.com/office/drawing/2014/main" id="{A9A5644E-1350-517D-F05B-48537EB44A09}"/>
              </a:ext>
            </a:extLst>
          </p:cNvPr>
          <p:cNvSpPr/>
          <p:nvPr/>
        </p:nvSpPr>
        <p:spPr>
          <a:xfrm>
            <a:off x="2196538" y="0"/>
            <a:ext cx="6019800"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BA380B0D-089F-720E-8852-E907566637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67"/>
          <a:stretch/>
        </p:blipFill>
        <p:spPr>
          <a:xfrm>
            <a:off x="-1" y="0"/>
            <a:ext cx="8137451" cy="6858000"/>
          </a:xfrm>
          <a:prstGeom prst="rect">
            <a:avLst/>
          </a:prstGeom>
        </p:spPr>
      </p:pic>
      <p:sp>
        <p:nvSpPr>
          <p:cNvPr id="6" name="Text Placeholder 8">
            <a:extLst>
              <a:ext uri="{FF2B5EF4-FFF2-40B4-BE49-F238E27FC236}">
                <a16:creationId xmlns:a16="http://schemas.microsoft.com/office/drawing/2014/main" id="{60A6599C-8756-BDEF-AC3E-31DAF292AE47}"/>
              </a:ext>
            </a:extLst>
          </p:cNvPr>
          <p:cNvSpPr>
            <a:spLocks noGrp="1"/>
          </p:cNvSpPr>
          <p:nvPr>
            <p:ph type="body" sz="quarter" idx="12" hasCustomPrompt="1"/>
          </p:nvPr>
        </p:nvSpPr>
        <p:spPr>
          <a:xfrm>
            <a:off x="609599" y="4931731"/>
            <a:ext cx="3124200"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cxnSp>
        <p:nvCxnSpPr>
          <p:cNvPr id="7" name="Straight Connector 6">
            <a:extLst>
              <a:ext uri="{FF2B5EF4-FFF2-40B4-BE49-F238E27FC236}">
                <a16:creationId xmlns:a16="http://schemas.microsoft.com/office/drawing/2014/main" id="{2EFAF069-53EB-1620-A726-FB18028129DE}"/>
              </a:ext>
            </a:extLst>
          </p:cNvPr>
          <p:cNvCxnSpPr>
            <a:cxnSpLocks/>
          </p:cNvCxnSpPr>
          <p:nvPr/>
        </p:nvCxnSpPr>
        <p:spPr>
          <a:xfrm>
            <a:off x="609599" y="3550096"/>
            <a:ext cx="4724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34812E2-1832-53E3-738D-4AF8D3ED224F}"/>
              </a:ext>
            </a:extLst>
          </p:cNvPr>
          <p:cNvSpPr>
            <a:spLocks noGrp="1"/>
          </p:cNvSpPr>
          <p:nvPr>
            <p:ph type="subTitle" idx="1"/>
          </p:nvPr>
        </p:nvSpPr>
        <p:spPr>
          <a:xfrm>
            <a:off x="609599" y="3732820"/>
            <a:ext cx="4724401" cy="915532"/>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itle 11">
            <a:extLst>
              <a:ext uri="{FF2B5EF4-FFF2-40B4-BE49-F238E27FC236}">
                <a16:creationId xmlns:a16="http://schemas.microsoft.com/office/drawing/2014/main" id="{823A9A32-DE70-6091-7F70-BC67970DD923}"/>
              </a:ext>
            </a:extLst>
          </p:cNvPr>
          <p:cNvSpPr>
            <a:spLocks noGrp="1"/>
          </p:cNvSpPr>
          <p:nvPr>
            <p:ph type="title"/>
          </p:nvPr>
        </p:nvSpPr>
        <p:spPr>
          <a:xfrm>
            <a:off x="609599" y="622137"/>
            <a:ext cx="6019801"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89860740-C515-AEF5-2E89-B325C07773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1929845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Arrow Up_sampl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4F2D6-5F1A-219E-98C0-BF6CC2F7221E}"/>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0A0A0E-34E4-3A0C-1555-464DDABCC1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8481" y="-1"/>
            <a:ext cx="7683519" cy="6858000"/>
          </a:xfrm>
          <a:prstGeom prst="rect">
            <a:avLst/>
          </a:prstGeom>
        </p:spPr>
      </p:pic>
      <p:sp>
        <p:nvSpPr>
          <p:cNvPr id="8" name="Rectangle 7">
            <a:extLst>
              <a:ext uri="{FF2B5EF4-FFF2-40B4-BE49-F238E27FC236}">
                <a16:creationId xmlns:a16="http://schemas.microsoft.com/office/drawing/2014/main" id="{A9A5644E-1350-517D-F05B-48537EB44A09}"/>
              </a:ext>
            </a:extLst>
          </p:cNvPr>
          <p:cNvSpPr/>
          <p:nvPr/>
        </p:nvSpPr>
        <p:spPr>
          <a:xfrm>
            <a:off x="2196538" y="0"/>
            <a:ext cx="4853569" cy="6858000"/>
          </a:xfrm>
          <a:prstGeom prst="rect">
            <a:avLst/>
          </a:prstGeom>
          <a:gradFill>
            <a:gsLst>
              <a:gs pos="70000">
                <a:srgbClr val="FFFFFF">
                  <a:alpha val="74000"/>
                </a:srgbClr>
              </a:gs>
              <a:gs pos="50000">
                <a:schemeClr val="bg1"/>
              </a:gs>
              <a:gs pos="95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2FA10828-48E3-F298-E896-4B7A666A9F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67"/>
          <a:stretch/>
        </p:blipFill>
        <p:spPr>
          <a:xfrm>
            <a:off x="-1" y="0"/>
            <a:ext cx="8137451" cy="6858000"/>
          </a:xfrm>
          <a:prstGeom prst="rect">
            <a:avLst/>
          </a:prstGeom>
        </p:spPr>
      </p:pic>
      <p:sp>
        <p:nvSpPr>
          <p:cNvPr id="5" name="Text Placeholder 8">
            <a:extLst>
              <a:ext uri="{FF2B5EF4-FFF2-40B4-BE49-F238E27FC236}">
                <a16:creationId xmlns:a16="http://schemas.microsoft.com/office/drawing/2014/main" id="{222638E8-32BA-E69A-70C5-953811626A67}"/>
              </a:ext>
            </a:extLst>
          </p:cNvPr>
          <p:cNvSpPr>
            <a:spLocks noGrp="1"/>
          </p:cNvSpPr>
          <p:nvPr>
            <p:ph type="body" sz="quarter" idx="12" hasCustomPrompt="1"/>
          </p:nvPr>
        </p:nvSpPr>
        <p:spPr>
          <a:xfrm>
            <a:off x="609599" y="4931731"/>
            <a:ext cx="3124200"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cxnSp>
        <p:nvCxnSpPr>
          <p:cNvPr id="13" name="Straight Connector 12">
            <a:extLst>
              <a:ext uri="{FF2B5EF4-FFF2-40B4-BE49-F238E27FC236}">
                <a16:creationId xmlns:a16="http://schemas.microsoft.com/office/drawing/2014/main" id="{94CBE945-A9EC-1D3E-8EFD-A249F929C7F6}"/>
              </a:ext>
            </a:extLst>
          </p:cNvPr>
          <p:cNvCxnSpPr>
            <a:cxnSpLocks/>
          </p:cNvCxnSpPr>
          <p:nvPr/>
        </p:nvCxnSpPr>
        <p:spPr>
          <a:xfrm>
            <a:off x="609599" y="3550096"/>
            <a:ext cx="4724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4AEDF7F7-01AC-6E26-B6F2-06222933D883}"/>
              </a:ext>
            </a:extLst>
          </p:cNvPr>
          <p:cNvSpPr>
            <a:spLocks noGrp="1"/>
          </p:cNvSpPr>
          <p:nvPr>
            <p:ph type="subTitle" idx="1"/>
          </p:nvPr>
        </p:nvSpPr>
        <p:spPr>
          <a:xfrm>
            <a:off x="609599" y="3732820"/>
            <a:ext cx="4724401" cy="915532"/>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1">
            <a:extLst>
              <a:ext uri="{FF2B5EF4-FFF2-40B4-BE49-F238E27FC236}">
                <a16:creationId xmlns:a16="http://schemas.microsoft.com/office/drawing/2014/main" id="{80A8F8BB-633E-F36B-FE2F-8D05F1F86144}"/>
              </a:ext>
            </a:extLst>
          </p:cNvPr>
          <p:cNvSpPr>
            <a:spLocks noGrp="1"/>
          </p:cNvSpPr>
          <p:nvPr>
            <p:ph type="title"/>
          </p:nvPr>
        </p:nvSpPr>
        <p:spPr>
          <a:xfrm>
            <a:off x="609599" y="622137"/>
            <a:ext cx="6019801"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981229D-B2E9-579C-89F7-514EC888594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3035012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Arrow Down_s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A049DA-5CFB-8D16-2953-E3AF8570A9CD}"/>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E902F1-6D7C-3935-7773-207F091315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32"/>
          <a:stretch/>
        </p:blipFill>
        <p:spPr>
          <a:xfrm>
            <a:off x="1905000" y="0"/>
            <a:ext cx="10287000" cy="6858000"/>
          </a:xfrm>
          <a:prstGeom prst="rect">
            <a:avLst/>
          </a:prstGeom>
        </p:spPr>
      </p:pic>
      <p:sp>
        <p:nvSpPr>
          <p:cNvPr id="7" name="Rectangle 6">
            <a:extLst>
              <a:ext uri="{FF2B5EF4-FFF2-40B4-BE49-F238E27FC236}">
                <a16:creationId xmlns:a16="http://schemas.microsoft.com/office/drawing/2014/main" id="{2EA80255-A299-71C4-C7B8-7DC68E8B4690}"/>
              </a:ext>
            </a:extLst>
          </p:cNvPr>
          <p:cNvSpPr/>
          <p:nvPr/>
        </p:nvSpPr>
        <p:spPr>
          <a:xfrm>
            <a:off x="2072277"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49423D38-F622-A28D-A8BC-E964C0CAFF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8" name="Subtitle 2">
            <a:extLst>
              <a:ext uri="{FF2B5EF4-FFF2-40B4-BE49-F238E27FC236}">
                <a16:creationId xmlns:a16="http://schemas.microsoft.com/office/drawing/2014/main" id="{47F21E0F-0563-3965-BE2B-306AFD22FC25}"/>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0" name="Straight Connector 19">
            <a:extLst>
              <a:ext uri="{FF2B5EF4-FFF2-40B4-BE49-F238E27FC236}">
                <a16:creationId xmlns:a16="http://schemas.microsoft.com/office/drawing/2014/main" id="{6F9F69A5-B27D-FBAB-0CB9-409F481F7C77}"/>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6905EF7B-7E23-A2CB-4A96-2DA393B22FF9}"/>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5" name="Title 11">
            <a:extLst>
              <a:ext uri="{FF2B5EF4-FFF2-40B4-BE49-F238E27FC236}">
                <a16:creationId xmlns:a16="http://schemas.microsoft.com/office/drawing/2014/main" id="{4222A352-3699-B5DA-1EA1-F7030B746DAE}"/>
              </a:ext>
            </a:extLst>
          </p:cNvPr>
          <p:cNvSpPr>
            <a:spLocks noGrp="1"/>
          </p:cNvSpPr>
          <p:nvPr>
            <p:ph type="title"/>
          </p:nvPr>
        </p:nvSpPr>
        <p:spPr>
          <a:xfrm>
            <a:off x="609600" y="1220902"/>
            <a:ext cx="5608318"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D9A71F2F-FAC9-D589-5812-90BAA777DC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3844146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Arrow Down_samp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F4E757-B6A6-FE5E-2563-AB1237990EEB}"/>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69"/>
          <a:stretch/>
        </p:blipFill>
        <p:spPr>
          <a:xfrm>
            <a:off x="-1438" y="0"/>
            <a:ext cx="12192000" cy="6858000"/>
          </a:xfrm>
          <a:prstGeom prst="rect">
            <a:avLst/>
          </a:prstGeom>
        </p:spPr>
      </p:pic>
      <p:sp>
        <p:nvSpPr>
          <p:cNvPr id="7" name="Rectangle 6">
            <a:extLst>
              <a:ext uri="{FF2B5EF4-FFF2-40B4-BE49-F238E27FC236}">
                <a16:creationId xmlns:a16="http://schemas.microsoft.com/office/drawing/2014/main" id="{6ABBFD9B-A7B6-9BC3-D6A8-22E82891FF15}"/>
              </a:ext>
            </a:extLst>
          </p:cNvPr>
          <p:cNvSpPr/>
          <p:nvPr/>
        </p:nvSpPr>
        <p:spPr>
          <a:xfrm>
            <a:off x="3352798"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AED8871A-EB6F-54EA-3EBA-959943AC11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3" name="Text Placeholder 8">
            <a:extLst>
              <a:ext uri="{FF2B5EF4-FFF2-40B4-BE49-F238E27FC236}">
                <a16:creationId xmlns:a16="http://schemas.microsoft.com/office/drawing/2014/main" id="{F0ABAC81-F823-EDD6-C280-CC917CA2B9AA}"/>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Subtitle 2">
            <a:extLst>
              <a:ext uri="{FF2B5EF4-FFF2-40B4-BE49-F238E27FC236}">
                <a16:creationId xmlns:a16="http://schemas.microsoft.com/office/drawing/2014/main" id="{7748C845-63EF-47F6-8693-AA5DD6EDE373}"/>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9CDCAAC0-10F4-37C3-2727-A9DCD4753ABE}"/>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1">
            <a:extLst>
              <a:ext uri="{FF2B5EF4-FFF2-40B4-BE49-F238E27FC236}">
                <a16:creationId xmlns:a16="http://schemas.microsoft.com/office/drawing/2014/main" id="{AD9CADF5-958F-CBB7-A48E-2EC0B5961F5D}"/>
              </a:ext>
            </a:extLst>
          </p:cNvPr>
          <p:cNvSpPr>
            <a:spLocks noGrp="1"/>
          </p:cNvSpPr>
          <p:nvPr>
            <p:ph type="title"/>
          </p:nvPr>
        </p:nvSpPr>
        <p:spPr>
          <a:xfrm>
            <a:off x="609600" y="1220902"/>
            <a:ext cx="5608318" cy="2743201"/>
          </a:xfrm>
          <a:prstGeom prst="rect">
            <a:avLst/>
          </a:prstGeom>
        </p:spPr>
        <p:txBody>
          <a:bodyPr anchor="b">
            <a:noAutofit/>
          </a:bodyPr>
          <a:lstStyle>
            <a:lvl1pPr>
              <a:lnSpc>
                <a:spcPts val="5500"/>
              </a:lnSpc>
              <a:defRPr sz="5000" b="1">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9E17233E-EECF-881D-B481-37AEB586FDE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1904755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_No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1E6D1E-9A2F-D8D6-6CC0-6BAA9C94AEE5}"/>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B96A1E65-4FFA-457D-EA99-AE8FE15D46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53"/>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4F869CB-0E38-388B-E91D-934A88E9DA7C}"/>
              </a:ext>
            </a:extLst>
          </p:cNvPr>
          <p:cNvGrpSpPr/>
          <p:nvPr/>
        </p:nvGrpSpPr>
        <p:grpSpPr>
          <a:xfrm>
            <a:off x="609599" y="1884811"/>
            <a:ext cx="8163929" cy="2248033"/>
            <a:chOff x="609599" y="2110953"/>
            <a:chExt cx="5608321" cy="2248033"/>
          </a:xfrm>
        </p:grpSpPr>
        <p:cxnSp>
          <p:nvCxnSpPr>
            <p:cNvPr id="16" name="Straight Connector 15">
              <a:extLst>
                <a:ext uri="{FF2B5EF4-FFF2-40B4-BE49-F238E27FC236}">
                  <a16:creationId xmlns:a16="http://schemas.microsoft.com/office/drawing/2014/main" id="{D1448AEE-2C15-6455-8925-570A3A9EBA92}"/>
                </a:ext>
              </a:extLst>
            </p:cNvPr>
            <p:cNvCxnSpPr>
              <a:cxnSpLocks/>
            </p:cNvCxnSpPr>
            <p:nvPr/>
          </p:nvCxnSpPr>
          <p:spPr>
            <a:xfrm>
              <a:off x="609599" y="435898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BA2F36-A50B-56AF-9429-3E813B0FF632}"/>
                </a:ext>
              </a:extLst>
            </p:cNvPr>
            <p:cNvCxnSpPr>
              <a:cxnSpLocks/>
            </p:cNvCxnSpPr>
            <p:nvPr/>
          </p:nvCxnSpPr>
          <p:spPr>
            <a:xfrm>
              <a:off x="609599" y="2110953"/>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Subtitle 2">
            <a:extLst>
              <a:ext uri="{FF2B5EF4-FFF2-40B4-BE49-F238E27FC236}">
                <a16:creationId xmlns:a16="http://schemas.microsoft.com/office/drawing/2014/main" id="{40BC33C8-B2D5-F168-C49D-4FB35C28BC0F}"/>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Text Placeholder 8">
            <a:extLst>
              <a:ext uri="{FF2B5EF4-FFF2-40B4-BE49-F238E27FC236}">
                <a16:creationId xmlns:a16="http://schemas.microsoft.com/office/drawing/2014/main" id="{E43385DF-BB6F-AAB9-4EEB-794F144ED16F}"/>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Title 5">
            <a:extLst>
              <a:ext uri="{FF2B5EF4-FFF2-40B4-BE49-F238E27FC236}">
                <a16:creationId xmlns:a16="http://schemas.microsoft.com/office/drawing/2014/main" id="{E0AD48FD-6DD0-8B3E-8C90-01F31FC3E9EA}"/>
              </a:ext>
            </a:extLst>
          </p:cNvPr>
          <p:cNvSpPr>
            <a:spLocks noGrp="1"/>
          </p:cNvSpPr>
          <p:nvPr>
            <p:ph type="title"/>
          </p:nvPr>
        </p:nvSpPr>
        <p:spPr>
          <a:xfrm>
            <a:off x="609599" y="1968288"/>
            <a:ext cx="8163928" cy="2101693"/>
          </a:xfrm>
          <a:prstGeom prst="rect">
            <a:avLst/>
          </a:prstGeom>
        </p:spPr>
        <p:txBody>
          <a:bodyPr>
            <a:noAutofit/>
          </a:bodyPr>
          <a:lstStyle>
            <a:lvl1pPr>
              <a:lnSpc>
                <a:spcPts val="5500"/>
              </a:lnSpc>
              <a:defRPr sz="5000" b="1">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ACFCD8F5-C290-BAC4-DE11-FF0548B683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2352284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tatement Slide_Light_sampl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1467AB-A2E0-C66B-91E6-E28825E17E7D}"/>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a:srcRect/>
          <a:stretch/>
        </p:blipFill>
        <p:spPr>
          <a:xfrm>
            <a:off x="-2" y="0"/>
            <a:ext cx="12192000"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9" y="0"/>
            <a:ext cx="7619998" cy="6858000"/>
          </a:xfrm>
          <a:prstGeom prst="rect">
            <a:avLst/>
          </a:prstGeom>
          <a:gradFill>
            <a:gsLst>
              <a:gs pos="72000">
                <a:schemeClr val="bg1">
                  <a:alpha val="40000"/>
                </a:schemeClr>
              </a:gs>
              <a:gs pos="30000">
                <a:schemeClr val="bg1">
                  <a:alpha val="9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p:grpSpPr>
        <p:sp>
          <p:nvSpPr>
            <p:cNvPr id="9" name="Triangle 8">
              <a:extLst>
                <a:ext uri="{FF2B5EF4-FFF2-40B4-BE49-F238E27FC236}">
                  <a16:creationId xmlns:a16="http://schemas.microsoft.com/office/drawing/2014/main" id="{53BA8720-C6A8-A816-3A46-09D2930CC735}"/>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3" name="Picture 2">
            <a:extLst>
              <a:ext uri="{FF2B5EF4-FFF2-40B4-BE49-F238E27FC236}">
                <a16:creationId xmlns:a16="http://schemas.microsoft.com/office/drawing/2014/main" id="{DC53B435-B1CE-0E26-80DD-17AC32F519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
        <p:nvSpPr>
          <p:cNvPr id="6" name="Slide Number Placeholder 17">
            <a:extLst>
              <a:ext uri="{FF2B5EF4-FFF2-40B4-BE49-F238E27FC236}">
                <a16:creationId xmlns:a16="http://schemas.microsoft.com/office/drawing/2014/main" id="{FAF76332-82FA-EE53-B8BD-F104F1DAD44E}"/>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8" name="Text Placeholder 5">
            <a:extLst>
              <a:ext uri="{FF2B5EF4-FFF2-40B4-BE49-F238E27FC236}">
                <a16:creationId xmlns:a16="http://schemas.microsoft.com/office/drawing/2014/main" id="{3F62AD0E-E5F2-E28E-BD02-0C4785D98766}"/>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02472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atement Slide_Light_samp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34AA82-327E-67F1-4645-9A43AF5F6369}"/>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
            <a:ext cx="12192002" cy="6866364"/>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7434"/>
            <a:ext cx="7620001" cy="6858000"/>
          </a:xfrm>
          <a:prstGeom prst="rect">
            <a:avLst/>
          </a:prstGeom>
          <a:gradFill>
            <a:gsLst>
              <a:gs pos="63000">
                <a:schemeClr val="bg1">
                  <a:alpha val="50000"/>
                </a:schemeClr>
              </a:gs>
              <a:gs pos="24000">
                <a:schemeClr val="bg1">
                  <a:alpha val="9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C52CB5B-F0FD-02E1-4233-AD447915FF4D}"/>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397ED726-A79B-D1A9-5640-9F09CA1EF5B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F8D5CF6D-C434-0381-D41C-EB17FFA5F37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3" name="Slide Number Placeholder 17">
            <a:extLst>
              <a:ext uri="{FF2B5EF4-FFF2-40B4-BE49-F238E27FC236}">
                <a16:creationId xmlns:a16="http://schemas.microsoft.com/office/drawing/2014/main" id="{035553C7-A8F9-1093-3CCF-AF598BC97BA4}"/>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10" name="Text Placeholder 5">
            <a:extLst>
              <a:ext uri="{FF2B5EF4-FFF2-40B4-BE49-F238E27FC236}">
                <a16:creationId xmlns:a16="http://schemas.microsoft.com/office/drawing/2014/main" id="{E2C484D5-46B6-A007-B74B-15B2E3CB534B}"/>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11" name="Text Placeholder 5">
            <a:extLst>
              <a:ext uri="{FF2B5EF4-FFF2-40B4-BE49-F238E27FC236}">
                <a16:creationId xmlns:a16="http://schemas.microsoft.com/office/drawing/2014/main" id="{9FDA81D8-51EA-05CD-DD14-8231C2251CC6}"/>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pic>
        <p:nvPicPr>
          <p:cNvPr id="2" name="Picture 1">
            <a:extLst>
              <a:ext uri="{FF2B5EF4-FFF2-40B4-BE49-F238E27FC236}">
                <a16:creationId xmlns:a16="http://schemas.microsoft.com/office/drawing/2014/main" id="{78DF2BE5-349F-32C2-CC16-949BD94559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251848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_No_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1E6D1E-9A2F-D8D6-6CC0-6BAA9C94AEE5}"/>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B96A1E65-4FFA-457D-EA99-AE8FE15D46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53"/>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4F869CB-0E38-388B-E91D-934A88E9DA7C}"/>
              </a:ext>
            </a:extLst>
          </p:cNvPr>
          <p:cNvGrpSpPr/>
          <p:nvPr/>
        </p:nvGrpSpPr>
        <p:grpSpPr>
          <a:xfrm>
            <a:off x="609599" y="1884811"/>
            <a:ext cx="8163929" cy="2248033"/>
            <a:chOff x="609599" y="2110953"/>
            <a:chExt cx="5608321" cy="2248033"/>
          </a:xfrm>
        </p:grpSpPr>
        <p:cxnSp>
          <p:nvCxnSpPr>
            <p:cNvPr id="16" name="Straight Connector 15">
              <a:extLst>
                <a:ext uri="{FF2B5EF4-FFF2-40B4-BE49-F238E27FC236}">
                  <a16:creationId xmlns:a16="http://schemas.microsoft.com/office/drawing/2014/main" id="{D1448AEE-2C15-6455-8925-570A3A9EBA92}"/>
                </a:ext>
              </a:extLst>
            </p:cNvPr>
            <p:cNvCxnSpPr>
              <a:cxnSpLocks/>
            </p:cNvCxnSpPr>
            <p:nvPr/>
          </p:nvCxnSpPr>
          <p:spPr>
            <a:xfrm>
              <a:off x="609599" y="435898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BA2F36-A50B-56AF-9429-3E813B0FF632}"/>
                </a:ext>
              </a:extLst>
            </p:cNvPr>
            <p:cNvCxnSpPr>
              <a:cxnSpLocks/>
            </p:cNvCxnSpPr>
            <p:nvPr/>
          </p:nvCxnSpPr>
          <p:spPr>
            <a:xfrm>
              <a:off x="609599" y="2110953"/>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Subtitle 2">
            <a:extLst>
              <a:ext uri="{FF2B5EF4-FFF2-40B4-BE49-F238E27FC236}">
                <a16:creationId xmlns:a16="http://schemas.microsoft.com/office/drawing/2014/main" id="{40BC33C8-B2D5-F168-C49D-4FB35C28BC0F}"/>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Text Placeholder 8">
            <a:extLst>
              <a:ext uri="{FF2B5EF4-FFF2-40B4-BE49-F238E27FC236}">
                <a16:creationId xmlns:a16="http://schemas.microsoft.com/office/drawing/2014/main" id="{E43385DF-BB6F-AAB9-4EEB-794F144ED16F}"/>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Title 5">
            <a:extLst>
              <a:ext uri="{FF2B5EF4-FFF2-40B4-BE49-F238E27FC236}">
                <a16:creationId xmlns:a16="http://schemas.microsoft.com/office/drawing/2014/main" id="{E0AD48FD-6DD0-8B3E-8C90-01F31FC3E9EA}"/>
              </a:ext>
            </a:extLst>
          </p:cNvPr>
          <p:cNvSpPr>
            <a:spLocks noGrp="1"/>
          </p:cNvSpPr>
          <p:nvPr>
            <p:ph type="title"/>
          </p:nvPr>
        </p:nvSpPr>
        <p:spPr>
          <a:xfrm>
            <a:off x="609599" y="1968288"/>
            <a:ext cx="8163928" cy="2101693"/>
          </a:xfrm>
          <a:prstGeom prst="rect">
            <a:avLst/>
          </a:prstGeom>
        </p:spPr>
        <p:txBody>
          <a:bodyPr>
            <a:noAutofit/>
          </a:bodyPr>
          <a:lstStyle>
            <a:lvl1pPr>
              <a:lnSpc>
                <a:spcPts val="5500"/>
              </a:lnSpc>
              <a:defRPr sz="5000" b="1">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ACFCD8F5-C290-BAC4-DE11-FF0548B683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4324" y="5606906"/>
            <a:ext cx="2837356" cy="1123120"/>
          </a:xfrm>
          <a:prstGeom prst="rect">
            <a:avLst/>
          </a:prstGeom>
        </p:spPr>
      </p:pic>
    </p:spTree>
    <p:extLst>
      <p:ext uri="{BB962C8B-B14F-4D97-AF65-F5344CB8AC3E}">
        <p14:creationId xmlns:p14="http://schemas.microsoft.com/office/powerpoint/2010/main" val="162372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Statement Slide_Light_sample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6B75C692-BF8C-F14E-DE83-C8D1FD3A41C9}"/>
              </a:ext>
            </a:extLst>
          </p:cNvPr>
          <p:cNvSpPr/>
          <p:nvPr userDrawn="1"/>
        </p:nvSpPr>
        <p:spPr>
          <a:xfrm>
            <a:off x="-3" y="7434"/>
            <a:ext cx="7620001" cy="6858000"/>
          </a:xfrm>
          <a:prstGeom prst="rect">
            <a:avLst/>
          </a:prstGeom>
          <a:gradFill>
            <a:gsLst>
              <a:gs pos="63000">
                <a:schemeClr val="bg1">
                  <a:alpha val="55000"/>
                </a:schemeClr>
              </a:gs>
              <a:gs pos="34000">
                <a:schemeClr val="bg1">
                  <a:alpha val="9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DFFF5D8-7C52-D03E-B81C-D64753EC4966}"/>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7B5F0021-BFB3-5CAC-4585-52B814AC6E76}"/>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4839D1C1-5350-964A-3080-FAE65B7888C9}"/>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5" name="Slide Number Placeholder 17">
            <a:extLst>
              <a:ext uri="{FF2B5EF4-FFF2-40B4-BE49-F238E27FC236}">
                <a16:creationId xmlns:a16="http://schemas.microsoft.com/office/drawing/2014/main" id="{3AD7F42E-D7BB-1AC1-34D7-232E7E6ACDA7}"/>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7" name="Subtitle 2">
            <a:extLst>
              <a:ext uri="{FF2B5EF4-FFF2-40B4-BE49-F238E27FC236}">
                <a16:creationId xmlns:a16="http://schemas.microsoft.com/office/drawing/2014/main" id="{17A9F6C2-A391-3C1D-CCEA-09F75FAAF182}"/>
              </a:ext>
            </a:extLst>
          </p:cNvPr>
          <p:cNvSpPr>
            <a:spLocks noGrp="1"/>
          </p:cNvSpPr>
          <p:nvPr>
            <p:ph type="subTitle" idx="1"/>
          </p:nvPr>
        </p:nvSpPr>
        <p:spPr>
          <a:xfrm>
            <a:off x="574430" y="737359"/>
            <a:ext cx="4724401" cy="585604"/>
          </a:xfrm>
          <a:prstGeom prst="rect">
            <a:avLst/>
          </a:prstGeom>
        </p:spPr>
        <p:txBody>
          <a:bodyPr anchor="b">
            <a:noAutofit/>
          </a:bodyPr>
          <a:lstStyle>
            <a:lvl1pPr marL="0" indent="0" algn="l">
              <a:buNone/>
              <a:defRPr sz="1800" b="0" i="0" cap="all"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5">
            <a:extLst>
              <a:ext uri="{FF2B5EF4-FFF2-40B4-BE49-F238E27FC236}">
                <a16:creationId xmlns:a16="http://schemas.microsoft.com/office/drawing/2014/main" id="{2F4EDF96-AE2B-CF4F-1F59-9842C337AB02}"/>
              </a:ext>
            </a:extLst>
          </p:cNvPr>
          <p:cNvSpPr>
            <a:spLocks noGrp="1"/>
          </p:cNvSpPr>
          <p:nvPr>
            <p:ph type="body" sz="quarter" idx="11"/>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F9F7254F-B797-6912-1B27-DA0EBF68B56F}"/>
              </a:ext>
            </a:extLst>
          </p:cNvPr>
          <p:cNvCxnSpPr>
            <a:cxnSpLocks/>
          </p:cNvCxnSpPr>
          <p:nvPr userDrawn="1"/>
        </p:nvCxnSpPr>
        <p:spPr>
          <a:xfrm>
            <a:off x="616765" y="1369346"/>
            <a:ext cx="450556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1B73626-E6A7-FB8D-B1EE-32F42B12EEB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310107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Statement Slide_Light_templ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772CA1-311A-ED0B-D5B6-F97D7E46DE83}"/>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BC47BC4-BD91-E1A9-5F27-C419D5ACF44E}"/>
              </a:ext>
            </a:extLst>
          </p:cNvPr>
          <p:cNvSpPr>
            <a:spLocks noGrp="1"/>
          </p:cNvSpPr>
          <p:nvPr>
            <p:ph type="pic" sz="quarter" idx="13"/>
          </p:nvPr>
        </p:nvSpPr>
        <p:spPr>
          <a:xfrm>
            <a:off x="-215" y="0"/>
            <a:ext cx="12204915" cy="6866106"/>
          </a:xfrm>
          <a:custGeom>
            <a:avLst/>
            <a:gdLst>
              <a:gd name="connsiteX0" fmla="*/ 0 w 12192000"/>
              <a:gd name="connsiteY0" fmla="*/ 3429000 h 6858000"/>
              <a:gd name="connsiteX1" fmla="*/ 2104240 w 12192000"/>
              <a:gd name="connsiteY1" fmla="*/ 2 h 6858000"/>
              <a:gd name="connsiteX2" fmla="*/ 10087760 w 12192000"/>
              <a:gd name="connsiteY2" fmla="*/ 2 h 6858000"/>
              <a:gd name="connsiteX3" fmla="*/ 12192000 w 12192000"/>
              <a:gd name="connsiteY3" fmla="*/ 3429000 h 6858000"/>
              <a:gd name="connsiteX4" fmla="*/ 10087760 w 12192000"/>
              <a:gd name="connsiteY4" fmla="*/ 6857998 h 6858000"/>
              <a:gd name="connsiteX5" fmla="*/ 2104240 w 12192000"/>
              <a:gd name="connsiteY5" fmla="*/ 6857998 h 6858000"/>
              <a:gd name="connsiteX6" fmla="*/ 0 w 12192000"/>
              <a:gd name="connsiteY6" fmla="*/ 3429000 h 6858000"/>
              <a:gd name="connsiteX0" fmla="*/ 0 w 12192000"/>
              <a:gd name="connsiteY0" fmla="*/ 3428998 h 6857996"/>
              <a:gd name="connsiteX1" fmla="*/ 2104240 w 12192000"/>
              <a:gd name="connsiteY1" fmla="*/ 0 h 6857996"/>
              <a:gd name="connsiteX2" fmla="*/ 10087760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57996"/>
              <a:gd name="connsiteX1" fmla="*/ 2104240 w 12192000"/>
              <a:gd name="connsiteY1" fmla="*/ 0 h 6857996"/>
              <a:gd name="connsiteX2" fmla="*/ 7621878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60572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0 w 12150725"/>
              <a:gd name="connsiteY0" fmla="*/ 3428998 h 6865491"/>
              <a:gd name="connsiteX1" fmla="*/ 2104240 w 12150725"/>
              <a:gd name="connsiteY1" fmla="*/ 0 h 6865491"/>
              <a:gd name="connsiteX2" fmla="*/ 7621878 w 12150725"/>
              <a:gd name="connsiteY2" fmla="*/ 0 h 6865491"/>
              <a:gd name="connsiteX3" fmla="*/ 12150725 w 12150725"/>
              <a:gd name="connsiteY3" fmla="*/ 4602551 h 6865491"/>
              <a:gd name="connsiteX4" fmla="*/ 9945354 w 12150725"/>
              <a:gd name="connsiteY4" fmla="*/ 6865491 h 6865491"/>
              <a:gd name="connsiteX5" fmla="*/ 2104240 w 12150725"/>
              <a:gd name="connsiteY5" fmla="*/ 6857996 h 6865491"/>
              <a:gd name="connsiteX6" fmla="*/ 0 w 12150725"/>
              <a:gd name="connsiteY6" fmla="*/ 3428998 h 6865491"/>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59937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48268 h 6865491"/>
              <a:gd name="connsiteX6" fmla="*/ 16390 w 12208390"/>
              <a:gd name="connsiteY6" fmla="*/ 3428998 h 686549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29183 w 12208390"/>
              <a:gd name="connsiteY5" fmla="*/ 6848268 h 6859141"/>
              <a:gd name="connsiteX6" fmla="*/ 16390 w 12208390"/>
              <a:gd name="connsiteY6" fmla="*/ 3428998 h 685914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19658 w 12208390"/>
              <a:gd name="connsiteY5" fmla="*/ 6857793 h 6859141"/>
              <a:gd name="connsiteX6" fmla="*/ 16390 w 12208390"/>
              <a:gd name="connsiteY6" fmla="*/ 3428998 h 6859141"/>
              <a:gd name="connsiteX0" fmla="*/ 6865 w 12198865"/>
              <a:gd name="connsiteY0" fmla="*/ 3428998 h 6859141"/>
              <a:gd name="connsiteX1" fmla="*/ 0 w 12198865"/>
              <a:gd name="connsiteY1" fmla="*/ 203 h 6859141"/>
              <a:gd name="connsiteX2" fmla="*/ 7628743 w 12198865"/>
              <a:gd name="connsiteY2" fmla="*/ 0 h 6859141"/>
              <a:gd name="connsiteX3" fmla="*/ 12198865 w 12198865"/>
              <a:gd name="connsiteY3" fmla="*/ 4599376 h 6859141"/>
              <a:gd name="connsiteX4" fmla="*/ 9949044 w 12198865"/>
              <a:gd name="connsiteY4" fmla="*/ 6859141 h 6859141"/>
              <a:gd name="connsiteX5" fmla="*/ 10133 w 12198865"/>
              <a:gd name="connsiteY5" fmla="*/ 6857793 h 6859141"/>
              <a:gd name="connsiteX6" fmla="*/ 6865 w 12198865"/>
              <a:gd name="connsiteY6" fmla="*/ 3428998 h 6859141"/>
              <a:gd name="connsiteX0" fmla="*/ 128 w 12358383"/>
              <a:gd name="connsiteY0" fmla="*/ 3437311 h 6859141"/>
              <a:gd name="connsiteX1" fmla="*/ 159518 w 12358383"/>
              <a:gd name="connsiteY1" fmla="*/ 203 h 6859141"/>
              <a:gd name="connsiteX2" fmla="*/ 7788261 w 12358383"/>
              <a:gd name="connsiteY2" fmla="*/ 0 h 6859141"/>
              <a:gd name="connsiteX3" fmla="*/ 12358383 w 12358383"/>
              <a:gd name="connsiteY3" fmla="*/ 4599376 h 6859141"/>
              <a:gd name="connsiteX4" fmla="*/ 10108562 w 12358383"/>
              <a:gd name="connsiteY4" fmla="*/ 6859141 h 6859141"/>
              <a:gd name="connsiteX5" fmla="*/ 169651 w 12358383"/>
              <a:gd name="connsiteY5" fmla="*/ 6857793 h 6859141"/>
              <a:gd name="connsiteX6" fmla="*/ 128 w 12358383"/>
              <a:gd name="connsiteY6" fmla="*/ 3437311 h 6859141"/>
              <a:gd name="connsiteX0" fmla="*/ 1107349 w 13296081"/>
              <a:gd name="connsiteY0" fmla="*/ 6857793 h 6859141"/>
              <a:gd name="connsiteX1" fmla="*/ 1097216 w 13296081"/>
              <a:gd name="connsiteY1" fmla="*/ 203 h 6859141"/>
              <a:gd name="connsiteX2" fmla="*/ 8725959 w 13296081"/>
              <a:gd name="connsiteY2" fmla="*/ 0 h 6859141"/>
              <a:gd name="connsiteX3" fmla="*/ 13296081 w 13296081"/>
              <a:gd name="connsiteY3" fmla="*/ 4599376 h 6859141"/>
              <a:gd name="connsiteX4" fmla="*/ 11046260 w 13296081"/>
              <a:gd name="connsiteY4" fmla="*/ 6859141 h 6859141"/>
              <a:gd name="connsiteX5" fmla="*/ 1107349 w 13296081"/>
              <a:gd name="connsiteY5" fmla="*/ 6857793 h 6859141"/>
              <a:gd name="connsiteX0" fmla="*/ 1107349 w 13296081"/>
              <a:gd name="connsiteY0" fmla="*/ 6857793 h 7460709"/>
              <a:gd name="connsiteX1" fmla="*/ 1097216 w 13296081"/>
              <a:gd name="connsiteY1" fmla="*/ 203 h 7460709"/>
              <a:gd name="connsiteX2" fmla="*/ 8725959 w 13296081"/>
              <a:gd name="connsiteY2" fmla="*/ 0 h 7460709"/>
              <a:gd name="connsiteX3" fmla="*/ 13296081 w 13296081"/>
              <a:gd name="connsiteY3" fmla="*/ 4599376 h 7460709"/>
              <a:gd name="connsiteX4" fmla="*/ 11046260 w 13296081"/>
              <a:gd name="connsiteY4" fmla="*/ 6859141 h 7460709"/>
              <a:gd name="connsiteX5" fmla="*/ 1107349 w 13296081"/>
              <a:gd name="connsiteY5" fmla="*/ 6857793 h 7460709"/>
              <a:gd name="connsiteX0" fmla="*/ 1107349 w 13296081"/>
              <a:gd name="connsiteY0" fmla="*/ 6857793 h 7026231"/>
              <a:gd name="connsiteX1" fmla="*/ 1097216 w 13296081"/>
              <a:gd name="connsiteY1" fmla="*/ 203 h 7026231"/>
              <a:gd name="connsiteX2" fmla="*/ 8725959 w 13296081"/>
              <a:gd name="connsiteY2" fmla="*/ 0 h 7026231"/>
              <a:gd name="connsiteX3" fmla="*/ 13296081 w 13296081"/>
              <a:gd name="connsiteY3" fmla="*/ 4599376 h 7026231"/>
              <a:gd name="connsiteX4" fmla="*/ 11046260 w 13296081"/>
              <a:gd name="connsiteY4" fmla="*/ 6859141 h 7026231"/>
              <a:gd name="connsiteX5" fmla="*/ 1107349 w 13296081"/>
              <a:gd name="connsiteY5" fmla="*/ 6857793 h 7026231"/>
              <a:gd name="connsiteX0" fmla="*/ 685624 w 12874356"/>
              <a:gd name="connsiteY0" fmla="*/ 6857793 h 7591415"/>
              <a:gd name="connsiteX1" fmla="*/ 675491 w 12874356"/>
              <a:gd name="connsiteY1" fmla="*/ 203 h 7591415"/>
              <a:gd name="connsiteX2" fmla="*/ 8304234 w 12874356"/>
              <a:gd name="connsiteY2" fmla="*/ 0 h 7591415"/>
              <a:gd name="connsiteX3" fmla="*/ 12874356 w 12874356"/>
              <a:gd name="connsiteY3" fmla="*/ 4599376 h 7591415"/>
              <a:gd name="connsiteX4" fmla="*/ 10624535 w 12874356"/>
              <a:gd name="connsiteY4" fmla="*/ 6859141 h 7591415"/>
              <a:gd name="connsiteX5" fmla="*/ 685624 w 12874356"/>
              <a:gd name="connsiteY5" fmla="*/ 6857793 h 7591415"/>
              <a:gd name="connsiteX0" fmla="*/ 685624 w 12874356"/>
              <a:gd name="connsiteY0" fmla="*/ 6857793 h 7026231"/>
              <a:gd name="connsiteX1" fmla="*/ 675491 w 12874356"/>
              <a:gd name="connsiteY1" fmla="*/ 203 h 7026231"/>
              <a:gd name="connsiteX2" fmla="*/ 8304234 w 12874356"/>
              <a:gd name="connsiteY2" fmla="*/ 0 h 7026231"/>
              <a:gd name="connsiteX3" fmla="*/ 12874356 w 12874356"/>
              <a:gd name="connsiteY3" fmla="*/ 4599376 h 7026231"/>
              <a:gd name="connsiteX4" fmla="*/ 10624535 w 12874356"/>
              <a:gd name="connsiteY4" fmla="*/ 6859141 h 7026231"/>
              <a:gd name="connsiteX5" fmla="*/ 685624 w 12874356"/>
              <a:gd name="connsiteY5" fmla="*/ 6857793 h 702623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215218 w 12403950"/>
              <a:gd name="connsiteY0" fmla="*/ 6857793 h 6859141"/>
              <a:gd name="connsiteX1" fmla="*/ 205085 w 12403950"/>
              <a:gd name="connsiteY1" fmla="*/ 203 h 6859141"/>
              <a:gd name="connsiteX2" fmla="*/ 7833828 w 12403950"/>
              <a:gd name="connsiteY2" fmla="*/ 0 h 6859141"/>
              <a:gd name="connsiteX3" fmla="*/ 12403950 w 12403950"/>
              <a:gd name="connsiteY3" fmla="*/ 4599376 h 6859141"/>
              <a:gd name="connsiteX4" fmla="*/ 10154129 w 12403950"/>
              <a:gd name="connsiteY4" fmla="*/ 6859141 h 6859141"/>
              <a:gd name="connsiteX5" fmla="*/ 215218 w 12403950"/>
              <a:gd name="connsiteY5" fmla="*/ 6857793 h 6859141"/>
              <a:gd name="connsiteX0" fmla="*/ 31475 w 12220207"/>
              <a:gd name="connsiteY0" fmla="*/ 6857793 h 6859141"/>
              <a:gd name="connsiteX1" fmla="*/ 21342 w 12220207"/>
              <a:gd name="connsiteY1" fmla="*/ 203 h 6859141"/>
              <a:gd name="connsiteX2" fmla="*/ 7650085 w 12220207"/>
              <a:gd name="connsiteY2" fmla="*/ 0 h 6859141"/>
              <a:gd name="connsiteX3" fmla="*/ 12220207 w 12220207"/>
              <a:gd name="connsiteY3" fmla="*/ 4599376 h 6859141"/>
              <a:gd name="connsiteX4" fmla="*/ 9970386 w 12220207"/>
              <a:gd name="connsiteY4" fmla="*/ 6859141 h 6859141"/>
              <a:gd name="connsiteX5" fmla="*/ 31475 w 12220207"/>
              <a:gd name="connsiteY5" fmla="*/ 6857793 h 6859141"/>
              <a:gd name="connsiteX0" fmla="*/ 13013 w 12201745"/>
              <a:gd name="connsiteY0" fmla="*/ 6857793 h 6859141"/>
              <a:gd name="connsiteX1" fmla="*/ 2880 w 12201745"/>
              <a:gd name="connsiteY1" fmla="*/ 203 h 6859141"/>
              <a:gd name="connsiteX2" fmla="*/ 7631623 w 12201745"/>
              <a:gd name="connsiteY2" fmla="*/ 0 h 6859141"/>
              <a:gd name="connsiteX3" fmla="*/ 12201745 w 12201745"/>
              <a:gd name="connsiteY3" fmla="*/ 4599376 h 6859141"/>
              <a:gd name="connsiteX4" fmla="*/ 9951924 w 12201745"/>
              <a:gd name="connsiteY4" fmla="*/ 6859141 h 6859141"/>
              <a:gd name="connsiteX5" fmla="*/ 13013 w 12201745"/>
              <a:gd name="connsiteY5" fmla="*/ 6857793 h 6859141"/>
              <a:gd name="connsiteX0" fmla="*/ 7870 w 12204915"/>
              <a:gd name="connsiteY0" fmla="*/ 6866106 h 6866106"/>
              <a:gd name="connsiteX1" fmla="*/ 6050 w 12204915"/>
              <a:gd name="connsiteY1" fmla="*/ 203 h 6866106"/>
              <a:gd name="connsiteX2" fmla="*/ 7634793 w 12204915"/>
              <a:gd name="connsiteY2" fmla="*/ 0 h 6866106"/>
              <a:gd name="connsiteX3" fmla="*/ 12204915 w 12204915"/>
              <a:gd name="connsiteY3" fmla="*/ 4599376 h 6866106"/>
              <a:gd name="connsiteX4" fmla="*/ 9955094 w 12204915"/>
              <a:gd name="connsiteY4" fmla="*/ 6859141 h 6866106"/>
              <a:gd name="connsiteX5" fmla="*/ 7870 w 12204915"/>
              <a:gd name="connsiteY5" fmla="*/ 6866106 h 68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915" h="6866106">
                <a:moveTo>
                  <a:pt x="7870" y="6866106"/>
                </a:moveTo>
                <a:cubicBezTo>
                  <a:pt x="-4384" y="5415379"/>
                  <a:pt x="-183" y="1941190"/>
                  <a:pt x="6050" y="203"/>
                </a:cubicBezTo>
                <a:lnTo>
                  <a:pt x="7634793" y="0"/>
                </a:lnTo>
                <a:lnTo>
                  <a:pt x="12204915" y="4599376"/>
                </a:lnTo>
                <a:lnTo>
                  <a:pt x="9955094" y="6859141"/>
                </a:lnTo>
                <a:lnTo>
                  <a:pt x="7870" y="6866106"/>
                </a:lnTo>
                <a:close/>
              </a:path>
            </a:pathLst>
          </a:custGeom>
          <a:solidFill>
            <a:schemeClr val="bg2">
              <a:lumMod val="20000"/>
              <a:lumOff val="80000"/>
            </a:schemeClr>
          </a:solidFill>
        </p:spPr>
        <p:txBody>
          <a:bodyPr/>
          <a:lstStyle/>
          <a:p>
            <a:r>
              <a:rPr lang="en-US"/>
              <a:t>Click icon to add picture</a:t>
            </a:r>
            <a:endParaRPr lang="en-US" dirty="0"/>
          </a:p>
        </p:txBody>
      </p:sp>
      <p:sp>
        <p:nvSpPr>
          <p:cNvPr id="17" name="Rectangle 16">
            <a:extLst>
              <a:ext uri="{FF2B5EF4-FFF2-40B4-BE49-F238E27FC236}">
                <a16:creationId xmlns:a16="http://schemas.microsoft.com/office/drawing/2014/main" id="{63F10FD3-3C4D-E283-584D-9CCB397621F6}"/>
              </a:ext>
            </a:extLst>
          </p:cNvPr>
          <p:cNvSpPr/>
          <p:nvPr/>
        </p:nvSpPr>
        <p:spPr>
          <a:xfrm>
            <a:off x="-3" y="0"/>
            <a:ext cx="6096001" cy="6858000"/>
          </a:xfrm>
          <a:prstGeom prst="rect">
            <a:avLst/>
          </a:prstGeom>
          <a:gradFill>
            <a:gsLst>
              <a:gs pos="67000">
                <a:schemeClr val="bg1">
                  <a:alpha val="40000"/>
                </a:schemeClr>
              </a:gs>
              <a:gs pos="24000">
                <a:schemeClr val="bg1">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7">
            <a:extLst>
              <a:ext uri="{FF2B5EF4-FFF2-40B4-BE49-F238E27FC236}">
                <a16:creationId xmlns:a16="http://schemas.microsoft.com/office/drawing/2014/main" id="{393CBB89-D2E5-9095-60A5-708E0CA050BF}"/>
              </a:ext>
            </a:extLst>
          </p:cNvPr>
          <p:cNvSpPr>
            <a:spLocks noGrp="1"/>
          </p:cNvSpPr>
          <p:nvPr>
            <p:ph type="sldNum" sz="quarter" idx="4"/>
          </p:nvPr>
        </p:nvSpPr>
        <p:spPr>
          <a:xfrm>
            <a:off x="10464800" y="6356350"/>
            <a:ext cx="14330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16" name="Text Placeholder 5">
            <a:extLst>
              <a:ext uri="{FF2B5EF4-FFF2-40B4-BE49-F238E27FC236}">
                <a16:creationId xmlns:a16="http://schemas.microsoft.com/office/drawing/2014/main" id="{1EE60938-DBEC-145E-C1CB-0D69F65A91E6}"/>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E5399071-3B89-2CE8-F8EF-8E47291F8B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230535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tatement Slide_Dark_sampl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09F871-1B86-24B1-5855-D92537AE5886}"/>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F8D368-FC24-EA09-9567-8C50FF4A91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0"/>
            <a:ext cx="12192004"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6096001" cy="6858000"/>
          </a:xfrm>
          <a:prstGeom prst="rect">
            <a:avLst/>
          </a:prstGeom>
          <a:gradFill>
            <a:gsLst>
              <a:gs pos="46000">
                <a:schemeClr val="tx1">
                  <a:alpha val="40000"/>
                </a:schemeClr>
              </a:gs>
              <a:gs pos="0">
                <a:schemeClr val="tx1">
                  <a:alpha val="8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454B983-E67A-B6B6-19BD-FD35322667F7}"/>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D0CB9D61-60F5-2335-7919-1C7B6D72F84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74BDA17E-F3A2-DC3C-A017-CE4F3AC1BE22}"/>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4" name="Slide Number Placeholder 17">
            <a:extLst>
              <a:ext uri="{FF2B5EF4-FFF2-40B4-BE49-F238E27FC236}">
                <a16:creationId xmlns:a16="http://schemas.microsoft.com/office/drawing/2014/main" id="{A875F3ED-DF29-3E2E-9C3A-A5CA4DB47F33}"/>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7" name="Text Placeholder 5">
            <a:extLst>
              <a:ext uri="{FF2B5EF4-FFF2-40B4-BE49-F238E27FC236}">
                <a16:creationId xmlns:a16="http://schemas.microsoft.com/office/drawing/2014/main" id="{624251F5-4C38-A008-63AF-005E16E9BC94}"/>
              </a:ext>
            </a:extLst>
          </p:cNvPr>
          <p:cNvSpPr>
            <a:spLocks noGrp="1"/>
          </p:cNvSpPr>
          <p:nvPr>
            <p:ph type="body" sz="quarter" idx="11"/>
          </p:nvPr>
        </p:nvSpPr>
        <p:spPr>
          <a:xfrm>
            <a:off x="574430" y="1327305"/>
            <a:ext cx="4724400" cy="2101695"/>
          </a:xfrm>
          <a:prstGeom prst="rect">
            <a:avLst/>
          </a:prstGeom>
        </p:spPr>
        <p:txBody>
          <a:bodyPr anchor="b">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542B1598-5E19-DEA1-A262-8D9DF1500C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1412652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tatement Slide_Dark_sampl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3ADB3-DA40-4BF5-A2C4-5BE03CADD533}"/>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719"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userDrawn="1"/>
        </p:nvSpPr>
        <p:spPr>
          <a:xfrm>
            <a:off x="-1" y="0"/>
            <a:ext cx="6553201" cy="6858000"/>
          </a:xfrm>
          <a:prstGeom prst="rect">
            <a:avLst/>
          </a:prstGeom>
          <a:gradFill>
            <a:gsLst>
              <a:gs pos="55000">
                <a:schemeClr val="tx1">
                  <a:lumMod val="75000"/>
                  <a:alpha val="50000"/>
                </a:schemeClr>
              </a:gs>
              <a:gs pos="20000">
                <a:schemeClr val="tx1">
                  <a:lumMod val="75000"/>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70A123C-0A26-F0BC-387A-5B84441948C4}"/>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2266D4D8-D679-CF39-32B8-8822C15DCE3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13D32198-44FC-719A-726E-7FB5F8A1144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5" name="Slide Number Placeholder 17">
            <a:extLst>
              <a:ext uri="{FF2B5EF4-FFF2-40B4-BE49-F238E27FC236}">
                <a16:creationId xmlns:a16="http://schemas.microsoft.com/office/drawing/2014/main" id="{3CD856EF-C455-2AE2-B52A-4C6536A917A0}"/>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8" name="Text Placeholder 5">
            <a:extLst>
              <a:ext uri="{FF2B5EF4-FFF2-40B4-BE49-F238E27FC236}">
                <a16:creationId xmlns:a16="http://schemas.microsoft.com/office/drawing/2014/main" id="{3F7AE06C-D020-AD97-91E4-3EA10170D23B}"/>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9" name="Text Placeholder 5">
            <a:extLst>
              <a:ext uri="{FF2B5EF4-FFF2-40B4-BE49-F238E27FC236}">
                <a16:creationId xmlns:a16="http://schemas.microsoft.com/office/drawing/2014/main" id="{E45EF591-30F5-77F1-ED80-6CD8AB3B7C5B}"/>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pic>
        <p:nvPicPr>
          <p:cNvPr id="2" name="Picture 1">
            <a:extLst>
              <a:ext uri="{FF2B5EF4-FFF2-40B4-BE49-F238E27FC236}">
                <a16:creationId xmlns:a16="http://schemas.microsoft.com/office/drawing/2014/main" id="{A03D5C58-7AE0-3C5A-EEAD-4DEDF3AE07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26039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_Dark_sampl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7D9FD3-D600-2181-5C55-6DDD9E2E8EA9}"/>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a:srcRect/>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7346900" cy="6858000"/>
          </a:xfrm>
          <a:prstGeom prst="rect">
            <a:avLst/>
          </a:prstGeom>
          <a:gradFill>
            <a:gsLst>
              <a:gs pos="60000">
                <a:schemeClr val="tx1">
                  <a:lumMod val="75000"/>
                  <a:alpha val="40000"/>
                </a:schemeClr>
              </a:gs>
              <a:gs pos="20000">
                <a:schemeClr val="tx1">
                  <a:lumMod val="75000"/>
                  <a:alpha val="8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B0BAAB-2FEC-CF10-0A09-574D29C8806C}"/>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B9EFD8B6-129B-4CBF-20F1-67DD851039D8}"/>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5C41C7D9-A89C-CFA2-055F-8014DADC0C0F}"/>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20" name="Subtitle 2">
            <a:extLst>
              <a:ext uri="{FF2B5EF4-FFF2-40B4-BE49-F238E27FC236}">
                <a16:creationId xmlns:a16="http://schemas.microsoft.com/office/drawing/2014/main" id="{488D4514-A792-0BB8-0C6F-219EFF4FF64A}"/>
              </a:ext>
            </a:extLst>
          </p:cNvPr>
          <p:cNvSpPr>
            <a:spLocks noGrp="1"/>
          </p:cNvSpPr>
          <p:nvPr>
            <p:ph type="subTitle" idx="1"/>
          </p:nvPr>
        </p:nvSpPr>
        <p:spPr>
          <a:xfrm>
            <a:off x="574430" y="737359"/>
            <a:ext cx="4724401" cy="585604"/>
          </a:xfrm>
          <a:prstGeom prst="rect">
            <a:avLst/>
          </a:prstGeom>
        </p:spPr>
        <p:txBody>
          <a:bodyPr anchor="b">
            <a:normAutofit/>
          </a:bodyPr>
          <a:lstStyle>
            <a:lvl1pPr marL="0" indent="0" algn="l">
              <a:buNone/>
              <a:defRPr sz="18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Text Placeholder 5">
            <a:extLst>
              <a:ext uri="{FF2B5EF4-FFF2-40B4-BE49-F238E27FC236}">
                <a16:creationId xmlns:a16="http://schemas.microsoft.com/office/drawing/2014/main" id="{09683EFB-3B58-720D-D2F4-03401F93C0DA}"/>
              </a:ext>
            </a:extLst>
          </p:cNvPr>
          <p:cNvSpPr>
            <a:spLocks noGrp="1"/>
          </p:cNvSpPr>
          <p:nvPr>
            <p:ph type="body" sz="quarter" idx="11"/>
          </p:nvPr>
        </p:nvSpPr>
        <p:spPr>
          <a:xfrm>
            <a:off x="574430" y="1446953"/>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6" name="Slide Number Placeholder 17">
            <a:extLst>
              <a:ext uri="{FF2B5EF4-FFF2-40B4-BE49-F238E27FC236}">
                <a16:creationId xmlns:a16="http://schemas.microsoft.com/office/drawing/2014/main" id="{65C14902-5710-027D-F301-10D87C258423}"/>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cxnSp>
        <p:nvCxnSpPr>
          <p:cNvPr id="9" name="Straight Connector 8">
            <a:extLst>
              <a:ext uri="{FF2B5EF4-FFF2-40B4-BE49-F238E27FC236}">
                <a16:creationId xmlns:a16="http://schemas.microsoft.com/office/drawing/2014/main" id="{FB463819-5703-9B02-CD7B-DB71A8A28A93}"/>
              </a:ext>
            </a:extLst>
          </p:cNvPr>
          <p:cNvCxnSpPr>
            <a:cxnSpLocks/>
          </p:cNvCxnSpPr>
          <p:nvPr userDrawn="1"/>
        </p:nvCxnSpPr>
        <p:spPr>
          <a:xfrm>
            <a:off x="634954" y="1369346"/>
            <a:ext cx="40607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10FEFD-3E72-18CB-9C46-B55430210E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3497296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Divider Blue_no numb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113FBF-F16F-BD37-12A2-0FC3B3FA71A6}"/>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userDrawn="1"/>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A3ACB3-3638-9634-BEA7-FB2DC0F1D3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9" name="Text Placeholder 5">
            <a:extLst>
              <a:ext uri="{FF2B5EF4-FFF2-40B4-BE49-F238E27FC236}">
                <a16:creationId xmlns:a16="http://schemas.microsoft.com/office/drawing/2014/main" id="{ACC73912-5B86-6973-6D20-81C48265AF6A}"/>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grpSp>
        <p:nvGrpSpPr>
          <p:cNvPr id="6" name="Group 5">
            <a:extLst>
              <a:ext uri="{FF2B5EF4-FFF2-40B4-BE49-F238E27FC236}">
                <a16:creationId xmlns:a16="http://schemas.microsoft.com/office/drawing/2014/main" id="{8B94B3B7-997D-9BB5-D849-794222E8B1BA}"/>
              </a:ext>
            </a:extLst>
          </p:cNvPr>
          <p:cNvGrpSpPr/>
          <p:nvPr userDrawn="1"/>
        </p:nvGrpSpPr>
        <p:grpSpPr>
          <a:xfrm>
            <a:off x="609599" y="2249497"/>
            <a:ext cx="8229581" cy="2363638"/>
            <a:chOff x="609599" y="2249497"/>
            <a:chExt cx="8229581" cy="2363638"/>
          </a:xfrm>
        </p:grpSpPr>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134D27-1F0E-2444-70A2-BE2E53984477}"/>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7">
            <a:extLst>
              <a:ext uri="{FF2B5EF4-FFF2-40B4-BE49-F238E27FC236}">
                <a16:creationId xmlns:a16="http://schemas.microsoft.com/office/drawing/2014/main" id="{63BC010B-332E-05A5-5E23-174D5C6783D0}"/>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8" name="Picture 7">
            <a:extLst>
              <a:ext uri="{FF2B5EF4-FFF2-40B4-BE49-F238E27FC236}">
                <a16:creationId xmlns:a16="http://schemas.microsoft.com/office/drawing/2014/main" id="{6F65A453-3F2B-3416-8A44-C377782431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4177847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_Divider Blue_with numb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A8666C-D73C-0E58-A991-9F686D503047}"/>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E065109-C21B-2B8F-963D-013DA630B70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8" name="Text Placeholder 5">
            <a:extLst>
              <a:ext uri="{FF2B5EF4-FFF2-40B4-BE49-F238E27FC236}">
                <a16:creationId xmlns:a16="http://schemas.microsoft.com/office/drawing/2014/main" id="{C8696422-29F9-4957-79C1-A1B21D4E6320}"/>
              </a:ext>
            </a:extLst>
          </p:cNvPr>
          <p:cNvSpPr>
            <a:spLocks noGrp="1"/>
          </p:cNvSpPr>
          <p:nvPr>
            <p:ph type="body" sz="quarter" idx="11" hasCustomPrompt="1"/>
          </p:nvPr>
        </p:nvSpPr>
        <p:spPr>
          <a:xfrm>
            <a:off x="3072537" y="2378152"/>
            <a:ext cx="5766643"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13" name="Text Placeholder 3">
            <a:extLst>
              <a:ext uri="{FF2B5EF4-FFF2-40B4-BE49-F238E27FC236}">
                <a16:creationId xmlns:a16="http://schemas.microsoft.com/office/drawing/2014/main" id="{83A56C47-900E-1D42-4E94-55FB0EAE9D62}"/>
              </a:ext>
            </a:extLst>
          </p:cNvPr>
          <p:cNvSpPr>
            <a:spLocks noGrp="1"/>
          </p:cNvSpPr>
          <p:nvPr>
            <p:ph type="body" sz="quarter" idx="12" hasCustomPrompt="1"/>
          </p:nvPr>
        </p:nvSpPr>
        <p:spPr>
          <a:xfrm>
            <a:off x="449263" y="2126694"/>
            <a:ext cx="2561278" cy="2327275"/>
          </a:xfrm>
          <a:prstGeom prst="rect">
            <a:avLst/>
          </a:prstGeom>
        </p:spPr>
        <p:txBody>
          <a:bodyPr>
            <a:noAutofit/>
          </a:bodyPr>
          <a:lstStyle>
            <a:lvl1pPr marL="0" indent="0">
              <a:buNone/>
              <a:defRPr sz="16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01</a:t>
            </a:r>
          </a:p>
        </p:txBody>
      </p:sp>
      <p:grpSp>
        <p:nvGrpSpPr>
          <p:cNvPr id="6" name="Group 5">
            <a:extLst>
              <a:ext uri="{FF2B5EF4-FFF2-40B4-BE49-F238E27FC236}">
                <a16:creationId xmlns:a16="http://schemas.microsoft.com/office/drawing/2014/main" id="{51FE2916-F1E3-A351-6E7A-11DD5F13E4F8}"/>
              </a:ext>
            </a:extLst>
          </p:cNvPr>
          <p:cNvGrpSpPr/>
          <p:nvPr/>
        </p:nvGrpSpPr>
        <p:grpSpPr>
          <a:xfrm>
            <a:off x="609599" y="2249497"/>
            <a:ext cx="8229581" cy="2363638"/>
            <a:chOff x="609599" y="2249497"/>
            <a:chExt cx="8229581" cy="2363638"/>
          </a:xfrm>
        </p:grpSpPr>
        <p:cxnSp>
          <p:nvCxnSpPr>
            <p:cNvPr id="22" name="Straight Connector 21">
              <a:extLst>
                <a:ext uri="{FF2B5EF4-FFF2-40B4-BE49-F238E27FC236}">
                  <a16:creationId xmlns:a16="http://schemas.microsoft.com/office/drawing/2014/main" id="{392E3299-0135-4884-3F13-509164EF42A3}"/>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9F0C5A-CB9E-047C-7EDE-50A1818E3AFE}"/>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17">
            <a:extLst>
              <a:ext uri="{FF2B5EF4-FFF2-40B4-BE49-F238E27FC236}">
                <a16:creationId xmlns:a16="http://schemas.microsoft.com/office/drawing/2014/main" id="{B0F60304-7259-009E-299B-5DAA650496A6}"/>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2" name="Picture 1">
            <a:extLst>
              <a:ext uri="{FF2B5EF4-FFF2-40B4-BE49-F238E27FC236}">
                <a16:creationId xmlns:a16="http://schemas.microsoft.com/office/drawing/2014/main" id="{061AC410-003D-FCF6-3D9E-73CB0DFC9C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0"/>
          </a:xfrm>
          <a:prstGeom prst="rect">
            <a:avLst/>
          </a:prstGeom>
        </p:spPr>
      </p:pic>
    </p:spTree>
    <p:extLst>
      <p:ext uri="{BB962C8B-B14F-4D97-AF65-F5344CB8AC3E}">
        <p14:creationId xmlns:p14="http://schemas.microsoft.com/office/powerpoint/2010/main" val="3232745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Special Content Slide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84249-637B-9104-E740-278A12B3779C}"/>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2" name="Text Placeholder 7">
            <a:extLst>
              <a:ext uri="{FF2B5EF4-FFF2-40B4-BE49-F238E27FC236}">
                <a16:creationId xmlns:a16="http://schemas.microsoft.com/office/drawing/2014/main" id="{3C6E9EE6-C0BB-03B2-DF9E-99AC787176BF}"/>
              </a:ext>
            </a:extLst>
          </p:cNvPr>
          <p:cNvSpPr>
            <a:spLocks noGrp="1"/>
          </p:cNvSpPr>
          <p:nvPr>
            <p:ph type="body" sz="quarter" idx="13"/>
          </p:nvPr>
        </p:nvSpPr>
        <p:spPr>
          <a:xfrm>
            <a:off x="434256" y="1223963"/>
            <a:ext cx="772342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3" name="Title Placeholder 1">
            <a:extLst>
              <a:ext uri="{FF2B5EF4-FFF2-40B4-BE49-F238E27FC236}">
                <a16:creationId xmlns:a16="http://schemas.microsoft.com/office/drawing/2014/main" id="{6B6274B0-40F2-F241-E372-FF1BC96C29E9}"/>
              </a:ext>
            </a:extLst>
          </p:cNvPr>
          <p:cNvSpPr>
            <a:spLocks noGrp="1"/>
          </p:cNvSpPr>
          <p:nvPr>
            <p:ph type="title"/>
          </p:nvPr>
        </p:nvSpPr>
        <p:spPr>
          <a:xfrm>
            <a:off x="434256" y="365126"/>
            <a:ext cx="772342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4" name="Content Placeholder 2">
            <a:extLst>
              <a:ext uri="{FF2B5EF4-FFF2-40B4-BE49-F238E27FC236}">
                <a16:creationId xmlns:a16="http://schemas.microsoft.com/office/drawing/2014/main" id="{76FE7D28-3B1C-15ED-D81E-3BB84CF1D8B2}"/>
              </a:ext>
            </a:extLst>
          </p:cNvPr>
          <p:cNvSpPr>
            <a:spLocks noGrp="1"/>
          </p:cNvSpPr>
          <p:nvPr>
            <p:ph idx="1"/>
          </p:nvPr>
        </p:nvSpPr>
        <p:spPr>
          <a:xfrm>
            <a:off x="434256" y="1739787"/>
            <a:ext cx="9100162"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7">
            <a:extLst>
              <a:ext uri="{FF2B5EF4-FFF2-40B4-BE49-F238E27FC236}">
                <a16:creationId xmlns:a16="http://schemas.microsoft.com/office/drawing/2014/main" id="{4BE9E396-1E6A-9E46-7922-CD7E83C50461}"/>
              </a:ext>
            </a:extLst>
          </p:cNvPr>
          <p:cNvSpPr>
            <a:spLocks noGrp="1"/>
          </p:cNvSpPr>
          <p:nvPr>
            <p:ph type="sldNum" sz="quarter" idx="4"/>
          </p:nvPr>
        </p:nvSpPr>
        <p:spPr>
          <a:xfrm>
            <a:off x="10452100" y="6356350"/>
            <a:ext cx="1445702"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10" name="Picture 9">
            <a:extLst>
              <a:ext uri="{FF2B5EF4-FFF2-40B4-BE49-F238E27FC236}">
                <a16:creationId xmlns:a16="http://schemas.microsoft.com/office/drawing/2014/main" id="{EC21133D-3471-3D7A-491E-A7B9029ABD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665324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6_Special Content Slide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EB2EB-343A-AD9B-93D9-598A03852C84}"/>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4" name="Slide Number Placeholder 17">
            <a:extLst>
              <a:ext uri="{FF2B5EF4-FFF2-40B4-BE49-F238E27FC236}">
                <a16:creationId xmlns:a16="http://schemas.microsoft.com/office/drawing/2014/main" id="{BC5554D5-6C8A-1529-FE8E-B2A096070D24}"/>
              </a:ext>
            </a:extLst>
          </p:cNvPr>
          <p:cNvSpPr>
            <a:spLocks noGrp="1"/>
          </p:cNvSpPr>
          <p:nvPr>
            <p:ph type="sldNum" sz="quarter" idx="4"/>
          </p:nvPr>
        </p:nvSpPr>
        <p:spPr>
          <a:xfrm>
            <a:off x="10452100" y="6356350"/>
            <a:ext cx="1445702"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pic>
        <p:nvPicPr>
          <p:cNvPr id="3" name="Picture 2">
            <a:extLst>
              <a:ext uri="{FF2B5EF4-FFF2-40B4-BE49-F238E27FC236}">
                <a16:creationId xmlns:a16="http://schemas.microsoft.com/office/drawing/2014/main" id="{9EAF1BE0-B1F1-27CC-818B-179EE6B5BE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830996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Content Slide_1">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2" name="Slide Number Placeholder 17">
            <a:extLst>
              <a:ext uri="{FF2B5EF4-FFF2-40B4-BE49-F238E27FC236}">
                <a16:creationId xmlns:a16="http://schemas.microsoft.com/office/drawing/2014/main" id="{D1EB8BA2-10DF-BBE0-919C-A08D5BC47251}"/>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
        <p:nvSpPr>
          <p:cNvPr id="10" name="Title Placeholder 5">
            <a:extLst>
              <a:ext uri="{FF2B5EF4-FFF2-40B4-BE49-F238E27FC236}">
                <a16:creationId xmlns:a16="http://schemas.microsoft.com/office/drawing/2014/main" id="{1A8F4878-6BFA-05E1-63C4-AF17CAF2ACE2}"/>
              </a:ext>
            </a:extLst>
          </p:cNvPr>
          <p:cNvSpPr>
            <a:spLocks noGrp="1"/>
          </p:cNvSpPr>
          <p:nvPr>
            <p:ph type="title"/>
          </p:nvPr>
        </p:nvSpPr>
        <p:spPr>
          <a:xfrm>
            <a:off x="432842" y="365125"/>
            <a:ext cx="11311542" cy="824941"/>
          </a:xfrm>
          <a:prstGeom prst="rect">
            <a:avLst/>
          </a:prstGeom>
        </p:spPr>
        <p:txBody>
          <a:bodyPr vert="horz" lIns="45720" tIns="45720" rIns="45720" bIns="45720" rtlCol="0" anchor="ctr">
            <a:normAutofit/>
          </a:bodyPr>
          <a:lstStyle/>
          <a:p>
            <a:r>
              <a:rPr lang="en-US" dirty="0"/>
              <a:t>Click to edit Master title style</a:t>
            </a:r>
          </a:p>
        </p:txBody>
      </p:sp>
      <p:sp>
        <p:nvSpPr>
          <p:cNvPr id="14" name="Content Placeholder 2">
            <a:extLst>
              <a:ext uri="{FF2B5EF4-FFF2-40B4-BE49-F238E27FC236}">
                <a16:creationId xmlns:a16="http://schemas.microsoft.com/office/drawing/2014/main" id="{5B6BDEB3-A85C-5DC7-DC20-EB027382266B}"/>
              </a:ext>
            </a:extLst>
          </p:cNvPr>
          <p:cNvSpPr>
            <a:spLocks noGrp="1"/>
          </p:cNvSpPr>
          <p:nvPr>
            <p:ph idx="18"/>
          </p:nvPr>
        </p:nvSpPr>
        <p:spPr>
          <a:xfrm>
            <a:off x="434256" y="1739787"/>
            <a:ext cx="1131012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60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tement Slide_Light_sampl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1467AB-A2E0-C66B-91E6-E28825E17E7D}"/>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a:srcRect/>
          <a:stretch/>
        </p:blipFill>
        <p:spPr>
          <a:xfrm>
            <a:off x="-2" y="0"/>
            <a:ext cx="12192000"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9" y="0"/>
            <a:ext cx="7619998" cy="6858000"/>
          </a:xfrm>
          <a:prstGeom prst="rect">
            <a:avLst/>
          </a:prstGeom>
          <a:gradFill>
            <a:gsLst>
              <a:gs pos="72000">
                <a:schemeClr val="bg1">
                  <a:alpha val="40000"/>
                </a:schemeClr>
              </a:gs>
              <a:gs pos="30000">
                <a:schemeClr val="bg1">
                  <a:alpha val="9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p:grpSpPr>
        <p:sp>
          <p:nvSpPr>
            <p:cNvPr id="9" name="Triangle 8">
              <a:extLst>
                <a:ext uri="{FF2B5EF4-FFF2-40B4-BE49-F238E27FC236}">
                  <a16:creationId xmlns:a16="http://schemas.microsoft.com/office/drawing/2014/main" id="{53BA8720-C6A8-A816-3A46-09D2930CC735}"/>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3" name="Picture 2">
            <a:extLst>
              <a:ext uri="{FF2B5EF4-FFF2-40B4-BE49-F238E27FC236}">
                <a16:creationId xmlns:a16="http://schemas.microsoft.com/office/drawing/2014/main" id="{DC53B435-B1CE-0E26-80DD-17AC32F519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
        <p:nvSpPr>
          <p:cNvPr id="6" name="Slide Number Placeholder 17">
            <a:extLst>
              <a:ext uri="{FF2B5EF4-FFF2-40B4-BE49-F238E27FC236}">
                <a16:creationId xmlns:a16="http://schemas.microsoft.com/office/drawing/2014/main" id="{FAF76332-82FA-EE53-B8BD-F104F1DAD44E}"/>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8" name="Text Placeholder 5">
            <a:extLst>
              <a:ext uri="{FF2B5EF4-FFF2-40B4-BE49-F238E27FC236}">
                <a16:creationId xmlns:a16="http://schemas.microsoft.com/office/drawing/2014/main" id="{3F62AD0E-E5F2-E28E-BD02-0C4785D98766}"/>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423301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Content Slide_2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4" name="Content Placeholder 2">
            <a:extLst>
              <a:ext uri="{FF2B5EF4-FFF2-40B4-BE49-F238E27FC236}">
                <a16:creationId xmlns:a16="http://schemas.microsoft.com/office/drawing/2014/main" id="{42131474-F0CD-890C-DA31-CC703E2E120A}"/>
              </a:ext>
            </a:extLst>
          </p:cNvPr>
          <p:cNvSpPr>
            <a:spLocks noGrp="1"/>
          </p:cNvSpPr>
          <p:nvPr>
            <p:ph idx="18"/>
          </p:nvPr>
        </p:nvSpPr>
        <p:spPr>
          <a:xfrm>
            <a:off x="434256" y="1739787"/>
            <a:ext cx="5545304"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13BD520A-E591-67D7-794A-502A55BC6AD7}"/>
              </a:ext>
            </a:extLst>
          </p:cNvPr>
          <p:cNvSpPr>
            <a:spLocks noGrp="1"/>
          </p:cNvSpPr>
          <p:nvPr>
            <p:ph idx="19"/>
          </p:nvPr>
        </p:nvSpPr>
        <p:spPr>
          <a:xfrm>
            <a:off x="6212442" y="1739787"/>
            <a:ext cx="5545304"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7">
            <a:extLst>
              <a:ext uri="{FF2B5EF4-FFF2-40B4-BE49-F238E27FC236}">
                <a16:creationId xmlns:a16="http://schemas.microsoft.com/office/drawing/2014/main" id="{85BA6BA8-F6EF-B4B1-2D2A-380CFF87992F}"/>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1341082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7_Content Slide_2 columns 1/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0" name="Content Placeholder 2">
            <a:extLst>
              <a:ext uri="{FF2B5EF4-FFF2-40B4-BE49-F238E27FC236}">
                <a16:creationId xmlns:a16="http://schemas.microsoft.com/office/drawing/2014/main" id="{B3DA0772-D363-2485-3F0E-C0DA197C331C}"/>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2">
            <a:extLst>
              <a:ext uri="{FF2B5EF4-FFF2-40B4-BE49-F238E27FC236}">
                <a16:creationId xmlns:a16="http://schemas.microsoft.com/office/drawing/2014/main" id="{57632778-4C62-290F-D543-D1F2AF92A5CE}"/>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044413BA-5E53-A5E3-1F05-29873FBA9A59}"/>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5452741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7_Content Slide_2 columns 2/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B40083DF-E648-5D32-83E4-F55BFF9EBBE5}"/>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1E06362B-5B55-9EFD-D9E7-13ACA056CF00}"/>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6D55CCE8-2199-CACE-9D2C-F99680C8D2CB}"/>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139585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Content Slide_3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6" name="Content Placeholder 2">
            <a:extLst>
              <a:ext uri="{FF2B5EF4-FFF2-40B4-BE49-F238E27FC236}">
                <a16:creationId xmlns:a16="http://schemas.microsoft.com/office/drawing/2014/main" id="{DB27FB22-C069-AE12-1AD0-25629AB1B9D7}"/>
              </a:ext>
            </a:extLst>
          </p:cNvPr>
          <p:cNvSpPr>
            <a:spLocks noGrp="1"/>
          </p:cNvSpPr>
          <p:nvPr>
            <p:ph idx="20"/>
          </p:nvPr>
        </p:nvSpPr>
        <p:spPr>
          <a:xfrm>
            <a:off x="434256"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a:extLst>
              <a:ext uri="{FF2B5EF4-FFF2-40B4-BE49-F238E27FC236}">
                <a16:creationId xmlns:a16="http://schemas.microsoft.com/office/drawing/2014/main" id="{6DD00FEC-E1B5-6214-BCDE-E80B8EB85D6C}"/>
              </a:ext>
            </a:extLst>
          </p:cNvPr>
          <p:cNvSpPr>
            <a:spLocks noGrp="1"/>
          </p:cNvSpPr>
          <p:nvPr>
            <p:ph idx="21"/>
          </p:nvPr>
        </p:nvSpPr>
        <p:spPr>
          <a:xfrm>
            <a:off x="4284318"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146505C3-12B1-F391-CF23-176A1D905DB4}"/>
              </a:ext>
            </a:extLst>
          </p:cNvPr>
          <p:cNvSpPr>
            <a:spLocks noGrp="1"/>
          </p:cNvSpPr>
          <p:nvPr>
            <p:ph idx="22"/>
          </p:nvPr>
        </p:nvSpPr>
        <p:spPr>
          <a:xfrm>
            <a:off x="8132707" y="1747765"/>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DD9D5134-694C-F1D3-DAD5-B11FE5941879}"/>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4240009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ontent Slide_1/3 ima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11AADDC-695D-24AE-498F-CDA69DC47C74}"/>
              </a:ext>
            </a:extLst>
          </p:cNvPr>
          <p:cNvSpPr>
            <a:spLocks noGrp="1"/>
          </p:cNvSpPr>
          <p:nvPr>
            <p:ph type="pic" sz="quarter" idx="14"/>
          </p:nvPr>
        </p:nvSpPr>
        <p:spPr>
          <a:xfrm>
            <a:off x="8170863" y="0"/>
            <a:ext cx="4021137" cy="6191478"/>
          </a:xfrm>
          <a:prstGeom prst="rect">
            <a:avLst/>
          </a:prstGeom>
          <a:solidFill>
            <a:schemeClr val="bg2">
              <a:lumMod val="20000"/>
              <a:lumOff val="80000"/>
            </a:schemeClr>
          </a:solidFill>
        </p:spPr>
        <p:txBody>
          <a:bodyPr/>
          <a:lstStyle/>
          <a:p>
            <a:r>
              <a:rPr lang="en-US"/>
              <a:t>Click icon to add picture</a:t>
            </a:r>
          </a:p>
        </p:txBody>
      </p:sp>
      <p:sp>
        <p:nvSpPr>
          <p:cNvPr id="19" name="Title Placeholder 1">
            <a:extLst>
              <a:ext uri="{FF2B5EF4-FFF2-40B4-BE49-F238E27FC236}">
                <a16:creationId xmlns:a16="http://schemas.microsoft.com/office/drawing/2014/main" id="{62A6664A-232A-4B2E-1DC4-223DBE56DE41}"/>
              </a:ext>
            </a:extLst>
          </p:cNvPr>
          <p:cNvSpPr>
            <a:spLocks noGrp="1"/>
          </p:cNvSpPr>
          <p:nvPr>
            <p:ph type="title"/>
          </p:nvPr>
        </p:nvSpPr>
        <p:spPr>
          <a:xfrm>
            <a:off x="434256" y="365126"/>
            <a:ext cx="749326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0" name="Text Placeholder 7">
            <a:extLst>
              <a:ext uri="{FF2B5EF4-FFF2-40B4-BE49-F238E27FC236}">
                <a16:creationId xmlns:a16="http://schemas.microsoft.com/office/drawing/2014/main" id="{F06DBA37-D0E4-2777-0A98-9DCA796CF139}"/>
              </a:ext>
            </a:extLst>
          </p:cNvPr>
          <p:cNvSpPr>
            <a:spLocks noGrp="1"/>
          </p:cNvSpPr>
          <p:nvPr>
            <p:ph type="body" sz="quarter" idx="15"/>
          </p:nvPr>
        </p:nvSpPr>
        <p:spPr>
          <a:xfrm>
            <a:off x="434256" y="1223963"/>
            <a:ext cx="749326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28" name="Content Placeholder 2">
            <a:extLst>
              <a:ext uri="{FF2B5EF4-FFF2-40B4-BE49-F238E27FC236}">
                <a16:creationId xmlns:a16="http://schemas.microsoft.com/office/drawing/2014/main" id="{7FC036FE-A50C-A88F-BDC3-2EF8C3908B7E}"/>
              </a:ext>
            </a:extLst>
          </p:cNvPr>
          <p:cNvSpPr>
            <a:spLocks noGrp="1"/>
          </p:cNvSpPr>
          <p:nvPr>
            <p:ph idx="18"/>
          </p:nvPr>
        </p:nvSpPr>
        <p:spPr>
          <a:xfrm>
            <a:off x="434255" y="1739787"/>
            <a:ext cx="749326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2933DDBF-99AD-81EB-C2F9-FE31143CD00D}"/>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3633267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Content Slide_2/3 imag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4133253" y="0"/>
            <a:ext cx="8058747" cy="6191478"/>
          </a:xfrm>
          <a:prstGeom prst="rect">
            <a:avLst/>
          </a:prstGeom>
          <a:solidFill>
            <a:schemeClr val="bg2">
              <a:lumMod val="20000"/>
              <a:lumOff val="80000"/>
            </a:schemeClr>
          </a:solidFill>
        </p:spPr>
        <p:txBody>
          <a:bodyPr/>
          <a:lstStyle/>
          <a:p>
            <a:r>
              <a:rPr lang="en-US"/>
              <a:t>Click icon to add picture</a:t>
            </a:r>
          </a:p>
        </p:txBody>
      </p:sp>
      <p:sp>
        <p:nvSpPr>
          <p:cNvPr id="15" name="Text Placeholder 7">
            <a:extLst>
              <a:ext uri="{FF2B5EF4-FFF2-40B4-BE49-F238E27FC236}">
                <a16:creationId xmlns:a16="http://schemas.microsoft.com/office/drawing/2014/main" id="{09B526FA-65F6-09F6-895F-5A874FAEE010}"/>
              </a:ext>
            </a:extLst>
          </p:cNvPr>
          <p:cNvSpPr>
            <a:spLocks noGrp="1"/>
          </p:cNvSpPr>
          <p:nvPr>
            <p:ph type="body" sz="quarter" idx="13"/>
          </p:nvPr>
        </p:nvSpPr>
        <p:spPr>
          <a:xfrm>
            <a:off x="434256" y="2291478"/>
            <a:ext cx="3476437" cy="563648"/>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6" name="Title Placeholder 1">
            <a:extLst>
              <a:ext uri="{FF2B5EF4-FFF2-40B4-BE49-F238E27FC236}">
                <a16:creationId xmlns:a16="http://schemas.microsoft.com/office/drawing/2014/main" id="{FCFB4231-5228-995A-8503-EE10653EF6B5}"/>
              </a:ext>
            </a:extLst>
          </p:cNvPr>
          <p:cNvSpPr>
            <a:spLocks noGrp="1"/>
          </p:cNvSpPr>
          <p:nvPr>
            <p:ph type="title"/>
          </p:nvPr>
        </p:nvSpPr>
        <p:spPr>
          <a:xfrm>
            <a:off x="434256" y="454548"/>
            <a:ext cx="3476437" cy="1618516"/>
          </a:xfrm>
          <a:prstGeom prst="rect">
            <a:avLst/>
          </a:prstGeom>
        </p:spPr>
        <p:txBody>
          <a:bodyPr vert="horz" lIns="45720" tIns="45720" rIns="45720" bIns="45720" rtlCol="0" anchor="t">
            <a:noAutofit/>
          </a:bodyPr>
          <a:lstStyle>
            <a:lvl1pPr>
              <a:defRPr sz="4000"/>
            </a:lvl1pPr>
          </a:lstStyle>
          <a:p>
            <a:r>
              <a:rPr lang="en-US" dirty="0"/>
              <a:t>Click to edit Master title style</a:t>
            </a:r>
          </a:p>
        </p:txBody>
      </p:sp>
      <p:sp>
        <p:nvSpPr>
          <p:cNvPr id="28" name="Content Placeholder 2">
            <a:extLst>
              <a:ext uri="{FF2B5EF4-FFF2-40B4-BE49-F238E27FC236}">
                <a16:creationId xmlns:a16="http://schemas.microsoft.com/office/drawing/2014/main" id="{DD2D02FC-4806-10D2-8676-2C244A67D173}"/>
              </a:ext>
            </a:extLst>
          </p:cNvPr>
          <p:cNvSpPr>
            <a:spLocks noGrp="1"/>
          </p:cNvSpPr>
          <p:nvPr>
            <p:ph idx="18"/>
          </p:nvPr>
        </p:nvSpPr>
        <p:spPr>
          <a:xfrm>
            <a:off x="434256" y="2964363"/>
            <a:ext cx="3476437" cy="3227115"/>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7">
            <a:extLst>
              <a:ext uri="{FF2B5EF4-FFF2-40B4-BE49-F238E27FC236}">
                <a16:creationId xmlns:a16="http://schemas.microsoft.com/office/drawing/2014/main" id="{39127E70-266F-CBF5-BC52-0EEF7ADC7A67}"/>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21116929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_Content Slide_image only">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1" y="0"/>
            <a:ext cx="12192000" cy="6191478"/>
          </a:xfrm>
          <a:prstGeom prst="rect">
            <a:avLst/>
          </a:prstGeom>
          <a:solidFill>
            <a:schemeClr val="bg2">
              <a:lumMod val="20000"/>
              <a:lumOff val="80000"/>
            </a:schemeClr>
          </a:solidFill>
        </p:spPr>
        <p:txBody>
          <a:bodyPr/>
          <a:lstStyle/>
          <a:p>
            <a:r>
              <a:rPr lang="en-US"/>
              <a:t>Click icon to add picture</a:t>
            </a:r>
          </a:p>
        </p:txBody>
      </p:sp>
      <p:sp>
        <p:nvSpPr>
          <p:cNvPr id="2" name="Slide Number Placeholder 17">
            <a:extLst>
              <a:ext uri="{FF2B5EF4-FFF2-40B4-BE49-F238E27FC236}">
                <a16:creationId xmlns:a16="http://schemas.microsoft.com/office/drawing/2014/main" id="{ABF1E923-CA68-3373-151F-C3F4BEE15C1E}"/>
              </a:ext>
            </a:extLst>
          </p:cNvPr>
          <p:cNvSpPr>
            <a:spLocks noGrp="1"/>
          </p:cNvSpPr>
          <p:nvPr>
            <p:ph type="sldNum" sz="quarter" idx="4"/>
          </p:nvPr>
        </p:nvSpPr>
        <p:spPr>
          <a:xfrm>
            <a:off x="9154602"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723119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Content Slide_Blank_">
    <p:spTree>
      <p:nvGrpSpPr>
        <p:cNvPr id="1" name=""/>
        <p:cNvGrpSpPr/>
        <p:nvPr/>
      </p:nvGrpSpPr>
      <p:grpSpPr>
        <a:xfrm>
          <a:off x="0" y="0"/>
          <a:ext cx="0" cy="0"/>
          <a:chOff x="0" y="0"/>
          <a:chExt cx="0" cy="0"/>
        </a:xfrm>
      </p:grpSpPr>
      <p:sp>
        <p:nvSpPr>
          <p:cNvPr id="2" name="Slide Number Placeholder 17">
            <a:extLst>
              <a:ext uri="{FF2B5EF4-FFF2-40B4-BE49-F238E27FC236}">
                <a16:creationId xmlns:a16="http://schemas.microsoft.com/office/drawing/2014/main" id="{DC70D33D-9BFD-4D7A-89A5-EC29093AFFB5}"/>
              </a:ext>
            </a:extLst>
          </p:cNvPr>
          <p:cNvSpPr txBox="1">
            <a:spLocks/>
          </p:cNvSpPr>
          <p:nvPr userDrawn="1"/>
        </p:nvSpPr>
        <p:spPr>
          <a:xfrm>
            <a:off x="915460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Tree>
    <p:extLst>
      <p:ext uri="{BB962C8B-B14F-4D97-AF65-F5344CB8AC3E}">
        <p14:creationId xmlns:p14="http://schemas.microsoft.com/office/powerpoint/2010/main" val="591734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End slide_Blu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A9307F-E8FE-62CC-60AC-08B0F335A23D}"/>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C6CAD9A8-EDD3-3B89-8F50-4EA3AC1690FA}"/>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5C20E0-9A19-A831-1822-BB7360497EF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p:spPr>
        <p:txBody>
          <a:bodyPr anchor="ctr">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©2023 </a:t>
            </a:r>
            <a:r>
              <a:rPr lang="en-US" dirty="0" err="1"/>
              <a:t>Purolite</a:t>
            </a:r>
            <a:r>
              <a:rPr lang="en-US" dirty="0"/>
              <a:t>, An Ecolab Company. All rights reserved.</a:t>
            </a:r>
          </a:p>
        </p:txBody>
      </p:sp>
      <p:pic>
        <p:nvPicPr>
          <p:cNvPr id="7" name="Picture 6">
            <a:extLst>
              <a:ext uri="{FF2B5EF4-FFF2-40B4-BE49-F238E27FC236}">
                <a16:creationId xmlns:a16="http://schemas.microsoft.com/office/drawing/2014/main" id="{AD5DBD97-2418-D58C-536A-2479103027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93552" y="2280114"/>
            <a:ext cx="5804896" cy="2297772"/>
          </a:xfrm>
          <a:prstGeom prst="rect">
            <a:avLst/>
          </a:prstGeom>
        </p:spPr>
      </p:pic>
    </p:spTree>
    <p:extLst>
      <p:ext uri="{BB962C8B-B14F-4D97-AF65-F5344CB8AC3E}">
        <p14:creationId xmlns:p14="http://schemas.microsoft.com/office/powerpoint/2010/main" val="2587116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itle Slide_Small image_print/low-ink vers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61777D-73C0-F694-E7C2-B73A77CC1866}"/>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286" y="4600134"/>
            <a:ext cx="4596714" cy="2257866"/>
          </a:xfrm>
          <a:prstGeom prst="rect">
            <a:avLst/>
          </a:prstGeom>
        </p:spPr>
      </p:pic>
      <p:sp>
        <p:nvSpPr>
          <p:cNvPr id="3" name="Picture Placeholder 2">
            <a:extLst>
              <a:ext uri="{FF2B5EF4-FFF2-40B4-BE49-F238E27FC236}">
                <a16:creationId xmlns:a16="http://schemas.microsoft.com/office/drawing/2014/main" id="{D5510A67-F49B-1C7C-D507-12AA1F908E13}"/>
              </a:ext>
            </a:extLst>
          </p:cNvPr>
          <p:cNvSpPr>
            <a:spLocks noGrp="1"/>
          </p:cNvSpPr>
          <p:nvPr>
            <p:ph type="pic" sz="quarter" idx="11"/>
          </p:nvPr>
        </p:nvSpPr>
        <p:spPr>
          <a:xfrm>
            <a:off x="7594600" y="-1"/>
            <a:ext cx="4597400" cy="4600135"/>
          </a:xfrm>
          <a:custGeom>
            <a:avLst/>
            <a:gdLst>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4578350 h 4578350"/>
              <a:gd name="connsiteX4" fmla="*/ 0 w 4597400"/>
              <a:gd name="connsiteY4" fmla="*/ 0 h 4578350"/>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0 h 4578350"/>
            </a:gdLst>
            <a:ahLst/>
            <a:cxnLst>
              <a:cxn ang="0">
                <a:pos x="connsiteX0" y="connsiteY0"/>
              </a:cxn>
              <a:cxn ang="0">
                <a:pos x="connsiteX1" y="connsiteY1"/>
              </a:cxn>
              <a:cxn ang="0">
                <a:pos x="connsiteX2" y="connsiteY2"/>
              </a:cxn>
              <a:cxn ang="0">
                <a:pos x="connsiteX3" y="connsiteY3"/>
              </a:cxn>
            </a:cxnLst>
            <a:rect l="l" t="t" r="r" b="b"/>
            <a:pathLst>
              <a:path w="4597400" h="4578350">
                <a:moveTo>
                  <a:pt x="0" y="0"/>
                </a:moveTo>
                <a:lnTo>
                  <a:pt x="4597400" y="0"/>
                </a:lnTo>
                <a:lnTo>
                  <a:pt x="4597400" y="4578350"/>
                </a:lnTo>
                <a:lnTo>
                  <a:pt x="0" y="0"/>
                </a:lnTo>
                <a:close/>
              </a:path>
            </a:pathLst>
          </a:custGeom>
          <a:solidFill>
            <a:srgbClr val="EFEFEF"/>
          </a:solidFill>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7E50970A-89A8-9D3C-F60F-7DE857FA9FF2}"/>
              </a:ext>
            </a:extLst>
          </p:cNvPr>
          <p:cNvGrpSpPr/>
          <p:nvPr/>
        </p:nvGrpSpPr>
        <p:grpSpPr>
          <a:xfrm>
            <a:off x="609599" y="1884811"/>
            <a:ext cx="8163929" cy="2248033"/>
            <a:chOff x="609599" y="2110953"/>
            <a:chExt cx="5608321" cy="2248033"/>
          </a:xfrm>
        </p:grpSpPr>
        <p:cxnSp>
          <p:nvCxnSpPr>
            <p:cNvPr id="6" name="Straight Connector 5">
              <a:extLst>
                <a:ext uri="{FF2B5EF4-FFF2-40B4-BE49-F238E27FC236}">
                  <a16:creationId xmlns:a16="http://schemas.microsoft.com/office/drawing/2014/main" id="{321C54AD-23BB-E3B8-9309-A27E86D7920C}"/>
                </a:ext>
              </a:extLst>
            </p:cNvPr>
            <p:cNvCxnSpPr>
              <a:cxnSpLocks/>
            </p:cNvCxnSpPr>
            <p:nvPr/>
          </p:nvCxnSpPr>
          <p:spPr>
            <a:xfrm>
              <a:off x="609599" y="4358986"/>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71A58F-828E-0A19-B317-A268DC446F7E}"/>
                </a:ext>
              </a:extLst>
            </p:cNvPr>
            <p:cNvCxnSpPr>
              <a:cxnSpLocks/>
            </p:cNvCxnSpPr>
            <p:nvPr/>
          </p:nvCxnSpPr>
          <p:spPr>
            <a:xfrm>
              <a:off x="609599" y="2110953"/>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 Placeholder 5">
            <a:extLst>
              <a:ext uri="{FF2B5EF4-FFF2-40B4-BE49-F238E27FC236}">
                <a16:creationId xmlns:a16="http://schemas.microsoft.com/office/drawing/2014/main" id="{27E80567-5630-172D-660E-25C7EE0EEB7F}"/>
              </a:ext>
            </a:extLst>
          </p:cNvPr>
          <p:cNvSpPr>
            <a:spLocks noGrp="1"/>
          </p:cNvSpPr>
          <p:nvPr>
            <p:ph type="body" sz="quarter" idx="12" hasCustomPrompt="1"/>
          </p:nvPr>
        </p:nvSpPr>
        <p:spPr>
          <a:xfrm>
            <a:off x="620147" y="1948396"/>
            <a:ext cx="8153381" cy="2101695"/>
          </a:xfrm>
          <a:prstGeom prst="rect">
            <a:avLst/>
          </a:prstGeom>
        </p:spPr>
        <p:txBody>
          <a:bodyPr anchor="ctr">
            <a:noAutofit/>
          </a:bodyPr>
          <a:lstStyle>
            <a:lvl1pPr marL="0" indent="0">
              <a:lnSpc>
                <a:spcPts val="5500"/>
              </a:lnSpc>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9" name="Subtitle 2">
            <a:extLst>
              <a:ext uri="{FF2B5EF4-FFF2-40B4-BE49-F238E27FC236}">
                <a16:creationId xmlns:a16="http://schemas.microsoft.com/office/drawing/2014/main" id="{44CB3F0E-3B6A-30FD-227A-31F8D4F0A766}"/>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8">
            <a:extLst>
              <a:ext uri="{FF2B5EF4-FFF2-40B4-BE49-F238E27FC236}">
                <a16:creationId xmlns:a16="http://schemas.microsoft.com/office/drawing/2014/main" id="{FEB4049A-A399-BC1D-92C6-7CE4EEC488A0}"/>
              </a:ext>
            </a:extLst>
          </p:cNvPr>
          <p:cNvSpPr>
            <a:spLocks noGrp="1"/>
          </p:cNvSpPr>
          <p:nvPr>
            <p:ph type="body" sz="quarter" idx="13" hasCustomPrompt="1"/>
          </p:nvPr>
        </p:nvSpPr>
        <p:spPr>
          <a:xfrm>
            <a:off x="609599" y="5261111"/>
            <a:ext cx="8163928" cy="457200"/>
          </a:xfrm>
          <a:prstGeom prst="rect">
            <a:avLst/>
          </a:prstGeom>
        </p:spPr>
        <p:txBody>
          <a:bodyPr>
            <a:noAutofit/>
          </a:bodyPr>
          <a:lstStyle>
            <a:lvl1pPr marL="0" indent="0">
              <a:buNone/>
              <a:defRPr sz="16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pic>
        <p:nvPicPr>
          <p:cNvPr id="12" name="Picture 11">
            <a:extLst>
              <a:ext uri="{FF2B5EF4-FFF2-40B4-BE49-F238E27FC236}">
                <a16:creationId xmlns:a16="http://schemas.microsoft.com/office/drawing/2014/main" id="{9010A863-A646-9C1F-5D49-9B170B768D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4324" y="5606906"/>
            <a:ext cx="2837355" cy="1123120"/>
          </a:xfrm>
          <a:prstGeom prst="rect">
            <a:avLst/>
          </a:prstGeom>
        </p:spPr>
      </p:pic>
    </p:spTree>
    <p:extLst>
      <p:ext uri="{BB962C8B-B14F-4D97-AF65-F5344CB8AC3E}">
        <p14:creationId xmlns:p14="http://schemas.microsoft.com/office/powerpoint/2010/main" val="121446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atement Slide_Light_samp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34AA82-327E-67F1-4645-9A43AF5F6369}"/>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
            <a:ext cx="12192002" cy="6866364"/>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7434"/>
            <a:ext cx="7620001" cy="6858000"/>
          </a:xfrm>
          <a:prstGeom prst="rect">
            <a:avLst/>
          </a:prstGeom>
          <a:gradFill>
            <a:gsLst>
              <a:gs pos="63000">
                <a:schemeClr val="bg1">
                  <a:alpha val="50000"/>
                </a:schemeClr>
              </a:gs>
              <a:gs pos="24000">
                <a:schemeClr val="bg1">
                  <a:alpha val="9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C52CB5B-F0FD-02E1-4233-AD447915FF4D}"/>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397ED726-A79B-D1A9-5640-9F09CA1EF5B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F8D5CF6D-C434-0381-D41C-EB17FFA5F37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3" name="Slide Number Placeholder 17">
            <a:extLst>
              <a:ext uri="{FF2B5EF4-FFF2-40B4-BE49-F238E27FC236}">
                <a16:creationId xmlns:a16="http://schemas.microsoft.com/office/drawing/2014/main" id="{035553C7-A8F9-1093-3CCF-AF598BC97BA4}"/>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10" name="Text Placeholder 5">
            <a:extLst>
              <a:ext uri="{FF2B5EF4-FFF2-40B4-BE49-F238E27FC236}">
                <a16:creationId xmlns:a16="http://schemas.microsoft.com/office/drawing/2014/main" id="{E2C484D5-46B6-A007-B74B-15B2E3CB534B}"/>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11" name="Text Placeholder 5">
            <a:extLst>
              <a:ext uri="{FF2B5EF4-FFF2-40B4-BE49-F238E27FC236}">
                <a16:creationId xmlns:a16="http://schemas.microsoft.com/office/drawing/2014/main" id="{9FDA81D8-51EA-05CD-DD14-8231C2251CC6}"/>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pic>
        <p:nvPicPr>
          <p:cNvPr id="2" name="Picture 1">
            <a:extLst>
              <a:ext uri="{FF2B5EF4-FFF2-40B4-BE49-F238E27FC236}">
                <a16:creationId xmlns:a16="http://schemas.microsoft.com/office/drawing/2014/main" id="{78DF2BE5-349F-32C2-CC16-949BD94559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17434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0_Divider White_no number_print/low-ink 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27DD87-3C2C-69A2-3C8C-DFC7798263ED}"/>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EE3EDAE1-4FA8-A243-9C96-0C02A4AE03DB}"/>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grpSp>
        <p:nvGrpSpPr>
          <p:cNvPr id="5" name="Group 4">
            <a:extLst>
              <a:ext uri="{FF2B5EF4-FFF2-40B4-BE49-F238E27FC236}">
                <a16:creationId xmlns:a16="http://schemas.microsoft.com/office/drawing/2014/main" id="{71F7F9BF-98BB-FE9D-1EDB-6532C4498852}"/>
              </a:ext>
            </a:extLst>
          </p:cNvPr>
          <p:cNvGrpSpPr/>
          <p:nvPr userDrawn="1"/>
        </p:nvGrpSpPr>
        <p:grpSpPr>
          <a:xfrm>
            <a:off x="609599" y="2249497"/>
            <a:ext cx="8229581" cy="2363638"/>
            <a:chOff x="609599" y="2249497"/>
            <a:chExt cx="8229581" cy="2363638"/>
          </a:xfrm>
        </p:grpSpPr>
        <p:cxnSp>
          <p:nvCxnSpPr>
            <p:cNvPr id="13" name="Straight Connector 12">
              <a:extLst>
                <a:ext uri="{FF2B5EF4-FFF2-40B4-BE49-F238E27FC236}">
                  <a16:creationId xmlns:a16="http://schemas.microsoft.com/office/drawing/2014/main" id="{02BC0E0C-1A9E-0C4C-ADA4-D4766A69FAB6}"/>
                </a:ext>
              </a:extLst>
            </p:cNvPr>
            <p:cNvCxnSpPr>
              <a:cxnSpLocks/>
            </p:cNvCxnSpPr>
            <p:nvPr/>
          </p:nvCxnSpPr>
          <p:spPr>
            <a:xfrm>
              <a:off x="609599" y="4613135"/>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622D9D-0D9F-9544-9804-38BCBA083076}"/>
                </a:ext>
              </a:extLst>
            </p:cNvPr>
            <p:cNvCxnSpPr>
              <a:cxnSpLocks/>
            </p:cNvCxnSpPr>
            <p:nvPr/>
          </p:nvCxnSpPr>
          <p:spPr>
            <a:xfrm>
              <a:off x="609599" y="2249497"/>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7">
            <a:extLst>
              <a:ext uri="{FF2B5EF4-FFF2-40B4-BE49-F238E27FC236}">
                <a16:creationId xmlns:a16="http://schemas.microsoft.com/office/drawing/2014/main" id="{9FE0E3FB-96AA-AE01-7EE2-CBDB7B8D1163}"/>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6" name="Picture 5">
            <a:extLst>
              <a:ext uri="{FF2B5EF4-FFF2-40B4-BE49-F238E27FC236}">
                <a16:creationId xmlns:a16="http://schemas.microsoft.com/office/drawing/2014/main" id="{B7894F21-ACE1-B9FE-2BE2-93CB541B50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198" y="5971137"/>
            <a:ext cx="2254408" cy="892370"/>
          </a:xfrm>
          <a:prstGeom prst="rect">
            <a:avLst/>
          </a:prstGeom>
        </p:spPr>
      </p:pic>
    </p:spTree>
    <p:extLst>
      <p:ext uri="{BB962C8B-B14F-4D97-AF65-F5344CB8AC3E}">
        <p14:creationId xmlns:p14="http://schemas.microsoft.com/office/powerpoint/2010/main" val="3056871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0_Content Slide_1 column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BA250314-F2B5-09B2-A904-2EC02D545C5E}"/>
              </a:ext>
            </a:extLst>
          </p:cNvPr>
          <p:cNvSpPr>
            <a:spLocks noGrp="1"/>
          </p:cNvSpPr>
          <p:nvPr>
            <p:ph idx="15"/>
          </p:nvPr>
        </p:nvSpPr>
        <p:spPr>
          <a:xfrm>
            <a:off x="434255" y="1739787"/>
            <a:ext cx="1131154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9AA5A3A9-B6D7-986E-1A0C-6D8B23F87B62}"/>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C454809C-AA6C-2506-F572-5A965482A129}"/>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5" name="Picture 4">
            <a:extLst>
              <a:ext uri="{FF2B5EF4-FFF2-40B4-BE49-F238E27FC236}">
                <a16:creationId xmlns:a16="http://schemas.microsoft.com/office/drawing/2014/main" id="{FC84B9BC-AF4F-72E6-1B18-73697100B4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426258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Content Slide_2 columns_print/low-ink ver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4A9FB8-8B82-1FFA-0284-8BF8F3AF29DA}"/>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7">
            <a:extLst>
              <a:ext uri="{FF2B5EF4-FFF2-40B4-BE49-F238E27FC236}">
                <a16:creationId xmlns:a16="http://schemas.microsoft.com/office/drawing/2014/main" id="{C089A3C9-5FCF-FD7F-EA74-BC6102A9D1A5}"/>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49003D6E-49EF-8B0B-5CCA-10CA1007A794}"/>
              </a:ext>
            </a:extLst>
          </p:cNvPr>
          <p:cNvSpPr>
            <a:spLocks noGrp="1"/>
          </p:cNvSpPr>
          <p:nvPr>
            <p:ph idx="15"/>
          </p:nvPr>
        </p:nvSpPr>
        <p:spPr>
          <a:xfrm>
            <a:off x="434256" y="1739787"/>
            <a:ext cx="5543980"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C07E292B-341E-645B-632C-38922305E0D6}"/>
              </a:ext>
            </a:extLst>
          </p:cNvPr>
          <p:cNvSpPr>
            <a:spLocks noGrp="1"/>
          </p:cNvSpPr>
          <p:nvPr>
            <p:ph idx="18"/>
          </p:nvPr>
        </p:nvSpPr>
        <p:spPr>
          <a:xfrm>
            <a:off x="6213766" y="1739787"/>
            <a:ext cx="552510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2FAEE473-38DD-5537-C3B5-38F655C952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2025159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0_Content Slide_1/3_print/low-ink ver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53F652-AD43-5502-BC74-22806378D65E}"/>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183EE88A-4479-C23A-ABDE-63255C7D4DEE}"/>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AD4667FC-F491-6ED6-9F33-9DA10385D38B}"/>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8654BE9C-1F74-BC8B-6614-1B03614B45E7}"/>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CA45A21-1F0B-5D48-79DF-8316868ED1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3459617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0_Content Slide_2/3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F9C0E75-DBB5-862C-010C-D172D410726C}"/>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C7D03E4-42C7-DA2A-D92B-C1DA73F12F5F}"/>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F510E8A4-28AA-7285-B035-91B2F8E6B165}"/>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7">
            <a:extLst>
              <a:ext uri="{FF2B5EF4-FFF2-40B4-BE49-F238E27FC236}">
                <a16:creationId xmlns:a16="http://schemas.microsoft.com/office/drawing/2014/main" id="{AF811ECD-44B7-9D87-C77B-93E12AB41045}"/>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6" name="Picture 5">
            <a:extLst>
              <a:ext uri="{FF2B5EF4-FFF2-40B4-BE49-F238E27FC236}">
                <a16:creationId xmlns:a16="http://schemas.microsoft.com/office/drawing/2014/main" id="{576036B5-8BD5-3EFE-7F12-930DBCF471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19006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0_Content Slide_3 columns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0A3C3376-17B2-2AF0-72E9-22ACEC5BF203}"/>
              </a:ext>
            </a:extLst>
          </p:cNvPr>
          <p:cNvSpPr>
            <a:spLocks noGrp="1"/>
          </p:cNvSpPr>
          <p:nvPr>
            <p:ph idx="20"/>
          </p:nvPr>
        </p:nvSpPr>
        <p:spPr>
          <a:xfrm>
            <a:off x="434256"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3292699-0414-4F11-1CAA-72B84197EF9F}"/>
              </a:ext>
            </a:extLst>
          </p:cNvPr>
          <p:cNvSpPr>
            <a:spLocks noGrp="1"/>
          </p:cNvSpPr>
          <p:nvPr>
            <p:ph idx="21"/>
          </p:nvPr>
        </p:nvSpPr>
        <p:spPr>
          <a:xfrm>
            <a:off x="4284318" y="1740838"/>
            <a:ext cx="3611878" cy="4351338"/>
          </a:xfrm>
          <a:prstGeom prst="rect">
            <a:avLst/>
          </a:prstGeom>
        </p:spPr>
        <p:txBody>
          <a:bodyPr lIns="45720" rIns="45720" numCol="1" spcCol="0">
            <a:noAutofit/>
          </a:bodyPr>
          <a:lstStyle>
            <a:lvl1pPr marL="0" indent="0">
              <a:lnSpc>
                <a:spcPct val="100000"/>
              </a:lnSpc>
              <a:buNone/>
              <a:defRPr sz="1800">
                <a:solidFill>
                  <a:schemeClr val="tx1">
                    <a:lumMod val="50000"/>
                  </a:schemeClr>
                </a:solidFill>
              </a:defRPr>
            </a:lvl1pPr>
            <a:lvl2pPr marL="344488" indent="-233363">
              <a:lnSpc>
                <a:spcPct val="100000"/>
              </a:lnSpc>
              <a:buFont typeface="Wingdings" pitchFamily="2" charset="2"/>
              <a:buChar char="§"/>
              <a:tabLst/>
              <a:defRPr sz="1800">
                <a:solidFill>
                  <a:schemeClr val="tx1">
                    <a:lumMod val="50000"/>
                  </a:schemeClr>
                </a:solidFill>
              </a:defRPr>
            </a:lvl2pPr>
            <a:lvl3pPr marL="690563" indent="-233363">
              <a:lnSpc>
                <a:spcPct val="100000"/>
              </a:lnSpc>
              <a:buSzPct val="110000"/>
              <a:buFont typeface="Arial" panose="020B0604020202020204" pitchFamily="34" charset="0"/>
              <a:buChar char="•"/>
              <a:tabLst/>
              <a:defRPr sz="1600">
                <a:solidFill>
                  <a:schemeClr val="tx1">
                    <a:lumMod val="50000"/>
                  </a:schemeClr>
                </a:solidFill>
              </a:defRPr>
            </a:lvl3pPr>
            <a:lvl4pPr marL="1036638" indent="-233363">
              <a:lnSpc>
                <a:spcPct val="100000"/>
              </a:lnSpc>
              <a:buFont typeface="System Font Regular"/>
              <a:buChar char="–"/>
              <a:tabLst/>
              <a:defRPr sz="1400">
                <a:solidFill>
                  <a:schemeClr val="tx1">
                    <a:lumMod val="50000"/>
                  </a:schemeClr>
                </a:solidFill>
              </a:defRPr>
            </a:lvl4pPr>
            <a:lvl5pPr marL="1373188" indent="-250825">
              <a:lnSpc>
                <a:spcPct val="100000"/>
              </a:lnSpc>
              <a:buSzPct val="90000"/>
              <a:buFont typeface="Wingdings" pitchFamily="2" charset="2"/>
              <a:buChar char="§"/>
              <a:tabLst/>
              <a:defRPr sz="1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1D77424B-B502-3250-977A-24A13F2E9359}"/>
              </a:ext>
            </a:extLst>
          </p:cNvPr>
          <p:cNvSpPr>
            <a:spLocks noGrp="1"/>
          </p:cNvSpPr>
          <p:nvPr>
            <p:ph idx="22"/>
          </p:nvPr>
        </p:nvSpPr>
        <p:spPr>
          <a:xfrm>
            <a:off x="8132707"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50825">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4E916D65-15D6-8D2B-26E1-64B463A73857}"/>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7">
            <a:extLst>
              <a:ext uri="{FF2B5EF4-FFF2-40B4-BE49-F238E27FC236}">
                <a16:creationId xmlns:a16="http://schemas.microsoft.com/office/drawing/2014/main" id="{3E02ADCE-D56A-9514-BD16-0C99DF5D7101}"/>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8" name="Picture 7">
            <a:extLst>
              <a:ext uri="{FF2B5EF4-FFF2-40B4-BE49-F238E27FC236}">
                <a16:creationId xmlns:a16="http://schemas.microsoft.com/office/drawing/2014/main" id="{ABC68E88-97A6-B2BF-D0A9-440F2AD5B4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1324772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Content Slide_Blank_print/low-ink 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5B98-0F89-4DC1-8DAE-BD07DC09BD85}"/>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7">
            <a:extLst>
              <a:ext uri="{FF2B5EF4-FFF2-40B4-BE49-F238E27FC236}">
                <a16:creationId xmlns:a16="http://schemas.microsoft.com/office/drawing/2014/main" id="{354E7479-FE03-EABB-3C87-413D561A64FA}"/>
              </a:ext>
            </a:extLst>
          </p:cNvPr>
          <p:cNvSpPr txBox="1">
            <a:spLocks/>
          </p:cNvSpPr>
          <p:nvPr userDrawn="1"/>
        </p:nvSpPr>
        <p:spPr>
          <a:xfrm>
            <a:off x="10426700" y="6356350"/>
            <a:ext cx="1471102"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3D549-F49F-914C-A7AD-8484F7AABF03}" type="slidenum">
              <a:rPr lang="en-US" smtClean="0"/>
              <a:pPr/>
              <a:t>‹#›</a:t>
            </a:fld>
            <a:endParaRPr lang="en-US" dirty="0"/>
          </a:p>
        </p:txBody>
      </p:sp>
      <p:pic>
        <p:nvPicPr>
          <p:cNvPr id="4" name="Picture 3">
            <a:extLst>
              <a:ext uri="{FF2B5EF4-FFF2-40B4-BE49-F238E27FC236}">
                <a16:creationId xmlns:a16="http://schemas.microsoft.com/office/drawing/2014/main" id="{3084A8EE-9519-EBED-FEBE-6481B94EF6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9532" y="6209407"/>
            <a:ext cx="1645920" cy="651509"/>
          </a:xfrm>
          <a:prstGeom prst="rect">
            <a:avLst/>
          </a:prstGeom>
        </p:spPr>
      </p:pic>
    </p:spTree>
    <p:extLst>
      <p:ext uri="{BB962C8B-B14F-4D97-AF65-F5344CB8AC3E}">
        <p14:creationId xmlns:p14="http://schemas.microsoft.com/office/powerpoint/2010/main" val="188499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0_End slide_print/low-ink ver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85E1AD-4A36-B9F5-FD53-B8AFB0CB9F14}"/>
              </a:ext>
            </a:extLst>
          </p:cNvPr>
          <p:cNvSpPr/>
          <p:nvPr userDrawn="1"/>
        </p:nvSpPr>
        <p:spPr>
          <a:xfrm>
            <a:off x="0" y="6190509"/>
            <a:ext cx="12192000" cy="67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a:solidFill>
            <a:schemeClr val="bg1"/>
          </a:solidFill>
        </p:spPr>
        <p:txBody>
          <a:bodyPr anchor="ctr">
            <a:noAutofit/>
          </a:bodyPr>
          <a:lstStyle>
            <a:lvl1pPr marL="0" indent="0">
              <a:buNone/>
              <a:defRPr sz="12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©2023 </a:t>
            </a:r>
            <a:r>
              <a:rPr lang="en-US" dirty="0" err="1"/>
              <a:t>Purolite</a:t>
            </a:r>
            <a:r>
              <a:rPr lang="en-US" dirty="0"/>
              <a:t>, An Ecolab Company. All rights reserved.</a:t>
            </a:r>
          </a:p>
        </p:txBody>
      </p:sp>
      <p:pic>
        <p:nvPicPr>
          <p:cNvPr id="2" name="Picture 1">
            <a:extLst>
              <a:ext uri="{FF2B5EF4-FFF2-40B4-BE49-F238E27FC236}">
                <a16:creationId xmlns:a16="http://schemas.microsoft.com/office/drawing/2014/main" id="{F28AB1DA-5F3E-DDCC-F7BC-BC0D64D546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93552" y="2280114"/>
            <a:ext cx="5804896" cy="2297771"/>
          </a:xfrm>
          <a:prstGeom prst="rect">
            <a:avLst/>
          </a:prstGeom>
        </p:spPr>
      </p:pic>
    </p:spTree>
    <p:extLst>
      <p:ext uri="{BB962C8B-B14F-4D97-AF65-F5344CB8AC3E}">
        <p14:creationId xmlns:p14="http://schemas.microsoft.com/office/powerpoint/2010/main" val="42565763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Cyan Cover or Divider">
    <p:spTree>
      <p:nvGrpSpPr>
        <p:cNvPr id="1" name=""/>
        <p:cNvGrpSpPr/>
        <p:nvPr/>
      </p:nvGrpSpPr>
      <p:grpSpPr>
        <a:xfrm>
          <a:off x="0" y="0"/>
          <a:ext cx="0" cy="0"/>
          <a:chOff x="0" y="0"/>
          <a:chExt cx="0" cy="0"/>
        </a:xfrm>
      </p:grpSpPr>
      <p:sp>
        <p:nvSpPr>
          <p:cNvPr id="2" name="Title 1"/>
          <p:cNvSpPr>
            <a:spLocks noGrp="1"/>
          </p:cNvSpPr>
          <p:nvPr>
            <p:ph type="ctrTitle"/>
          </p:nvPr>
        </p:nvSpPr>
        <p:spPr>
          <a:xfrm>
            <a:off x="522598" y="981782"/>
            <a:ext cx="8170519" cy="1642801"/>
          </a:xfrm>
        </p:spPr>
        <p:txBody>
          <a:bodyPr>
            <a:normAutofit/>
          </a:bodyPr>
          <a:lstStyle>
            <a:lvl1pPr>
              <a:lnSpc>
                <a:spcPct val="100000"/>
              </a:lnSpc>
              <a:spcAft>
                <a:spcPts val="800"/>
              </a:spcAft>
              <a:defRPr sz="4800"/>
            </a:lvl1pPr>
          </a:lstStyle>
          <a:p>
            <a:r>
              <a:rPr lang="en-US"/>
              <a:t>Click to edit Master title style</a:t>
            </a:r>
            <a:endParaRPr lang="en-US" dirty="0"/>
          </a:p>
        </p:txBody>
      </p:sp>
      <p:sp>
        <p:nvSpPr>
          <p:cNvPr id="3" name="Subtitle 2"/>
          <p:cNvSpPr>
            <a:spLocks noGrp="1"/>
          </p:cNvSpPr>
          <p:nvPr>
            <p:ph type="subTitle" idx="1"/>
          </p:nvPr>
        </p:nvSpPr>
        <p:spPr>
          <a:xfrm>
            <a:off x="522016" y="2842749"/>
            <a:ext cx="8534400" cy="1752600"/>
          </a:xfrm>
        </p:spPr>
        <p:txBody>
          <a:bodyPr/>
          <a:lstStyle>
            <a:lvl1pPr marL="0" indent="0" algn="l">
              <a:buNone/>
              <a:defRPr>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72165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spcAft>
                <a:spcPts val="800"/>
              </a:spcAft>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Aft>
                <a:spcPts val="800"/>
              </a:spcAft>
              <a:defRPr/>
            </a:lvl1pPr>
            <a:lvl2pPr>
              <a:lnSpc>
                <a:spcPct val="100000"/>
              </a:lnSpc>
              <a:spcAft>
                <a:spcPts val="800"/>
              </a:spcAft>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Tree>
    <p:extLst>
      <p:ext uri="{BB962C8B-B14F-4D97-AF65-F5344CB8AC3E}">
        <p14:creationId xmlns:p14="http://schemas.microsoft.com/office/powerpoint/2010/main" val="229010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tatement Slide_Light_sample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6B75C692-BF8C-F14E-DE83-C8D1FD3A41C9}"/>
              </a:ext>
            </a:extLst>
          </p:cNvPr>
          <p:cNvSpPr/>
          <p:nvPr userDrawn="1"/>
        </p:nvSpPr>
        <p:spPr>
          <a:xfrm>
            <a:off x="-3" y="7434"/>
            <a:ext cx="7620001" cy="6858000"/>
          </a:xfrm>
          <a:prstGeom prst="rect">
            <a:avLst/>
          </a:prstGeom>
          <a:gradFill>
            <a:gsLst>
              <a:gs pos="63000">
                <a:schemeClr val="bg1">
                  <a:alpha val="55000"/>
                </a:schemeClr>
              </a:gs>
              <a:gs pos="34000">
                <a:schemeClr val="bg1">
                  <a:alpha val="9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DFFF5D8-7C52-D03E-B81C-D64753EC4966}"/>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7B5F0021-BFB3-5CAC-4585-52B814AC6E76}"/>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4839D1C1-5350-964A-3080-FAE65B7888C9}"/>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5" name="Slide Number Placeholder 17">
            <a:extLst>
              <a:ext uri="{FF2B5EF4-FFF2-40B4-BE49-F238E27FC236}">
                <a16:creationId xmlns:a16="http://schemas.microsoft.com/office/drawing/2014/main" id="{3AD7F42E-D7BB-1AC1-34D7-232E7E6ACDA7}"/>
              </a:ext>
            </a:extLst>
          </p:cNvPr>
          <p:cNvSpPr>
            <a:spLocks noGrp="1"/>
          </p:cNvSpPr>
          <p:nvPr>
            <p:ph type="sldNum" sz="quarter" idx="4"/>
          </p:nvPr>
        </p:nvSpPr>
        <p:spPr>
          <a:xfrm>
            <a:off x="10426700" y="6356350"/>
            <a:ext cx="14711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7" name="Subtitle 2">
            <a:extLst>
              <a:ext uri="{FF2B5EF4-FFF2-40B4-BE49-F238E27FC236}">
                <a16:creationId xmlns:a16="http://schemas.microsoft.com/office/drawing/2014/main" id="{17A9F6C2-A391-3C1D-CCEA-09F75FAAF182}"/>
              </a:ext>
            </a:extLst>
          </p:cNvPr>
          <p:cNvSpPr>
            <a:spLocks noGrp="1"/>
          </p:cNvSpPr>
          <p:nvPr>
            <p:ph type="subTitle" idx="1"/>
          </p:nvPr>
        </p:nvSpPr>
        <p:spPr>
          <a:xfrm>
            <a:off x="574430" y="737359"/>
            <a:ext cx="4724401" cy="585604"/>
          </a:xfrm>
          <a:prstGeom prst="rect">
            <a:avLst/>
          </a:prstGeom>
        </p:spPr>
        <p:txBody>
          <a:bodyPr anchor="b">
            <a:noAutofit/>
          </a:bodyPr>
          <a:lstStyle>
            <a:lvl1pPr marL="0" indent="0" algn="l">
              <a:buNone/>
              <a:defRPr sz="1800" b="0" i="0" cap="all"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5">
            <a:extLst>
              <a:ext uri="{FF2B5EF4-FFF2-40B4-BE49-F238E27FC236}">
                <a16:creationId xmlns:a16="http://schemas.microsoft.com/office/drawing/2014/main" id="{2F4EDF96-AE2B-CF4F-1F59-9842C337AB02}"/>
              </a:ext>
            </a:extLst>
          </p:cNvPr>
          <p:cNvSpPr>
            <a:spLocks noGrp="1"/>
          </p:cNvSpPr>
          <p:nvPr>
            <p:ph type="body" sz="quarter" idx="11"/>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F9F7254F-B797-6912-1B27-DA0EBF68B56F}"/>
              </a:ext>
            </a:extLst>
          </p:cNvPr>
          <p:cNvCxnSpPr>
            <a:cxnSpLocks/>
          </p:cNvCxnSpPr>
          <p:nvPr userDrawn="1"/>
        </p:nvCxnSpPr>
        <p:spPr>
          <a:xfrm>
            <a:off x="616765" y="1369346"/>
            <a:ext cx="450556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1B73626-E6A7-FB8D-B1EE-32F42B12EEB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908005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arge Content w Oran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518002" y="1301444"/>
            <a:ext cx="8522455" cy="4525963"/>
          </a:xfrm>
        </p:spPr>
        <p:txBody>
          <a:bodyPr/>
          <a:lstStyle>
            <a:lvl1pPr>
              <a:lnSpc>
                <a:spcPct val="100000"/>
              </a:lnSpc>
              <a:spcBef>
                <a:spcPts val="0"/>
              </a:spcBef>
              <a:spcAft>
                <a:spcPts val="800"/>
              </a:spcAft>
              <a:defRPr sz="2667">
                <a:latin typeface="Roboto" panose="02000000000000000000" pitchFamily="2" charset="0"/>
                <a:ea typeface="Roboto" panose="02000000000000000000" pitchFamily="2" charset="0"/>
              </a:defRPr>
            </a:lvl1pPr>
            <a:lvl2pPr>
              <a:lnSpc>
                <a:spcPct val="100000"/>
              </a:lnSpc>
              <a:spcBef>
                <a:spcPts val="0"/>
              </a:spcBef>
              <a:spcAft>
                <a:spcPts val="800"/>
              </a:spcAft>
              <a:defRPr sz="2667">
                <a:latin typeface="Roboto" panose="02000000000000000000" pitchFamily="2" charset="0"/>
                <a:ea typeface="Roboto" panose="02000000000000000000" pitchFamily="2" charset="0"/>
              </a:defRPr>
            </a:lvl2pPr>
            <a:lvl3pPr>
              <a:lnSpc>
                <a:spcPct val="100000"/>
              </a:lnSpc>
              <a:spcBef>
                <a:spcPts val="0"/>
              </a:spcBef>
              <a:spcAft>
                <a:spcPts val="800"/>
              </a:spcAft>
              <a:defRPr sz="2667">
                <a:latin typeface="Roboto" panose="02000000000000000000" pitchFamily="2" charset="0"/>
                <a:ea typeface="Roboto" panose="02000000000000000000" pitchFamily="2" charset="0"/>
              </a:defRPr>
            </a:lvl3pPr>
            <a:lvl4pPr>
              <a:lnSpc>
                <a:spcPct val="100000"/>
              </a:lnSpc>
              <a:spcBef>
                <a:spcPts val="0"/>
              </a:spcBef>
              <a:spcAft>
                <a:spcPts val="800"/>
              </a:spcAft>
              <a:defRPr sz="2667">
                <a:latin typeface="Roboto" panose="02000000000000000000" pitchFamily="2" charset="0"/>
                <a:ea typeface="Roboto" panose="02000000000000000000" pitchFamily="2" charset="0"/>
              </a:defRPr>
            </a:lvl4pPr>
            <a:lvl5pPr>
              <a:lnSpc>
                <a:spcPct val="100000"/>
              </a:lnSpc>
              <a:spcBef>
                <a:spcPts val="0"/>
              </a:spcBef>
              <a:spcAft>
                <a:spcPts val="800"/>
              </a:spcAft>
              <a:defRPr sz="2667">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4"/>
          </p:nvPr>
        </p:nvSpPr>
        <p:spPr>
          <a:xfrm>
            <a:off x="9166680" y="1293709"/>
            <a:ext cx="2415721" cy="4525963"/>
          </a:xfrm>
        </p:spPr>
        <p:txBody>
          <a:bodyPr>
            <a:normAutofit/>
          </a:bodyPr>
          <a:lstStyle>
            <a:lvl1pPr marL="302676" indent="-302676">
              <a:lnSpc>
                <a:spcPct val="100000"/>
              </a:lnSpc>
              <a:spcBef>
                <a:spcPts val="0"/>
              </a:spcBef>
              <a:spcAft>
                <a:spcPts val="800"/>
              </a:spcAft>
              <a:defRPr sz="2400">
                <a:solidFill>
                  <a:srgbClr val="FF6600"/>
                </a:solidFill>
                <a:latin typeface="Roboto" panose="02000000000000000000" pitchFamily="2" charset="0"/>
                <a:ea typeface="Roboto" panose="02000000000000000000" pitchFamily="2" charset="0"/>
              </a:defRPr>
            </a:lvl1pPr>
            <a:lvl2pPr marL="613818" indent="-306910">
              <a:lnSpc>
                <a:spcPct val="100000"/>
              </a:lnSpc>
              <a:spcBef>
                <a:spcPts val="0"/>
              </a:spcBef>
              <a:spcAft>
                <a:spcPts val="800"/>
              </a:spcAft>
              <a:buClrTx/>
              <a:defRPr sz="2400">
                <a:solidFill>
                  <a:srgbClr val="FF6600"/>
                </a:solidFill>
                <a:latin typeface="Roboto" panose="02000000000000000000" pitchFamily="2" charset="0"/>
                <a:ea typeface="Roboto" panose="02000000000000000000" pitchFamily="2" charset="0"/>
              </a:defRPr>
            </a:lvl2pPr>
            <a:lvl3pPr marL="916494" indent="-306910">
              <a:lnSpc>
                <a:spcPct val="100000"/>
              </a:lnSpc>
              <a:spcBef>
                <a:spcPts val="0"/>
              </a:spcBef>
              <a:spcAft>
                <a:spcPts val="800"/>
              </a:spcAft>
              <a:defRPr sz="2400">
                <a:solidFill>
                  <a:srgbClr val="FF6600"/>
                </a:solidFill>
                <a:latin typeface="Roboto" panose="02000000000000000000" pitchFamily="2" charset="0"/>
                <a:ea typeface="Roboto" panose="02000000000000000000" pitchFamily="2" charset="0"/>
              </a:defRPr>
            </a:lvl3pPr>
            <a:lvl4pPr>
              <a:defRPr>
                <a:solidFill>
                  <a:srgbClr val="FF6600"/>
                </a:solidFill>
              </a:defRPr>
            </a:lvl4pPr>
            <a:lvl5pPr>
              <a:defRPr>
                <a:solidFill>
                  <a:srgbClr val="FF6600"/>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1342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Content Placeholder 8"/>
          <p:cNvSpPr>
            <a:spLocks noGrp="1"/>
          </p:cNvSpPr>
          <p:nvPr>
            <p:ph sz="quarter" idx="13"/>
          </p:nvPr>
        </p:nvSpPr>
        <p:spPr>
          <a:xfrm>
            <a:off x="518002" y="1301444"/>
            <a:ext cx="5655732" cy="4525963"/>
          </a:xfrm>
        </p:spPr>
        <p:txBody>
          <a:bodyPr/>
          <a:lstStyle>
            <a:lvl1pPr>
              <a:lnSpc>
                <a:spcPct val="100000"/>
              </a:lnSpc>
              <a:spcBef>
                <a:spcPts val="0"/>
              </a:spcBef>
              <a:spcAft>
                <a:spcPts val="800"/>
              </a:spcAft>
              <a:defRPr/>
            </a:lvl1pPr>
            <a:lvl2pPr>
              <a:lnSpc>
                <a:spcPct val="100000"/>
              </a:lnSpc>
              <a:spcBef>
                <a:spcPts val="0"/>
              </a:spcBef>
              <a:spcAft>
                <a:spcPts val="800"/>
              </a:spcAft>
              <a:defRPr/>
            </a:lvl2pPr>
            <a:lvl3pPr>
              <a:lnSpc>
                <a:spcPct val="100000"/>
              </a:lnSpc>
              <a:spcBef>
                <a:spcPts val="0"/>
              </a:spcBef>
              <a:spcAft>
                <a:spcPts val="800"/>
              </a:spcAft>
              <a:defRPr sz="2667">
                <a:latin typeface="Roboto" panose="02000000000000000000" pitchFamily="2" charset="0"/>
                <a:ea typeface="Roboto" panose="02000000000000000000" pitchFamily="2" charset="0"/>
              </a:defRPr>
            </a:lvl3pPr>
            <a:lvl4pPr>
              <a:lnSpc>
                <a:spcPct val="100000"/>
              </a:lnSpc>
              <a:spcBef>
                <a:spcPts val="0"/>
              </a:spcBef>
              <a:spcAft>
                <a:spcPts val="800"/>
              </a:spcAft>
              <a:defRPr sz="2667">
                <a:latin typeface="Roboto" panose="02000000000000000000" pitchFamily="2" charset="0"/>
                <a:ea typeface="Roboto" panose="02000000000000000000" pitchFamily="2" charset="0"/>
              </a:defRPr>
            </a:lvl4pPr>
            <a:lvl5pPr>
              <a:lnSpc>
                <a:spcPct val="100000"/>
              </a:lnSpc>
              <a:spcBef>
                <a:spcPts val="0"/>
              </a:spcBef>
              <a:spcAft>
                <a:spcPts val="800"/>
              </a:spcAft>
              <a:defRPr sz="2667">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4"/>
          </p:nvPr>
        </p:nvSpPr>
        <p:spPr>
          <a:xfrm>
            <a:off x="6385751" y="1292625"/>
            <a:ext cx="5384800" cy="4525963"/>
          </a:xfrm>
        </p:spPr>
        <p:txBody>
          <a:bodyPr/>
          <a:lstStyle>
            <a:lvl1pPr>
              <a:lnSpc>
                <a:spcPct val="100000"/>
              </a:lnSpc>
              <a:spcBef>
                <a:spcPts val="0"/>
              </a:spcBef>
              <a:spcAft>
                <a:spcPts val="800"/>
              </a:spcAft>
              <a:defRPr/>
            </a:lvl1pPr>
            <a:lvl2pPr>
              <a:lnSpc>
                <a:spcPct val="100000"/>
              </a:lnSpc>
              <a:spcBef>
                <a:spcPts val="0"/>
              </a:spcBef>
              <a:spcAft>
                <a:spcPts val="800"/>
              </a:spcAft>
              <a:defRPr sz="2667">
                <a:latin typeface="Roboto" panose="02000000000000000000" pitchFamily="2" charset="0"/>
                <a:ea typeface="Roboto" panose="02000000000000000000" pitchFamily="2" charset="0"/>
              </a:defRPr>
            </a:lvl2pPr>
            <a:lvl3pPr>
              <a:lnSpc>
                <a:spcPct val="100000"/>
              </a:lnSpc>
              <a:spcBef>
                <a:spcPts val="0"/>
              </a:spcBef>
              <a:spcAft>
                <a:spcPts val="800"/>
              </a:spcAft>
              <a:defRPr sz="2667">
                <a:latin typeface="Roboto" panose="02000000000000000000" pitchFamily="2" charset="0"/>
                <a:ea typeface="Roboto" panose="02000000000000000000" pitchFamily="2" charset="0"/>
              </a:defRPr>
            </a:lvl3pPr>
            <a:lvl4pPr>
              <a:lnSpc>
                <a:spcPct val="100000"/>
              </a:lnSpc>
              <a:spcBef>
                <a:spcPts val="0"/>
              </a:spcBef>
              <a:spcAft>
                <a:spcPts val="800"/>
              </a:spcAft>
              <a:defRPr sz="2667">
                <a:latin typeface="Roboto" panose="02000000000000000000" pitchFamily="2" charset="0"/>
                <a:ea typeface="Roboto" panose="02000000000000000000" pitchFamily="2" charset="0"/>
              </a:defRPr>
            </a:lvl4pPr>
            <a:lvl5pPr>
              <a:lnSpc>
                <a:spcPct val="100000"/>
              </a:lnSpc>
              <a:spcBef>
                <a:spcPts val="0"/>
              </a:spcBef>
              <a:spcAft>
                <a:spcPts val="800"/>
              </a:spcAft>
              <a:defRPr sz="2667">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420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ub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5681" y="1966931"/>
            <a:ext cx="11286424" cy="4011595"/>
          </a:xfrm>
        </p:spPr>
        <p:txBody>
          <a:bodyPr/>
          <a:lstStyle/>
          <a:p>
            <a:pPr lvl="0"/>
            <a:r>
              <a:rPr lang="en-US" dirty="0"/>
              <a:t>Click to edit Master text styles</a:t>
            </a:r>
          </a:p>
        </p:txBody>
      </p:sp>
      <p:sp>
        <p:nvSpPr>
          <p:cNvPr id="5" name="Text Placeholder 4"/>
          <p:cNvSpPr>
            <a:spLocks noGrp="1"/>
          </p:cNvSpPr>
          <p:nvPr>
            <p:ph type="body" sz="quarter" idx="10"/>
          </p:nvPr>
        </p:nvSpPr>
        <p:spPr>
          <a:xfrm>
            <a:off x="516238" y="1298577"/>
            <a:ext cx="10982956" cy="534988"/>
          </a:xfrm>
        </p:spPr>
        <p:txBody>
          <a:bodyPr>
            <a:normAutofit/>
          </a:bodyPr>
          <a:lstStyle>
            <a:lvl1pPr>
              <a:defRPr sz="3200" b="1" i="1"/>
            </a:lvl1pPr>
          </a:lstStyle>
          <a:p>
            <a:pPr lvl="0"/>
            <a:r>
              <a:rPr lang="en-US" dirty="0"/>
              <a:t>Click to edit Master text styles</a:t>
            </a:r>
          </a:p>
        </p:txBody>
      </p:sp>
    </p:spTree>
    <p:extLst>
      <p:ext uri="{BB962C8B-B14F-4D97-AF65-F5344CB8AC3E}">
        <p14:creationId xmlns:p14="http://schemas.microsoft.com/office/powerpoint/2010/main" val="3077472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Vertical Title and Text">
    <p:spTree>
      <p:nvGrpSpPr>
        <p:cNvPr id="1" name=""/>
        <p:cNvGrpSpPr/>
        <p:nvPr/>
      </p:nvGrpSpPr>
      <p:grpSpPr>
        <a:xfrm>
          <a:off x="0" y="0"/>
          <a:ext cx="0" cy="0"/>
          <a:chOff x="0" y="0"/>
          <a:chExt cx="0" cy="0"/>
        </a:xfrm>
      </p:grpSpPr>
      <p:sp>
        <p:nvSpPr>
          <p:cNvPr id="2" name="Picture Placeholder 7"/>
          <p:cNvSpPr>
            <a:spLocks noGrp="1"/>
          </p:cNvSpPr>
          <p:nvPr>
            <p:ph type="pic"/>
          </p:nvPr>
        </p:nvSpPr>
        <p:spPr>
          <a:xfrm>
            <a:off x="0" y="0"/>
            <a:ext cx="12192000" cy="6858000"/>
          </a:xfrm>
          <a:prstGeom prst="rect">
            <a:avLst/>
          </a:prstGeom>
        </p:spPr>
        <p:txBody>
          <a:bodyPr vert="horz" rtlCol="0"/>
          <a:lstStyle/>
          <a:p>
            <a:endParaRPr lang="en-US" dirty="0"/>
          </a:p>
        </p:txBody>
      </p:sp>
    </p:spTree>
    <p:extLst>
      <p:ext uri="{BB962C8B-B14F-4D97-AF65-F5344CB8AC3E}">
        <p14:creationId xmlns:p14="http://schemas.microsoft.com/office/powerpoint/2010/main" val="1608349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77288" y="501651"/>
            <a:ext cx="11626849" cy="5476876"/>
          </a:xfrm>
        </p:spPr>
        <p:txBody>
          <a:bodyPr rtlCol="0">
            <a:normAutofit/>
          </a:bodyPr>
          <a:lstStyle/>
          <a:p>
            <a:pPr lvl="0"/>
            <a:r>
              <a:rPr lang="en-US" noProof="0" dirty="0"/>
              <a:t>Click icon to add picture</a:t>
            </a:r>
          </a:p>
        </p:txBody>
      </p:sp>
    </p:spTree>
    <p:extLst>
      <p:ext uri="{BB962C8B-B14F-4D97-AF65-F5344CB8AC3E}">
        <p14:creationId xmlns:p14="http://schemas.microsoft.com/office/powerpoint/2010/main" val="376676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atement Slide_Light_templ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772CA1-311A-ED0B-D5B6-F97D7E46DE83}"/>
              </a:ext>
            </a:extLst>
          </p:cNvPr>
          <p:cNvSpPr/>
          <p:nvPr userDrawn="1"/>
        </p:nvSpPr>
        <p:spPr>
          <a:xfrm>
            <a:off x="-1438" y="6153375"/>
            <a:ext cx="12193438" cy="704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BC47BC4-BD91-E1A9-5F27-C419D5ACF44E}"/>
              </a:ext>
            </a:extLst>
          </p:cNvPr>
          <p:cNvSpPr>
            <a:spLocks noGrp="1"/>
          </p:cNvSpPr>
          <p:nvPr>
            <p:ph type="pic" sz="quarter" idx="13"/>
          </p:nvPr>
        </p:nvSpPr>
        <p:spPr>
          <a:xfrm>
            <a:off x="-215" y="0"/>
            <a:ext cx="12204915" cy="6866106"/>
          </a:xfrm>
          <a:custGeom>
            <a:avLst/>
            <a:gdLst>
              <a:gd name="connsiteX0" fmla="*/ 0 w 12192000"/>
              <a:gd name="connsiteY0" fmla="*/ 3429000 h 6858000"/>
              <a:gd name="connsiteX1" fmla="*/ 2104240 w 12192000"/>
              <a:gd name="connsiteY1" fmla="*/ 2 h 6858000"/>
              <a:gd name="connsiteX2" fmla="*/ 10087760 w 12192000"/>
              <a:gd name="connsiteY2" fmla="*/ 2 h 6858000"/>
              <a:gd name="connsiteX3" fmla="*/ 12192000 w 12192000"/>
              <a:gd name="connsiteY3" fmla="*/ 3429000 h 6858000"/>
              <a:gd name="connsiteX4" fmla="*/ 10087760 w 12192000"/>
              <a:gd name="connsiteY4" fmla="*/ 6857998 h 6858000"/>
              <a:gd name="connsiteX5" fmla="*/ 2104240 w 12192000"/>
              <a:gd name="connsiteY5" fmla="*/ 6857998 h 6858000"/>
              <a:gd name="connsiteX6" fmla="*/ 0 w 12192000"/>
              <a:gd name="connsiteY6" fmla="*/ 3429000 h 6858000"/>
              <a:gd name="connsiteX0" fmla="*/ 0 w 12192000"/>
              <a:gd name="connsiteY0" fmla="*/ 3428998 h 6857996"/>
              <a:gd name="connsiteX1" fmla="*/ 2104240 w 12192000"/>
              <a:gd name="connsiteY1" fmla="*/ 0 h 6857996"/>
              <a:gd name="connsiteX2" fmla="*/ 10087760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57996"/>
              <a:gd name="connsiteX1" fmla="*/ 2104240 w 12192000"/>
              <a:gd name="connsiteY1" fmla="*/ 0 h 6857996"/>
              <a:gd name="connsiteX2" fmla="*/ 7621878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60572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0 w 12150725"/>
              <a:gd name="connsiteY0" fmla="*/ 3428998 h 6865491"/>
              <a:gd name="connsiteX1" fmla="*/ 2104240 w 12150725"/>
              <a:gd name="connsiteY1" fmla="*/ 0 h 6865491"/>
              <a:gd name="connsiteX2" fmla="*/ 7621878 w 12150725"/>
              <a:gd name="connsiteY2" fmla="*/ 0 h 6865491"/>
              <a:gd name="connsiteX3" fmla="*/ 12150725 w 12150725"/>
              <a:gd name="connsiteY3" fmla="*/ 4602551 h 6865491"/>
              <a:gd name="connsiteX4" fmla="*/ 9945354 w 12150725"/>
              <a:gd name="connsiteY4" fmla="*/ 6865491 h 6865491"/>
              <a:gd name="connsiteX5" fmla="*/ 2104240 w 12150725"/>
              <a:gd name="connsiteY5" fmla="*/ 6857996 h 6865491"/>
              <a:gd name="connsiteX6" fmla="*/ 0 w 12150725"/>
              <a:gd name="connsiteY6" fmla="*/ 3428998 h 6865491"/>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59937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48268 h 6865491"/>
              <a:gd name="connsiteX6" fmla="*/ 16390 w 12208390"/>
              <a:gd name="connsiteY6" fmla="*/ 3428998 h 686549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29183 w 12208390"/>
              <a:gd name="connsiteY5" fmla="*/ 6848268 h 6859141"/>
              <a:gd name="connsiteX6" fmla="*/ 16390 w 12208390"/>
              <a:gd name="connsiteY6" fmla="*/ 3428998 h 685914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19658 w 12208390"/>
              <a:gd name="connsiteY5" fmla="*/ 6857793 h 6859141"/>
              <a:gd name="connsiteX6" fmla="*/ 16390 w 12208390"/>
              <a:gd name="connsiteY6" fmla="*/ 3428998 h 6859141"/>
              <a:gd name="connsiteX0" fmla="*/ 6865 w 12198865"/>
              <a:gd name="connsiteY0" fmla="*/ 3428998 h 6859141"/>
              <a:gd name="connsiteX1" fmla="*/ 0 w 12198865"/>
              <a:gd name="connsiteY1" fmla="*/ 203 h 6859141"/>
              <a:gd name="connsiteX2" fmla="*/ 7628743 w 12198865"/>
              <a:gd name="connsiteY2" fmla="*/ 0 h 6859141"/>
              <a:gd name="connsiteX3" fmla="*/ 12198865 w 12198865"/>
              <a:gd name="connsiteY3" fmla="*/ 4599376 h 6859141"/>
              <a:gd name="connsiteX4" fmla="*/ 9949044 w 12198865"/>
              <a:gd name="connsiteY4" fmla="*/ 6859141 h 6859141"/>
              <a:gd name="connsiteX5" fmla="*/ 10133 w 12198865"/>
              <a:gd name="connsiteY5" fmla="*/ 6857793 h 6859141"/>
              <a:gd name="connsiteX6" fmla="*/ 6865 w 12198865"/>
              <a:gd name="connsiteY6" fmla="*/ 3428998 h 6859141"/>
              <a:gd name="connsiteX0" fmla="*/ 128 w 12358383"/>
              <a:gd name="connsiteY0" fmla="*/ 3437311 h 6859141"/>
              <a:gd name="connsiteX1" fmla="*/ 159518 w 12358383"/>
              <a:gd name="connsiteY1" fmla="*/ 203 h 6859141"/>
              <a:gd name="connsiteX2" fmla="*/ 7788261 w 12358383"/>
              <a:gd name="connsiteY2" fmla="*/ 0 h 6859141"/>
              <a:gd name="connsiteX3" fmla="*/ 12358383 w 12358383"/>
              <a:gd name="connsiteY3" fmla="*/ 4599376 h 6859141"/>
              <a:gd name="connsiteX4" fmla="*/ 10108562 w 12358383"/>
              <a:gd name="connsiteY4" fmla="*/ 6859141 h 6859141"/>
              <a:gd name="connsiteX5" fmla="*/ 169651 w 12358383"/>
              <a:gd name="connsiteY5" fmla="*/ 6857793 h 6859141"/>
              <a:gd name="connsiteX6" fmla="*/ 128 w 12358383"/>
              <a:gd name="connsiteY6" fmla="*/ 3437311 h 6859141"/>
              <a:gd name="connsiteX0" fmla="*/ 1107349 w 13296081"/>
              <a:gd name="connsiteY0" fmla="*/ 6857793 h 6859141"/>
              <a:gd name="connsiteX1" fmla="*/ 1097216 w 13296081"/>
              <a:gd name="connsiteY1" fmla="*/ 203 h 6859141"/>
              <a:gd name="connsiteX2" fmla="*/ 8725959 w 13296081"/>
              <a:gd name="connsiteY2" fmla="*/ 0 h 6859141"/>
              <a:gd name="connsiteX3" fmla="*/ 13296081 w 13296081"/>
              <a:gd name="connsiteY3" fmla="*/ 4599376 h 6859141"/>
              <a:gd name="connsiteX4" fmla="*/ 11046260 w 13296081"/>
              <a:gd name="connsiteY4" fmla="*/ 6859141 h 6859141"/>
              <a:gd name="connsiteX5" fmla="*/ 1107349 w 13296081"/>
              <a:gd name="connsiteY5" fmla="*/ 6857793 h 6859141"/>
              <a:gd name="connsiteX0" fmla="*/ 1107349 w 13296081"/>
              <a:gd name="connsiteY0" fmla="*/ 6857793 h 7460709"/>
              <a:gd name="connsiteX1" fmla="*/ 1097216 w 13296081"/>
              <a:gd name="connsiteY1" fmla="*/ 203 h 7460709"/>
              <a:gd name="connsiteX2" fmla="*/ 8725959 w 13296081"/>
              <a:gd name="connsiteY2" fmla="*/ 0 h 7460709"/>
              <a:gd name="connsiteX3" fmla="*/ 13296081 w 13296081"/>
              <a:gd name="connsiteY3" fmla="*/ 4599376 h 7460709"/>
              <a:gd name="connsiteX4" fmla="*/ 11046260 w 13296081"/>
              <a:gd name="connsiteY4" fmla="*/ 6859141 h 7460709"/>
              <a:gd name="connsiteX5" fmla="*/ 1107349 w 13296081"/>
              <a:gd name="connsiteY5" fmla="*/ 6857793 h 7460709"/>
              <a:gd name="connsiteX0" fmla="*/ 1107349 w 13296081"/>
              <a:gd name="connsiteY0" fmla="*/ 6857793 h 7026231"/>
              <a:gd name="connsiteX1" fmla="*/ 1097216 w 13296081"/>
              <a:gd name="connsiteY1" fmla="*/ 203 h 7026231"/>
              <a:gd name="connsiteX2" fmla="*/ 8725959 w 13296081"/>
              <a:gd name="connsiteY2" fmla="*/ 0 h 7026231"/>
              <a:gd name="connsiteX3" fmla="*/ 13296081 w 13296081"/>
              <a:gd name="connsiteY3" fmla="*/ 4599376 h 7026231"/>
              <a:gd name="connsiteX4" fmla="*/ 11046260 w 13296081"/>
              <a:gd name="connsiteY4" fmla="*/ 6859141 h 7026231"/>
              <a:gd name="connsiteX5" fmla="*/ 1107349 w 13296081"/>
              <a:gd name="connsiteY5" fmla="*/ 6857793 h 7026231"/>
              <a:gd name="connsiteX0" fmla="*/ 685624 w 12874356"/>
              <a:gd name="connsiteY0" fmla="*/ 6857793 h 7591415"/>
              <a:gd name="connsiteX1" fmla="*/ 675491 w 12874356"/>
              <a:gd name="connsiteY1" fmla="*/ 203 h 7591415"/>
              <a:gd name="connsiteX2" fmla="*/ 8304234 w 12874356"/>
              <a:gd name="connsiteY2" fmla="*/ 0 h 7591415"/>
              <a:gd name="connsiteX3" fmla="*/ 12874356 w 12874356"/>
              <a:gd name="connsiteY3" fmla="*/ 4599376 h 7591415"/>
              <a:gd name="connsiteX4" fmla="*/ 10624535 w 12874356"/>
              <a:gd name="connsiteY4" fmla="*/ 6859141 h 7591415"/>
              <a:gd name="connsiteX5" fmla="*/ 685624 w 12874356"/>
              <a:gd name="connsiteY5" fmla="*/ 6857793 h 7591415"/>
              <a:gd name="connsiteX0" fmla="*/ 685624 w 12874356"/>
              <a:gd name="connsiteY0" fmla="*/ 6857793 h 7026231"/>
              <a:gd name="connsiteX1" fmla="*/ 675491 w 12874356"/>
              <a:gd name="connsiteY1" fmla="*/ 203 h 7026231"/>
              <a:gd name="connsiteX2" fmla="*/ 8304234 w 12874356"/>
              <a:gd name="connsiteY2" fmla="*/ 0 h 7026231"/>
              <a:gd name="connsiteX3" fmla="*/ 12874356 w 12874356"/>
              <a:gd name="connsiteY3" fmla="*/ 4599376 h 7026231"/>
              <a:gd name="connsiteX4" fmla="*/ 10624535 w 12874356"/>
              <a:gd name="connsiteY4" fmla="*/ 6859141 h 7026231"/>
              <a:gd name="connsiteX5" fmla="*/ 685624 w 12874356"/>
              <a:gd name="connsiteY5" fmla="*/ 6857793 h 702623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215218 w 12403950"/>
              <a:gd name="connsiteY0" fmla="*/ 6857793 h 6859141"/>
              <a:gd name="connsiteX1" fmla="*/ 205085 w 12403950"/>
              <a:gd name="connsiteY1" fmla="*/ 203 h 6859141"/>
              <a:gd name="connsiteX2" fmla="*/ 7833828 w 12403950"/>
              <a:gd name="connsiteY2" fmla="*/ 0 h 6859141"/>
              <a:gd name="connsiteX3" fmla="*/ 12403950 w 12403950"/>
              <a:gd name="connsiteY3" fmla="*/ 4599376 h 6859141"/>
              <a:gd name="connsiteX4" fmla="*/ 10154129 w 12403950"/>
              <a:gd name="connsiteY4" fmla="*/ 6859141 h 6859141"/>
              <a:gd name="connsiteX5" fmla="*/ 215218 w 12403950"/>
              <a:gd name="connsiteY5" fmla="*/ 6857793 h 6859141"/>
              <a:gd name="connsiteX0" fmla="*/ 31475 w 12220207"/>
              <a:gd name="connsiteY0" fmla="*/ 6857793 h 6859141"/>
              <a:gd name="connsiteX1" fmla="*/ 21342 w 12220207"/>
              <a:gd name="connsiteY1" fmla="*/ 203 h 6859141"/>
              <a:gd name="connsiteX2" fmla="*/ 7650085 w 12220207"/>
              <a:gd name="connsiteY2" fmla="*/ 0 h 6859141"/>
              <a:gd name="connsiteX3" fmla="*/ 12220207 w 12220207"/>
              <a:gd name="connsiteY3" fmla="*/ 4599376 h 6859141"/>
              <a:gd name="connsiteX4" fmla="*/ 9970386 w 12220207"/>
              <a:gd name="connsiteY4" fmla="*/ 6859141 h 6859141"/>
              <a:gd name="connsiteX5" fmla="*/ 31475 w 12220207"/>
              <a:gd name="connsiteY5" fmla="*/ 6857793 h 6859141"/>
              <a:gd name="connsiteX0" fmla="*/ 13013 w 12201745"/>
              <a:gd name="connsiteY0" fmla="*/ 6857793 h 6859141"/>
              <a:gd name="connsiteX1" fmla="*/ 2880 w 12201745"/>
              <a:gd name="connsiteY1" fmla="*/ 203 h 6859141"/>
              <a:gd name="connsiteX2" fmla="*/ 7631623 w 12201745"/>
              <a:gd name="connsiteY2" fmla="*/ 0 h 6859141"/>
              <a:gd name="connsiteX3" fmla="*/ 12201745 w 12201745"/>
              <a:gd name="connsiteY3" fmla="*/ 4599376 h 6859141"/>
              <a:gd name="connsiteX4" fmla="*/ 9951924 w 12201745"/>
              <a:gd name="connsiteY4" fmla="*/ 6859141 h 6859141"/>
              <a:gd name="connsiteX5" fmla="*/ 13013 w 12201745"/>
              <a:gd name="connsiteY5" fmla="*/ 6857793 h 6859141"/>
              <a:gd name="connsiteX0" fmla="*/ 7870 w 12204915"/>
              <a:gd name="connsiteY0" fmla="*/ 6866106 h 6866106"/>
              <a:gd name="connsiteX1" fmla="*/ 6050 w 12204915"/>
              <a:gd name="connsiteY1" fmla="*/ 203 h 6866106"/>
              <a:gd name="connsiteX2" fmla="*/ 7634793 w 12204915"/>
              <a:gd name="connsiteY2" fmla="*/ 0 h 6866106"/>
              <a:gd name="connsiteX3" fmla="*/ 12204915 w 12204915"/>
              <a:gd name="connsiteY3" fmla="*/ 4599376 h 6866106"/>
              <a:gd name="connsiteX4" fmla="*/ 9955094 w 12204915"/>
              <a:gd name="connsiteY4" fmla="*/ 6859141 h 6866106"/>
              <a:gd name="connsiteX5" fmla="*/ 7870 w 12204915"/>
              <a:gd name="connsiteY5" fmla="*/ 6866106 h 68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915" h="6866106">
                <a:moveTo>
                  <a:pt x="7870" y="6866106"/>
                </a:moveTo>
                <a:cubicBezTo>
                  <a:pt x="-4384" y="5415379"/>
                  <a:pt x="-183" y="1941190"/>
                  <a:pt x="6050" y="203"/>
                </a:cubicBezTo>
                <a:lnTo>
                  <a:pt x="7634793" y="0"/>
                </a:lnTo>
                <a:lnTo>
                  <a:pt x="12204915" y="4599376"/>
                </a:lnTo>
                <a:lnTo>
                  <a:pt x="9955094" y="6859141"/>
                </a:lnTo>
                <a:lnTo>
                  <a:pt x="7870" y="6866106"/>
                </a:lnTo>
                <a:close/>
              </a:path>
            </a:pathLst>
          </a:custGeom>
          <a:solidFill>
            <a:schemeClr val="bg2">
              <a:lumMod val="20000"/>
              <a:lumOff val="80000"/>
            </a:schemeClr>
          </a:solidFill>
        </p:spPr>
        <p:txBody>
          <a:bodyPr/>
          <a:lstStyle/>
          <a:p>
            <a:r>
              <a:rPr lang="en-US"/>
              <a:t>Click icon to add picture</a:t>
            </a:r>
            <a:endParaRPr lang="en-US" dirty="0"/>
          </a:p>
        </p:txBody>
      </p:sp>
      <p:sp>
        <p:nvSpPr>
          <p:cNvPr id="17" name="Rectangle 16">
            <a:extLst>
              <a:ext uri="{FF2B5EF4-FFF2-40B4-BE49-F238E27FC236}">
                <a16:creationId xmlns:a16="http://schemas.microsoft.com/office/drawing/2014/main" id="{63F10FD3-3C4D-E283-584D-9CCB397621F6}"/>
              </a:ext>
            </a:extLst>
          </p:cNvPr>
          <p:cNvSpPr/>
          <p:nvPr/>
        </p:nvSpPr>
        <p:spPr>
          <a:xfrm>
            <a:off x="-3" y="0"/>
            <a:ext cx="6096001" cy="6858000"/>
          </a:xfrm>
          <a:prstGeom prst="rect">
            <a:avLst/>
          </a:prstGeom>
          <a:gradFill>
            <a:gsLst>
              <a:gs pos="67000">
                <a:schemeClr val="bg1">
                  <a:alpha val="40000"/>
                </a:schemeClr>
              </a:gs>
              <a:gs pos="24000">
                <a:schemeClr val="bg1">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7">
            <a:extLst>
              <a:ext uri="{FF2B5EF4-FFF2-40B4-BE49-F238E27FC236}">
                <a16:creationId xmlns:a16="http://schemas.microsoft.com/office/drawing/2014/main" id="{393CBB89-D2E5-9095-60A5-708E0CA050BF}"/>
              </a:ext>
            </a:extLst>
          </p:cNvPr>
          <p:cNvSpPr>
            <a:spLocks noGrp="1"/>
          </p:cNvSpPr>
          <p:nvPr>
            <p:ph type="sldNum" sz="quarter" idx="4"/>
          </p:nvPr>
        </p:nvSpPr>
        <p:spPr>
          <a:xfrm>
            <a:off x="10464800" y="6356350"/>
            <a:ext cx="1433002" cy="365125"/>
          </a:xfrm>
          <a:prstGeom prst="rect">
            <a:avLst/>
          </a:prstGeom>
        </p:spPr>
        <p:txBody>
          <a:bodyPr vert="horz" lIns="91440" tIns="45720" rIns="91440" bIns="45720" rtlCol="0" anchor="ctr"/>
          <a:lstStyle>
            <a:lvl1pPr algn="r">
              <a:defRPr sz="1400">
                <a:solidFill>
                  <a:schemeClr val="tx1"/>
                </a:solidFill>
              </a:defRPr>
            </a:lvl1pPr>
          </a:lstStyle>
          <a:p>
            <a:fld id="{5283D549-F49F-914C-A7AD-8484F7AABF03}" type="slidenum">
              <a:rPr lang="en-US" smtClean="0"/>
              <a:pPr/>
              <a:t>‹#›</a:t>
            </a:fld>
            <a:endParaRPr lang="en-US" dirty="0"/>
          </a:p>
        </p:txBody>
      </p:sp>
      <p:sp>
        <p:nvSpPr>
          <p:cNvPr id="16" name="Text Placeholder 5">
            <a:extLst>
              <a:ext uri="{FF2B5EF4-FFF2-40B4-BE49-F238E27FC236}">
                <a16:creationId xmlns:a16="http://schemas.microsoft.com/office/drawing/2014/main" id="{1EE60938-DBEC-145E-C1CB-0D69F65A91E6}"/>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E5399071-3B89-2CE8-F8EF-8E47291F8B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4198" y="5971137"/>
            <a:ext cx="2254409" cy="892371"/>
          </a:xfrm>
          <a:prstGeom prst="rect">
            <a:avLst/>
          </a:prstGeom>
        </p:spPr>
      </p:pic>
    </p:spTree>
    <p:extLst>
      <p:ext uri="{BB962C8B-B14F-4D97-AF65-F5344CB8AC3E}">
        <p14:creationId xmlns:p14="http://schemas.microsoft.com/office/powerpoint/2010/main" val="10875232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image" Target="../media/image2.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39A575-2642-ED3C-EFA3-617CFDAA8F7F}"/>
              </a:ext>
            </a:extLst>
          </p:cNvPr>
          <p:cNvGrpSpPr/>
          <p:nvPr userDrawn="1"/>
        </p:nvGrpSpPr>
        <p:grpSpPr>
          <a:xfrm>
            <a:off x="0" y="6191476"/>
            <a:ext cx="12192000" cy="666524"/>
            <a:chOff x="0" y="6191476"/>
            <a:chExt cx="12192000" cy="666524"/>
          </a:xfrm>
        </p:grpSpPr>
        <p:grpSp>
          <p:nvGrpSpPr>
            <p:cNvPr id="5" name="Group 4">
              <a:extLst>
                <a:ext uri="{FF2B5EF4-FFF2-40B4-BE49-F238E27FC236}">
                  <a16:creationId xmlns:a16="http://schemas.microsoft.com/office/drawing/2014/main" id="{D2BC61D4-0F51-9E9B-2FA9-9564CA1AAEC1}"/>
                </a:ext>
              </a:extLst>
            </p:cNvPr>
            <p:cNvGrpSpPr/>
            <p:nvPr/>
          </p:nvGrpSpPr>
          <p:grpSpPr>
            <a:xfrm>
              <a:off x="0" y="6191476"/>
              <a:ext cx="12192000" cy="666523"/>
              <a:chOff x="0" y="6191476"/>
              <a:chExt cx="12192000" cy="666523"/>
            </a:xfrm>
          </p:grpSpPr>
          <p:sp>
            <p:nvSpPr>
              <p:cNvPr id="11" name="Rectangle 10">
                <a:extLst>
                  <a:ext uri="{FF2B5EF4-FFF2-40B4-BE49-F238E27FC236}">
                    <a16:creationId xmlns:a16="http://schemas.microsoft.com/office/drawing/2014/main" id="{0B1930F2-BAA1-52A2-858E-94ED10A97509}"/>
                  </a:ext>
                </a:extLst>
              </p:cNvPr>
              <p:cNvSpPr/>
              <p:nvPr/>
            </p:nvSpPr>
            <p:spPr>
              <a:xfrm>
                <a:off x="0" y="6191478"/>
                <a:ext cx="12192000" cy="666521"/>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E00CA1D-59EF-C2D6-9D8D-A8C564D205E6}"/>
                  </a:ext>
                </a:extLst>
              </p:cNvPr>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7142923" y="6191476"/>
                <a:ext cx="4963450" cy="571470"/>
              </a:xfrm>
              <a:prstGeom prst="rect">
                <a:avLst/>
              </a:prstGeom>
            </p:spPr>
          </p:pic>
        </p:grpSp>
        <p:grpSp>
          <p:nvGrpSpPr>
            <p:cNvPr id="6" name="Group 5">
              <a:extLst>
                <a:ext uri="{FF2B5EF4-FFF2-40B4-BE49-F238E27FC236}">
                  <a16:creationId xmlns:a16="http://schemas.microsoft.com/office/drawing/2014/main" id="{68300E48-A85B-5FB0-C5A1-C92CE8802C6E}"/>
                </a:ext>
              </a:extLst>
            </p:cNvPr>
            <p:cNvGrpSpPr/>
            <p:nvPr/>
          </p:nvGrpSpPr>
          <p:grpSpPr>
            <a:xfrm>
              <a:off x="11747933" y="6191478"/>
              <a:ext cx="444067" cy="666522"/>
              <a:chOff x="7553171" y="-4"/>
              <a:chExt cx="4572003" cy="6862347"/>
            </a:xfrm>
          </p:grpSpPr>
          <p:sp>
            <p:nvSpPr>
              <p:cNvPr id="7" name="Triangle 6">
                <a:extLst>
                  <a:ext uri="{FF2B5EF4-FFF2-40B4-BE49-F238E27FC236}">
                    <a16:creationId xmlns:a16="http://schemas.microsoft.com/office/drawing/2014/main" id="{99E2108C-8BDD-7879-4C51-4765DCC910EF}"/>
                  </a:ext>
                </a:extLst>
              </p:cNvPr>
              <p:cNvSpPr/>
              <p:nvPr/>
            </p:nvSpPr>
            <p:spPr>
              <a:xfrm rot="16200000">
                <a:off x="7539683" y="13484"/>
                <a:ext cx="4598980" cy="4572003"/>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9" name="Triangle 8">
                <a:extLst>
                  <a:ext uri="{FF2B5EF4-FFF2-40B4-BE49-F238E27FC236}">
                    <a16:creationId xmlns:a16="http://schemas.microsoft.com/office/drawing/2014/main" id="{F1F3DD06-D7B2-5B34-8B83-CDEF4AD078CB}"/>
                  </a:ext>
                </a:extLst>
              </p:cNvPr>
              <p:cNvSpPr/>
              <p:nvPr/>
            </p:nvSpPr>
            <p:spPr>
              <a:xfrm rot="5400000" flipV="1">
                <a:off x="9864114" y="4601282"/>
                <a:ext cx="2267712" cy="225440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grpSp>
      <p:sp>
        <p:nvSpPr>
          <p:cNvPr id="26" name="Title Placeholder 5">
            <a:extLst>
              <a:ext uri="{FF2B5EF4-FFF2-40B4-BE49-F238E27FC236}">
                <a16:creationId xmlns:a16="http://schemas.microsoft.com/office/drawing/2014/main" id="{D2DB8202-F055-3DC5-C6EF-8216621FDEA0}"/>
              </a:ext>
            </a:extLst>
          </p:cNvPr>
          <p:cNvSpPr>
            <a:spLocks noGrp="1"/>
          </p:cNvSpPr>
          <p:nvPr>
            <p:ph type="title"/>
          </p:nvPr>
        </p:nvSpPr>
        <p:spPr>
          <a:xfrm>
            <a:off x="432842" y="365125"/>
            <a:ext cx="11311542" cy="824941"/>
          </a:xfrm>
          <a:prstGeom prst="rect">
            <a:avLst/>
          </a:prstGeom>
        </p:spPr>
        <p:txBody>
          <a:bodyPr vert="horz" lIns="45720" tIns="45720" rIns="45720" bIns="45720" rtlCol="0" anchor="ctr">
            <a:normAutofit/>
          </a:bodyPr>
          <a:lstStyle/>
          <a:p>
            <a:r>
              <a:rPr lang="en-US" dirty="0"/>
              <a:t>Click to edit Master title style</a:t>
            </a:r>
          </a:p>
        </p:txBody>
      </p:sp>
      <p:sp>
        <p:nvSpPr>
          <p:cNvPr id="27" name="Text Placeholder 7">
            <a:extLst>
              <a:ext uri="{FF2B5EF4-FFF2-40B4-BE49-F238E27FC236}">
                <a16:creationId xmlns:a16="http://schemas.microsoft.com/office/drawing/2014/main" id="{08FD6214-B20D-5E95-CB22-23A414DFBDEE}"/>
              </a:ext>
            </a:extLst>
          </p:cNvPr>
          <p:cNvSpPr>
            <a:spLocks noGrp="1"/>
          </p:cNvSpPr>
          <p:nvPr>
            <p:ph type="body" idx="1"/>
          </p:nvPr>
        </p:nvSpPr>
        <p:spPr>
          <a:xfrm>
            <a:off x="432842" y="1732863"/>
            <a:ext cx="11311542" cy="444410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496A460-E6DF-6600-BD25-196F57751866}"/>
              </a:ext>
            </a:extLst>
          </p:cNvPr>
          <p:cNvSpPr>
            <a:spLocks noGrp="1"/>
          </p:cNvSpPr>
          <p:nvPr>
            <p:ph type="sldNum" sz="quarter" idx="4"/>
          </p:nvPr>
        </p:nvSpPr>
        <p:spPr>
          <a:xfrm>
            <a:off x="9144208"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DE9F8878-B016-3348-86EE-8A6845755471}" type="slidenum">
              <a:rPr lang="en-US" smtClean="0"/>
              <a:pPr/>
              <a:t>‹#›</a:t>
            </a:fld>
            <a:endParaRPr lang="en-US" dirty="0"/>
          </a:p>
        </p:txBody>
      </p:sp>
      <p:pic>
        <p:nvPicPr>
          <p:cNvPr id="3" name="Picture 2">
            <a:extLst>
              <a:ext uri="{FF2B5EF4-FFF2-40B4-BE49-F238E27FC236}">
                <a16:creationId xmlns:a16="http://schemas.microsoft.com/office/drawing/2014/main" id="{AEB73AAF-E444-BEEE-8899-29CE8F5AC081}"/>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339533" y="6209406"/>
            <a:ext cx="1645920" cy="651510"/>
          </a:xfrm>
          <a:prstGeom prst="rect">
            <a:avLst/>
          </a:prstGeom>
        </p:spPr>
      </p:pic>
    </p:spTree>
    <p:extLst>
      <p:ext uri="{BB962C8B-B14F-4D97-AF65-F5344CB8AC3E}">
        <p14:creationId xmlns:p14="http://schemas.microsoft.com/office/powerpoint/2010/main" val="2671985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96" r:id="rId13"/>
    <p:sldLayoutId id="2147483697" r:id="rId14"/>
    <p:sldLayoutId id="2147483675" r:id="rId15"/>
    <p:sldLayoutId id="2147483676" r:id="rId16"/>
    <p:sldLayoutId id="2147483678" r:id="rId17"/>
    <p:sldLayoutId id="2147483677"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9" r:id="rId36"/>
    <p:sldLayoutId id="2147483700" r:id="rId37"/>
    <p:sldLayoutId id="2147483701" r:id="rId38"/>
    <p:sldLayoutId id="2147483702" r:id="rId39"/>
    <p:sldLayoutId id="2147483703" r:id="rId40"/>
    <p:sldLayoutId id="2147483704" r:id="rId41"/>
    <p:sldLayoutId id="2147483748" r:id="rId42"/>
  </p:sldLayoutIdLst>
  <p:hf hdr="0" ftr="0" dt="0"/>
  <p:txStyles>
    <p:titleStyle>
      <a:lvl1pPr algn="l" defTabSz="914400" rtl="0" eaLnBrk="1" latinLnBrk="0" hangingPunct="1">
        <a:lnSpc>
          <a:spcPts val="4500"/>
        </a:lnSpc>
        <a:spcBef>
          <a:spcPct val="0"/>
        </a:spcBef>
        <a:buNone/>
        <a:defRPr sz="4000" b="0"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9250" indent="-230188"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6638" indent="-233363"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33363" algn="l" defTabSz="914400" rtl="0" eaLnBrk="1" latinLnBrk="0" hangingPunct="1">
        <a:lnSpc>
          <a:spcPct val="100000"/>
        </a:lnSpc>
        <a:spcBef>
          <a:spcPts val="500"/>
        </a:spcBef>
        <a:buClr>
          <a:schemeClr val="tx2"/>
        </a:buClr>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12">
          <p15:clr>
            <a:srgbClr val="F26B43"/>
          </p15:clr>
        </p15:guide>
        <p15:guide id="4" pos="7344">
          <p15:clr>
            <a:srgbClr val="F26B43"/>
          </p15:clr>
        </p15:guide>
        <p15:guide id="5" orient="horz" pos="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39A575-2642-ED3C-EFA3-617CFDAA8F7F}"/>
              </a:ext>
            </a:extLst>
          </p:cNvPr>
          <p:cNvGrpSpPr/>
          <p:nvPr userDrawn="1"/>
        </p:nvGrpSpPr>
        <p:grpSpPr>
          <a:xfrm>
            <a:off x="0" y="6191476"/>
            <a:ext cx="12192000" cy="666524"/>
            <a:chOff x="0" y="6191476"/>
            <a:chExt cx="12192000" cy="666524"/>
          </a:xfrm>
        </p:grpSpPr>
        <p:grpSp>
          <p:nvGrpSpPr>
            <p:cNvPr id="5" name="Group 4">
              <a:extLst>
                <a:ext uri="{FF2B5EF4-FFF2-40B4-BE49-F238E27FC236}">
                  <a16:creationId xmlns:a16="http://schemas.microsoft.com/office/drawing/2014/main" id="{D2BC61D4-0F51-9E9B-2FA9-9564CA1AAEC1}"/>
                </a:ext>
              </a:extLst>
            </p:cNvPr>
            <p:cNvGrpSpPr/>
            <p:nvPr/>
          </p:nvGrpSpPr>
          <p:grpSpPr>
            <a:xfrm>
              <a:off x="0" y="6191476"/>
              <a:ext cx="12192000" cy="666523"/>
              <a:chOff x="0" y="6191476"/>
              <a:chExt cx="12192000" cy="666523"/>
            </a:xfrm>
          </p:grpSpPr>
          <p:sp>
            <p:nvSpPr>
              <p:cNvPr id="11" name="Rectangle 10">
                <a:extLst>
                  <a:ext uri="{FF2B5EF4-FFF2-40B4-BE49-F238E27FC236}">
                    <a16:creationId xmlns:a16="http://schemas.microsoft.com/office/drawing/2014/main" id="{0B1930F2-BAA1-52A2-858E-94ED10A97509}"/>
                  </a:ext>
                </a:extLst>
              </p:cNvPr>
              <p:cNvSpPr/>
              <p:nvPr/>
            </p:nvSpPr>
            <p:spPr>
              <a:xfrm>
                <a:off x="0" y="6191478"/>
                <a:ext cx="12192000" cy="666521"/>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E00CA1D-59EF-C2D6-9D8D-A8C564D205E6}"/>
                  </a:ext>
                </a:extLst>
              </p:cNvPr>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7142923" y="6191476"/>
                <a:ext cx="4963450" cy="571470"/>
              </a:xfrm>
              <a:prstGeom prst="rect">
                <a:avLst/>
              </a:prstGeom>
            </p:spPr>
          </p:pic>
        </p:grpSp>
        <p:grpSp>
          <p:nvGrpSpPr>
            <p:cNvPr id="6" name="Group 5">
              <a:extLst>
                <a:ext uri="{FF2B5EF4-FFF2-40B4-BE49-F238E27FC236}">
                  <a16:creationId xmlns:a16="http://schemas.microsoft.com/office/drawing/2014/main" id="{68300E48-A85B-5FB0-C5A1-C92CE8802C6E}"/>
                </a:ext>
              </a:extLst>
            </p:cNvPr>
            <p:cNvGrpSpPr/>
            <p:nvPr/>
          </p:nvGrpSpPr>
          <p:grpSpPr>
            <a:xfrm>
              <a:off x="11747933" y="6191478"/>
              <a:ext cx="444067" cy="666522"/>
              <a:chOff x="7553171" y="-4"/>
              <a:chExt cx="4572003" cy="6862347"/>
            </a:xfrm>
          </p:grpSpPr>
          <p:sp>
            <p:nvSpPr>
              <p:cNvPr id="7" name="Triangle 6">
                <a:extLst>
                  <a:ext uri="{FF2B5EF4-FFF2-40B4-BE49-F238E27FC236}">
                    <a16:creationId xmlns:a16="http://schemas.microsoft.com/office/drawing/2014/main" id="{99E2108C-8BDD-7879-4C51-4765DCC910EF}"/>
                  </a:ext>
                </a:extLst>
              </p:cNvPr>
              <p:cNvSpPr/>
              <p:nvPr/>
            </p:nvSpPr>
            <p:spPr>
              <a:xfrm rot="16200000">
                <a:off x="7539683" y="13484"/>
                <a:ext cx="4598980" cy="4572003"/>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9" name="Triangle 8">
                <a:extLst>
                  <a:ext uri="{FF2B5EF4-FFF2-40B4-BE49-F238E27FC236}">
                    <a16:creationId xmlns:a16="http://schemas.microsoft.com/office/drawing/2014/main" id="{F1F3DD06-D7B2-5B34-8B83-CDEF4AD078CB}"/>
                  </a:ext>
                </a:extLst>
              </p:cNvPr>
              <p:cNvSpPr/>
              <p:nvPr/>
            </p:nvSpPr>
            <p:spPr>
              <a:xfrm rot="5400000" flipV="1">
                <a:off x="9864114" y="4601282"/>
                <a:ext cx="2267712" cy="225440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grpSp>
      <p:sp>
        <p:nvSpPr>
          <p:cNvPr id="26" name="Title Placeholder 5">
            <a:extLst>
              <a:ext uri="{FF2B5EF4-FFF2-40B4-BE49-F238E27FC236}">
                <a16:creationId xmlns:a16="http://schemas.microsoft.com/office/drawing/2014/main" id="{D2DB8202-F055-3DC5-C6EF-8216621FDEA0}"/>
              </a:ext>
            </a:extLst>
          </p:cNvPr>
          <p:cNvSpPr>
            <a:spLocks noGrp="1"/>
          </p:cNvSpPr>
          <p:nvPr>
            <p:ph type="title"/>
          </p:nvPr>
        </p:nvSpPr>
        <p:spPr>
          <a:xfrm>
            <a:off x="432842" y="365125"/>
            <a:ext cx="11311542" cy="824941"/>
          </a:xfrm>
          <a:prstGeom prst="rect">
            <a:avLst/>
          </a:prstGeom>
        </p:spPr>
        <p:txBody>
          <a:bodyPr vert="horz" lIns="45720" tIns="45720" rIns="45720" bIns="45720" rtlCol="0" anchor="ctr">
            <a:normAutofit/>
          </a:bodyPr>
          <a:lstStyle/>
          <a:p>
            <a:r>
              <a:rPr lang="en-US" dirty="0"/>
              <a:t>Click to edit Master title style</a:t>
            </a:r>
          </a:p>
        </p:txBody>
      </p:sp>
      <p:sp>
        <p:nvSpPr>
          <p:cNvPr id="27" name="Text Placeholder 7">
            <a:extLst>
              <a:ext uri="{FF2B5EF4-FFF2-40B4-BE49-F238E27FC236}">
                <a16:creationId xmlns:a16="http://schemas.microsoft.com/office/drawing/2014/main" id="{08FD6214-B20D-5E95-CB22-23A414DFBDEE}"/>
              </a:ext>
            </a:extLst>
          </p:cNvPr>
          <p:cNvSpPr>
            <a:spLocks noGrp="1"/>
          </p:cNvSpPr>
          <p:nvPr>
            <p:ph type="body" idx="1"/>
          </p:nvPr>
        </p:nvSpPr>
        <p:spPr>
          <a:xfrm>
            <a:off x="432842" y="1732863"/>
            <a:ext cx="11311542" cy="444410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496A460-E6DF-6600-BD25-196F57751866}"/>
              </a:ext>
            </a:extLst>
          </p:cNvPr>
          <p:cNvSpPr>
            <a:spLocks noGrp="1"/>
          </p:cNvSpPr>
          <p:nvPr>
            <p:ph type="sldNum" sz="quarter" idx="4"/>
          </p:nvPr>
        </p:nvSpPr>
        <p:spPr>
          <a:xfrm>
            <a:off x="9144208"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DE9F8878-B016-3348-86EE-8A6845755471}" type="slidenum">
              <a:rPr lang="en-US" smtClean="0"/>
              <a:pPr/>
              <a:t>‹#›</a:t>
            </a:fld>
            <a:endParaRPr lang="en-US" dirty="0"/>
          </a:p>
        </p:txBody>
      </p:sp>
      <p:pic>
        <p:nvPicPr>
          <p:cNvPr id="3" name="Picture 2">
            <a:extLst>
              <a:ext uri="{FF2B5EF4-FFF2-40B4-BE49-F238E27FC236}">
                <a16:creationId xmlns:a16="http://schemas.microsoft.com/office/drawing/2014/main" id="{AEB73AAF-E444-BEEE-8899-29CE8F5AC081}"/>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339533" y="6209406"/>
            <a:ext cx="1645920" cy="651510"/>
          </a:xfrm>
          <a:prstGeom prst="rect">
            <a:avLst/>
          </a:prstGeom>
        </p:spPr>
      </p:pic>
    </p:spTree>
    <p:extLst>
      <p:ext uri="{BB962C8B-B14F-4D97-AF65-F5344CB8AC3E}">
        <p14:creationId xmlns:p14="http://schemas.microsoft.com/office/powerpoint/2010/main" val="12366443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Lst>
  <p:hf hdr="0" ftr="0" dt="0"/>
  <p:txStyles>
    <p:titleStyle>
      <a:lvl1pPr algn="l" defTabSz="914400" rtl="0" eaLnBrk="1" latinLnBrk="0" hangingPunct="1">
        <a:lnSpc>
          <a:spcPts val="4500"/>
        </a:lnSpc>
        <a:spcBef>
          <a:spcPct val="0"/>
        </a:spcBef>
        <a:buNone/>
        <a:defRPr sz="4000" b="0"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9250" indent="-230188"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6638" indent="-233363"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33363" algn="l" defTabSz="914400" rtl="0" eaLnBrk="1" latinLnBrk="0" hangingPunct="1">
        <a:lnSpc>
          <a:spcPct val="100000"/>
        </a:lnSpc>
        <a:spcBef>
          <a:spcPts val="500"/>
        </a:spcBef>
        <a:buClr>
          <a:schemeClr val="tx2"/>
        </a:buClr>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12">
          <p15:clr>
            <a:srgbClr val="F26B43"/>
          </p15:clr>
        </p15:guide>
        <p15:guide id="4" pos="7344">
          <p15:clr>
            <a:srgbClr val="F26B43"/>
          </p15:clr>
        </p15:guide>
        <p15:guide id="5" orient="horz" pos="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wg.org/interactive-maps/pfas_contamination/map/" TargetMode="Externa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4D8_F5EE842.xml"/><Relationship Id="rId1" Type="http://schemas.openxmlformats.org/officeDocument/2006/relationships/slideLayout" Target="../slideLayouts/slideLayout33.xml"/><Relationship Id="rId5" Type="http://schemas.openxmlformats.org/officeDocument/2006/relationships/hyperlink" Target="https://pfasproject.com/2018/01/08/michigan-panel-oks-23m-to-respond-to-chemical-contamination-in-kent-county/"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hyperlink" Target="https://www.epa.gov/research-states/pfas-treatment-drinking-water-and-wastewater-state-science"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hyperlink" Target="http://www.gasprocessingnews.com/features/201608/manage-activated-carbon-effects-on-mdea-solution-foaming.aspx" TargetMode="External"/><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jp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58F_D3609999.xm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microsoft.com/office/2018/10/relationships/comments" Target="../comments/modernComment_626_6D8324FD.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wateronline.com/doc/implementing-granular-activated-carbon-systems-important-design-and-start-up-considerations-0001" TargetMode="Externa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jfif"/><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hyperlink" Target="mailto:Francis.Boodoo@Purolite.com" TargetMode="Externa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jpeg"/><Relationship Id="rId2" Type="http://schemas.openxmlformats.org/officeDocument/2006/relationships/diagramData" Target="../diagrams/data1.xml"/><Relationship Id="rId1" Type="http://schemas.openxmlformats.org/officeDocument/2006/relationships/slideLayout" Target="../slideLayouts/slideLayout8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2C8_72F6A029.xml"/><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0D3A6D-9C95-10F3-1343-451C5593FA36}"/>
              </a:ext>
            </a:extLst>
          </p:cNvPr>
          <p:cNvSpPr>
            <a:spLocks noGrp="1"/>
          </p:cNvSpPr>
          <p:nvPr>
            <p:ph type="body" sz="quarter" idx="12"/>
          </p:nvPr>
        </p:nvSpPr>
        <p:spPr/>
        <p:txBody>
          <a:bodyPr/>
          <a:lstStyle/>
          <a:p>
            <a:endParaRPr lang="en-US"/>
          </a:p>
        </p:txBody>
      </p:sp>
      <p:sp>
        <p:nvSpPr>
          <p:cNvPr id="3" name="Subtitle 2">
            <a:extLst>
              <a:ext uri="{FF2B5EF4-FFF2-40B4-BE49-F238E27FC236}">
                <a16:creationId xmlns:a16="http://schemas.microsoft.com/office/drawing/2014/main" id="{1192175D-2015-AC88-E80F-6C448CBECD22}"/>
              </a:ext>
            </a:extLst>
          </p:cNvPr>
          <p:cNvSpPr>
            <a:spLocks noGrp="1"/>
          </p:cNvSpPr>
          <p:nvPr>
            <p:ph type="subTitle" idx="1"/>
          </p:nvPr>
        </p:nvSpPr>
        <p:spPr>
          <a:xfrm>
            <a:off x="609599" y="3732819"/>
            <a:ext cx="4724401" cy="1427759"/>
          </a:xfrm>
        </p:spPr>
        <p:txBody>
          <a:bodyPr/>
          <a:lstStyle/>
          <a:p>
            <a:r>
              <a:rPr lang="en-US" dirty="0"/>
              <a:t>Joe Klimek (for Cathy Swanson) </a:t>
            </a:r>
          </a:p>
          <a:p>
            <a:r>
              <a:rPr lang="en-US" dirty="0"/>
              <a:t>Hawai’i Rural Water Association</a:t>
            </a:r>
          </a:p>
          <a:p>
            <a:r>
              <a:rPr lang="en-US" dirty="0"/>
              <a:t>5/25/2023</a:t>
            </a:r>
          </a:p>
        </p:txBody>
      </p:sp>
      <p:sp>
        <p:nvSpPr>
          <p:cNvPr id="4" name="Title 3">
            <a:extLst>
              <a:ext uri="{FF2B5EF4-FFF2-40B4-BE49-F238E27FC236}">
                <a16:creationId xmlns:a16="http://schemas.microsoft.com/office/drawing/2014/main" id="{EF9C1B1D-EB26-5248-F47D-19ACB132AC8D}"/>
              </a:ext>
            </a:extLst>
          </p:cNvPr>
          <p:cNvSpPr>
            <a:spLocks noGrp="1"/>
          </p:cNvSpPr>
          <p:nvPr>
            <p:ph type="title"/>
          </p:nvPr>
        </p:nvSpPr>
        <p:spPr>
          <a:xfrm>
            <a:off x="609599" y="779545"/>
            <a:ext cx="6616149" cy="2345635"/>
          </a:xfrm>
        </p:spPr>
        <p:txBody>
          <a:bodyPr/>
          <a:lstStyle/>
          <a:p>
            <a:br>
              <a:rPr lang="en-US" dirty="0"/>
            </a:br>
            <a:r>
              <a:rPr lang="en-US" dirty="0"/>
              <a:t>PFAS – Treatment for a Moving Target</a:t>
            </a:r>
          </a:p>
        </p:txBody>
      </p:sp>
    </p:spTree>
    <p:extLst>
      <p:ext uri="{BB962C8B-B14F-4D97-AF65-F5344CB8AC3E}">
        <p14:creationId xmlns:p14="http://schemas.microsoft.com/office/powerpoint/2010/main" val="331531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PFAS</a:t>
            </a:r>
          </a:p>
        </p:txBody>
      </p:sp>
      <p:sp>
        <p:nvSpPr>
          <p:cNvPr id="3" name="Content Placeholder 2"/>
          <p:cNvSpPr>
            <a:spLocks noGrp="1"/>
          </p:cNvSpPr>
          <p:nvPr>
            <p:ph sz="quarter" idx="13"/>
          </p:nvPr>
        </p:nvSpPr>
        <p:spPr/>
        <p:txBody>
          <a:bodyPr>
            <a:normAutofit/>
          </a:bodyPr>
          <a:lstStyle/>
          <a:p>
            <a:pPr marL="457189" indent="-457189">
              <a:spcAft>
                <a:spcPts val="800"/>
              </a:spcAft>
              <a:buClr>
                <a:srgbClr val="00AAF0"/>
              </a:buClr>
              <a:buFont typeface="Arial" panose="020B0604020202020204" pitchFamily="34" charset="0"/>
              <a:buChar char="•"/>
            </a:pPr>
            <a:r>
              <a:rPr lang="en-US" sz="2400" dirty="0"/>
              <a:t>Fire-fighting foams – “</a:t>
            </a:r>
            <a:r>
              <a:rPr lang="en-US" sz="2400" b="1" dirty="0"/>
              <a:t>AFFF</a:t>
            </a:r>
            <a:r>
              <a:rPr lang="en-US" sz="2400" dirty="0"/>
              <a:t>”</a:t>
            </a:r>
          </a:p>
          <a:p>
            <a:pPr marL="457189" indent="-457189">
              <a:spcAft>
                <a:spcPts val="800"/>
              </a:spcAft>
              <a:buClr>
                <a:srgbClr val="00AAF0"/>
              </a:buClr>
              <a:buFont typeface="Arial" panose="020B0604020202020204" pitchFamily="34" charset="0"/>
              <a:buChar char="•"/>
            </a:pPr>
            <a:r>
              <a:rPr lang="en-US" sz="2400" dirty="0"/>
              <a:t>Coatings  - stain, water, &amp; fire resistant   </a:t>
            </a:r>
          </a:p>
          <a:p>
            <a:pPr marL="457189" indent="-457189">
              <a:spcAft>
                <a:spcPts val="800"/>
              </a:spcAft>
              <a:buClr>
                <a:srgbClr val="00AAF0"/>
              </a:buClr>
              <a:buFont typeface="Arial" panose="020B0604020202020204" pitchFamily="34" charset="0"/>
              <a:buChar char="•"/>
            </a:pPr>
            <a:r>
              <a:rPr lang="en-US" sz="2400" dirty="0"/>
              <a:t>Adhesives</a:t>
            </a:r>
          </a:p>
          <a:p>
            <a:pPr marL="457189" indent="-457189">
              <a:spcAft>
                <a:spcPts val="800"/>
              </a:spcAft>
              <a:buClr>
                <a:srgbClr val="00AAF0"/>
              </a:buClr>
              <a:buFont typeface="Arial" panose="020B0604020202020204" pitchFamily="34" charset="0"/>
              <a:buChar char="•"/>
            </a:pPr>
            <a:r>
              <a:rPr lang="en-US" sz="2400" dirty="0"/>
              <a:t>Cosmetics</a:t>
            </a:r>
          </a:p>
          <a:p>
            <a:pPr marL="457189" indent="-457189">
              <a:spcAft>
                <a:spcPts val="800"/>
              </a:spcAft>
              <a:buClr>
                <a:srgbClr val="00AAF0"/>
              </a:buClr>
              <a:buFont typeface="Arial" panose="020B0604020202020204" pitchFamily="34" charset="0"/>
              <a:buChar char="•"/>
            </a:pPr>
            <a:r>
              <a:rPr lang="en-US" sz="2400" dirty="0"/>
              <a:t>Cleaning products</a:t>
            </a:r>
          </a:p>
          <a:p>
            <a:pPr marL="457189" indent="-457189">
              <a:spcAft>
                <a:spcPts val="800"/>
              </a:spcAft>
              <a:buClr>
                <a:srgbClr val="00AAF0"/>
              </a:buClr>
              <a:buFont typeface="Arial" panose="020B0604020202020204" pitchFamily="34" charset="0"/>
              <a:buChar char="•"/>
            </a:pPr>
            <a:r>
              <a:rPr lang="en-US" sz="2400" dirty="0"/>
              <a:t>Food Packaging </a:t>
            </a:r>
          </a:p>
          <a:p>
            <a:pPr marL="457189" indent="-457189">
              <a:spcAft>
                <a:spcPts val="800"/>
              </a:spcAft>
              <a:buClr>
                <a:srgbClr val="00AAF0"/>
              </a:buClr>
              <a:buFont typeface="Arial" panose="020B0604020202020204" pitchFamily="34" charset="0"/>
              <a:buChar char="•"/>
            </a:pPr>
            <a:r>
              <a:rPr lang="en-US" sz="2400" dirty="0"/>
              <a:t>Coatings of paper/fiberboard</a:t>
            </a:r>
          </a:p>
          <a:p>
            <a:pPr marL="457189" indent="-457189">
              <a:spcAft>
                <a:spcPts val="800"/>
              </a:spcAft>
              <a:buClr>
                <a:srgbClr val="00AAF0"/>
              </a:buClr>
              <a:buFont typeface="Arial" panose="020B0604020202020204" pitchFamily="34" charset="0"/>
              <a:buChar char="•"/>
            </a:pPr>
            <a:r>
              <a:rPr lang="en-US" sz="2400" dirty="0"/>
              <a:t>Chrome plating</a:t>
            </a:r>
          </a:p>
        </p:txBody>
      </p:sp>
      <p:pic>
        <p:nvPicPr>
          <p:cNvPr id="5" name="Picture 4">
            <a:extLst>
              <a:ext uri="{FF2B5EF4-FFF2-40B4-BE49-F238E27FC236}">
                <a16:creationId xmlns:a16="http://schemas.microsoft.com/office/drawing/2014/main" id="{68BAF07A-F0F9-4D0A-9948-F776746FA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861" y="2751021"/>
            <a:ext cx="2690859" cy="1807444"/>
          </a:xfrm>
          <a:prstGeom prst="rect">
            <a:avLst/>
          </a:prstGeom>
          <a:effectLst>
            <a:softEdge rad="63500"/>
          </a:effectLst>
        </p:spPr>
      </p:pic>
      <p:pic>
        <p:nvPicPr>
          <p:cNvPr id="6" name="Picture 5">
            <a:extLst>
              <a:ext uri="{FF2B5EF4-FFF2-40B4-BE49-F238E27FC236}">
                <a16:creationId xmlns:a16="http://schemas.microsoft.com/office/drawing/2014/main" id="{D7F156F1-77D3-4D07-BF96-2E71DCB3F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636" y="4653117"/>
            <a:ext cx="3162300" cy="1447800"/>
          </a:xfrm>
          <a:prstGeom prst="rect">
            <a:avLst/>
          </a:prstGeom>
          <a:effectLst>
            <a:softEdge rad="63500"/>
          </a:effectLst>
        </p:spPr>
      </p:pic>
      <p:pic>
        <p:nvPicPr>
          <p:cNvPr id="8" name="Picture 7">
            <a:extLst>
              <a:ext uri="{FF2B5EF4-FFF2-40B4-BE49-F238E27FC236}">
                <a16:creationId xmlns:a16="http://schemas.microsoft.com/office/drawing/2014/main" id="{DD80A6B3-A8B9-43A3-B73E-A5618C281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158" y="2775832"/>
            <a:ext cx="1724907" cy="1724907"/>
          </a:xfrm>
          <a:prstGeom prst="rect">
            <a:avLst/>
          </a:prstGeom>
        </p:spPr>
      </p:pic>
      <p:pic>
        <p:nvPicPr>
          <p:cNvPr id="11" name="Picture 10">
            <a:extLst>
              <a:ext uri="{FF2B5EF4-FFF2-40B4-BE49-F238E27FC236}">
                <a16:creationId xmlns:a16="http://schemas.microsoft.com/office/drawing/2014/main" id="{501A67E7-9F95-4EC5-B196-4302B7248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7024" y="4653117"/>
            <a:ext cx="2214349" cy="1476971"/>
          </a:xfrm>
          <a:prstGeom prst="rect">
            <a:avLst/>
          </a:prstGeom>
        </p:spPr>
      </p:pic>
      <p:pic>
        <p:nvPicPr>
          <p:cNvPr id="12" name="Picture 11">
            <a:extLst>
              <a:ext uri="{FF2B5EF4-FFF2-40B4-BE49-F238E27FC236}">
                <a16:creationId xmlns:a16="http://schemas.microsoft.com/office/drawing/2014/main" id="{11541C92-DF95-4944-B184-DB896BCE83E8}"/>
              </a:ext>
            </a:extLst>
          </p:cNvPr>
          <p:cNvPicPr>
            <a:picLocks noChangeAspect="1"/>
          </p:cNvPicPr>
          <p:nvPr/>
        </p:nvPicPr>
        <p:blipFill>
          <a:blip r:embed="rId7"/>
          <a:stretch>
            <a:fillRect/>
          </a:stretch>
        </p:blipFill>
        <p:spPr>
          <a:xfrm>
            <a:off x="6213861" y="171622"/>
            <a:ext cx="4753204" cy="2528763"/>
          </a:xfrm>
          <a:prstGeom prst="rect">
            <a:avLst/>
          </a:prstGeom>
        </p:spPr>
      </p:pic>
      <p:sp>
        <p:nvSpPr>
          <p:cNvPr id="13" name="TextBox 12">
            <a:extLst>
              <a:ext uri="{FF2B5EF4-FFF2-40B4-BE49-F238E27FC236}">
                <a16:creationId xmlns:a16="http://schemas.microsoft.com/office/drawing/2014/main" id="{045608A7-8C0D-43FB-AF85-5CA28745C3FF}"/>
              </a:ext>
            </a:extLst>
          </p:cNvPr>
          <p:cNvSpPr txBox="1"/>
          <p:nvPr/>
        </p:nvSpPr>
        <p:spPr>
          <a:xfrm>
            <a:off x="10355119" y="2597664"/>
            <a:ext cx="750526" cy="235898"/>
          </a:xfrm>
          <a:prstGeom prst="rect">
            <a:avLst/>
          </a:prstGeom>
          <a:noFill/>
        </p:spPr>
        <p:txBody>
          <a:bodyPr wrap="none" rtlCol="0">
            <a:spAutoFit/>
          </a:bodyPr>
          <a:lstStyle/>
          <a:p>
            <a:pPr defTabSz="1219170" eaLnBrk="0" fontAlgn="base" hangingPunct="0">
              <a:spcBef>
                <a:spcPct val="0"/>
              </a:spcBef>
              <a:spcAft>
                <a:spcPct val="0"/>
              </a:spcAft>
              <a:defRPr/>
            </a:pPr>
            <a:r>
              <a:rPr lang="en-US" sz="933" dirty="0">
                <a:solidFill>
                  <a:srgbClr val="FFFFFF"/>
                </a:solidFill>
                <a:latin typeface="Calibri" panose="020F0502020204030204" pitchFamily="34" charset="0"/>
                <a:ea typeface="MS PGothic" panose="020B0600070205080204" pitchFamily="34" charset="-128"/>
              </a:rPr>
              <a:t>Feb 1, 2016</a:t>
            </a:r>
          </a:p>
        </p:txBody>
      </p:sp>
    </p:spTree>
    <p:extLst>
      <p:ext uri="{BB962C8B-B14F-4D97-AF65-F5344CB8AC3E}">
        <p14:creationId xmlns:p14="http://schemas.microsoft.com/office/powerpoint/2010/main" val="149619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BC96-6B7F-44A5-8B13-9F4BC63BCFDA}"/>
              </a:ext>
            </a:extLst>
          </p:cNvPr>
          <p:cNvSpPr>
            <a:spLocks noGrp="1"/>
          </p:cNvSpPr>
          <p:nvPr>
            <p:ph type="title"/>
          </p:nvPr>
        </p:nvSpPr>
        <p:spPr>
          <a:xfrm>
            <a:off x="516467" y="275167"/>
            <a:ext cx="10881784" cy="831851"/>
          </a:xfrm>
        </p:spPr>
        <p:txBody>
          <a:bodyPr wrap="square" anchor="ctr">
            <a:normAutofit/>
          </a:bodyPr>
          <a:lstStyle/>
          <a:p>
            <a:pPr>
              <a:lnSpc>
                <a:spcPct val="90000"/>
              </a:lnSpc>
            </a:pPr>
            <a:r>
              <a:rPr lang="en-US" dirty="0"/>
              <a:t>Where are PFAS Found? – Groundwater</a:t>
            </a:r>
          </a:p>
        </p:txBody>
      </p:sp>
      <p:sp>
        <p:nvSpPr>
          <p:cNvPr id="7" name="TextBox 6">
            <a:extLst>
              <a:ext uri="{FF2B5EF4-FFF2-40B4-BE49-F238E27FC236}">
                <a16:creationId xmlns:a16="http://schemas.microsoft.com/office/drawing/2014/main" id="{BA56094F-886F-4852-8915-57B6E92436F0}"/>
              </a:ext>
            </a:extLst>
          </p:cNvPr>
          <p:cNvSpPr txBox="1"/>
          <p:nvPr/>
        </p:nvSpPr>
        <p:spPr>
          <a:xfrm>
            <a:off x="3975955" y="6208917"/>
            <a:ext cx="3213316" cy="584775"/>
          </a:xfrm>
          <a:prstGeom prst="rect">
            <a:avLst/>
          </a:prstGeom>
          <a:noFill/>
        </p:spPr>
        <p:txBody>
          <a:bodyPr wrap="square" rtlCol="0">
            <a:spAutoFit/>
          </a:bodyPr>
          <a:lstStyle/>
          <a:p>
            <a:pPr defTabSz="1219170" eaLnBrk="0" fontAlgn="base" hangingPunct="0">
              <a:spcBef>
                <a:spcPct val="0"/>
              </a:spcBef>
              <a:spcAft>
                <a:spcPct val="0"/>
              </a:spcAft>
            </a:pPr>
            <a:r>
              <a:rPr lang="en-US" sz="1600" dirty="0">
                <a:solidFill>
                  <a:prstClr val="black"/>
                </a:solidFill>
                <a:latin typeface="Calibri" panose="020F0502020204030204" pitchFamily="34" charset="0"/>
                <a:ea typeface="MS PGothic" panose="020B0600070205080204" pitchFamily="34" charset="-128"/>
                <a:hlinkClick r:id="rId2"/>
              </a:rPr>
              <a:t>https://www.ewg.org/interactive-maps/pfas_contamination/map/</a:t>
            </a:r>
            <a:r>
              <a:rPr lang="en-US" sz="1600" dirty="0">
                <a:solidFill>
                  <a:prstClr val="black"/>
                </a:solidFill>
                <a:latin typeface="Calibri" panose="020F0502020204030204" pitchFamily="34" charset="0"/>
                <a:ea typeface="MS PGothic" panose="020B0600070205080204" pitchFamily="34" charset="-128"/>
              </a:rPr>
              <a:t> </a:t>
            </a:r>
          </a:p>
        </p:txBody>
      </p:sp>
      <p:pic>
        <p:nvPicPr>
          <p:cNvPr id="4" name="Picture 3">
            <a:extLst>
              <a:ext uri="{FF2B5EF4-FFF2-40B4-BE49-F238E27FC236}">
                <a16:creationId xmlns:a16="http://schemas.microsoft.com/office/drawing/2014/main" id="{DADAE1E0-18AB-014D-EB45-CB076C8A6C00}"/>
              </a:ext>
            </a:extLst>
          </p:cNvPr>
          <p:cNvPicPr>
            <a:picLocks noChangeAspect="1"/>
          </p:cNvPicPr>
          <p:nvPr/>
        </p:nvPicPr>
        <p:blipFill>
          <a:blip r:embed="rId3"/>
          <a:stretch>
            <a:fillRect/>
          </a:stretch>
        </p:blipFill>
        <p:spPr>
          <a:xfrm>
            <a:off x="673099" y="1006922"/>
            <a:ext cx="8961967" cy="4844155"/>
          </a:xfrm>
          <a:prstGeom prst="rect">
            <a:avLst/>
          </a:prstGeom>
        </p:spPr>
      </p:pic>
      <p:sp>
        <p:nvSpPr>
          <p:cNvPr id="6" name="TextBox 5">
            <a:extLst>
              <a:ext uri="{FF2B5EF4-FFF2-40B4-BE49-F238E27FC236}">
                <a16:creationId xmlns:a16="http://schemas.microsoft.com/office/drawing/2014/main" id="{CB1B9F43-24AA-3966-8BC9-B074AB3AD488}"/>
              </a:ext>
            </a:extLst>
          </p:cNvPr>
          <p:cNvSpPr txBox="1"/>
          <p:nvPr/>
        </p:nvSpPr>
        <p:spPr>
          <a:xfrm>
            <a:off x="9893298" y="5343246"/>
            <a:ext cx="1841500" cy="507831"/>
          </a:xfrm>
          <a:prstGeom prst="rect">
            <a:avLst/>
          </a:prstGeom>
          <a:noFill/>
        </p:spPr>
        <p:txBody>
          <a:bodyPr wrap="square" rtlCol="0">
            <a:spAutoFit/>
          </a:bodyPr>
          <a:lstStyle/>
          <a:p>
            <a:r>
              <a:rPr lang="en-US" sz="900" dirty="0"/>
              <a:t>Source: </a:t>
            </a:r>
            <a:r>
              <a:rPr lang="en-US" sz="900" dirty="0">
                <a:hlinkClick r:id="rId2"/>
              </a:rPr>
              <a:t>https://www.ewg.org/interactive-maps/pfas_contamination/map/</a:t>
            </a:r>
            <a:r>
              <a:rPr lang="en-US" sz="900" dirty="0"/>
              <a:t> </a:t>
            </a:r>
          </a:p>
        </p:txBody>
      </p:sp>
    </p:spTree>
    <p:extLst>
      <p:ext uri="{BB962C8B-B14F-4D97-AF65-F5344CB8AC3E}">
        <p14:creationId xmlns:p14="http://schemas.microsoft.com/office/powerpoint/2010/main" val="297776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326B696-6401-8E4B-BF21-1235598ECBF0}"/>
              </a:ext>
            </a:extLst>
          </p:cNvPr>
          <p:cNvSpPr txBox="1"/>
          <p:nvPr/>
        </p:nvSpPr>
        <p:spPr>
          <a:xfrm>
            <a:off x="433043" y="4551363"/>
            <a:ext cx="11311542" cy="475003"/>
          </a:xfrm>
          <a:prstGeom prst="rect">
            <a:avLst/>
          </a:prstGeom>
        </p:spPr>
        <p:txBody>
          <a:bodyPr vert="horz" lIns="45720" tIns="45720" rIns="45720" bIns="45720" rtlCol="0">
            <a:noAutofit/>
          </a:bodyPr>
          <a:lstStyle/>
          <a:p>
            <a:pPr>
              <a:lnSpc>
                <a:spcPct val="90000"/>
              </a:lnSpc>
              <a:spcBef>
                <a:spcPts val="1000"/>
              </a:spcBef>
              <a:buClr>
                <a:schemeClr val="tx2"/>
              </a:buClr>
            </a:pPr>
            <a:endParaRPr lang="en-US" sz="1000" b="1" i="0" kern="1200" dirty="0">
              <a:solidFill>
                <a:schemeClr val="accent2"/>
              </a:solidFill>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F3FBC96-6B7F-44A5-8B13-9F4BC63BCFDA}"/>
              </a:ext>
            </a:extLst>
          </p:cNvPr>
          <p:cNvSpPr>
            <a:spLocks noGrp="1"/>
          </p:cNvSpPr>
          <p:nvPr>
            <p:ph type="title"/>
          </p:nvPr>
        </p:nvSpPr>
        <p:spPr>
          <a:xfrm>
            <a:off x="434256" y="365126"/>
            <a:ext cx="6601544" cy="824940"/>
          </a:xfrm>
        </p:spPr>
        <p:txBody>
          <a:bodyPr vert="horz" lIns="45720" tIns="45720" rIns="45720" bIns="45720" rtlCol="0" anchor="ctr">
            <a:normAutofit fontScale="90000"/>
          </a:bodyPr>
          <a:lstStyle/>
          <a:p>
            <a:r>
              <a:rPr lang="en-US" b="0" i="0" kern="1200" cap="none" baseline="0" dirty="0">
                <a:latin typeface="Arial" panose="020B0604020202020204" pitchFamily="34" charset="0"/>
                <a:ea typeface="+mj-ea"/>
                <a:cs typeface="Arial" panose="020B0604020202020204" pitchFamily="34" charset="0"/>
              </a:rPr>
              <a:t>Where are PFAS Found? – Rainwater</a:t>
            </a:r>
          </a:p>
        </p:txBody>
      </p:sp>
      <p:sp>
        <p:nvSpPr>
          <p:cNvPr id="11" name="Content Placeholder 10">
            <a:extLst>
              <a:ext uri="{FF2B5EF4-FFF2-40B4-BE49-F238E27FC236}">
                <a16:creationId xmlns:a16="http://schemas.microsoft.com/office/drawing/2014/main" id="{D76BD001-17E3-C9B0-9A10-87B947E6F37F}"/>
              </a:ext>
            </a:extLst>
          </p:cNvPr>
          <p:cNvSpPr>
            <a:spLocks noGrp="1"/>
          </p:cNvSpPr>
          <p:nvPr>
            <p:ph idx="20"/>
          </p:nvPr>
        </p:nvSpPr>
        <p:spPr>
          <a:xfrm>
            <a:off x="434256" y="1740838"/>
            <a:ext cx="5420444" cy="4351338"/>
          </a:xfrm>
        </p:spPr>
        <p:txBody>
          <a:bodyPr vert="horz" lIns="45720" tIns="45720" rIns="45720" bIns="45720" numCol="1" spcCol="0" rtlCol="0">
            <a:normAutofit/>
          </a:bodyPr>
          <a:lstStyle/>
          <a:p>
            <a:r>
              <a:rPr lang="en-US" sz="2400" b="1" dirty="0"/>
              <a:t>The US EPA Lifetime Drinking Water Health Advisories for PFOS and PFOA Are Often Lower than Their Respective Levels in </a:t>
            </a:r>
            <a:r>
              <a:rPr lang="en-US" sz="2400" b="1" dirty="0">
                <a:solidFill>
                  <a:schemeClr val="accent2"/>
                </a:solidFill>
              </a:rPr>
              <a:t>Rainwater</a:t>
            </a:r>
          </a:p>
        </p:txBody>
      </p:sp>
      <p:sp>
        <p:nvSpPr>
          <p:cNvPr id="20" name="Content Placeholder 4">
            <a:extLst>
              <a:ext uri="{FF2B5EF4-FFF2-40B4-BE49-F238E27FC236}">
                <a16:creationId xmlns:a16="http://schemas.microsoft.com/office/drawing/2014/main" id="{A7F46EC5-5B69-DE31-3E2A-393B4DE908DD}"/>
              </a:ext>
            </a:extLst>
          </p:cNvPr>
          <p:cNvSpPr>
            <a:spLocks noGrp="1"/>
          </p:cNvSpPr>
          <p:nvPr>
            <p:ph idx="21"/>
          </p:nvPr>
        </p:nvSpPr>
        <p:spPr>
          <a:xfrm>
            <a:off x="433042" y="4216400"/>
            <a:ext cx="5420443" cy="1875776"/>
          </a:xfrm>
        </p:spPr>
        <p:txBody>
          <a:bodyPr/>
          <a:lstStyle/>
          <a:p>
            <a:pPr>
              <a:lnSpc>
                <a:spcPct val="90000"/>
              </a:lnSpc>
              <a:spcBef>
                <a:spcPts val="1000"/>
              </a:spcBef>
              <a:buClr>
                <a:schemeClr val="tx2"/>
              </a:buClr>
            </a:pPr>
            <a:r>
              <a:rPr lang="en-US" sz="1100" i="0" kern="1200" dirty="0">
                <a:solidFill>
                  <a:schemeClr val="accent2"/>
                </a:solidFill>
                <a:latin typeface="Arial" panose="020B0604020202020204" pitchFamily="34" charset="0"/>
                <a:ea typeface="+mn-ea"/>
                <a:cs typeface="Arial" panose="020B0604020202020204" pitchFamily="34" charset="0"/>
              </a:rPr>
              <a:t>Source:  </a:t>
            </a:r>
            <a:r>
              <a:rPr lang="en-US" sz="1100" b="1" i="0" kern="1200" dirty="0">
                <a:solidFill>
                  <a:schemeClr val="accent2"/>
                </a:solidFill>
                <a:latin typeface="Arial" panose="020B0604020202020204" pitchFamily="34" charset="0"/>
                <a:ea typeface="+mn-ea"/>
                <a:cs typeface="Arial" panose="020B0604020202020204" pitchFamily="34" charset="0"/>
              </a:rPr>
              <a:t>Outside the Safe Operating Space of a New Planetary Boundary for Per- and Polyfluoroalkyl Substances (PFAS)</a:t>
            </a:r>
          </a:p>
          <a:p>
            <a:pPr>
              <a:lnSpc>
                <a:spcPct val="90000"/>
              </a:lnSpc>
              <a:spcBef>
                <a:spcPts val="1000"/>
              </a:spcBef>
              <a:buClr>
                <a:schemeClr val="tx2"/>
              </a:buClr>
            </a:pPr>
            <a:r>
              <a:rPr lang="en-US" sz="1100" i="0" kern="1200" dirty="0">
                <a:solidFill>
                  <a:schemeClr val="accent2"/>
                </a:solidFill>
                <a:latin typeface="Arial" panose="020B0604020202020204" pitchFamily="34" charset="0"/>
                <a:ea typeface="+mn-ea"/>
                <a:cs typeface="Arial" panose="020B0604020202020204" pitchFamily="34" charset="0"/>
              </a:rPr>
              <a:t>Ian T. Cousins, Jana H. Johansson, Matthew E. Salter, Bo Sha, and Martin </a:t>
            </a:r>
            <a:r>
              <a:rPr lang="en-US" sz="1100" i="0" kern="1200" dirty="0" err="1">
                <a:solidFill>
                  <a:schemeClr val="accent2"/>
                </a:solidFill>
                <a:latin typeface="Arial" panose="020B0604020202020204" pitchFamily="34" charset="0"/>
                <a:ea typeface="+mn-ea"/>
                <a:cs typeface="Arial" panose="020B0604020202020204" pitchFamily="34" charset="0"/>
              </a:rPr>
              <a:t>Scheringer</a:t>
            </a:r>
            <a:endParaRPr lang="en-US" sz="1100" i="0" kern="1200" dirty="0">
              <a:solidFill>
                <a:schemeClr val="accent2"/>
              </a:solidFill>
              <a:latin typeface="Arial" panose="020B0604020202020204" pitchFamily="34" charset="0"/>
              <a:ea typeface="+mn-ea"/>
              <a:cs typeface="Arial" panose="020B0604020202020204" pitchFamily="34" charset="0"/>
            </a:endParaRPr>
          </a:p>
          <a:p>
            <a:pPr>
              <a:lnSpc>
                <a:spcPct val="90000"/>
              </a:lnSpc>
              <a:spcBef>
                <a:spcPts val="1000"/>
              </a:spcBef>
              <a:buClr>
                <a:schemeClr val="tx2"/>
              </a:buClr>
            </a:pPr>
            <a:r>
              <a:rPr lang="en-US" sz="1100" i="0" kern="1200" dirty="0">
                <a:solidFill>
                  <a:schemeClr val="accent2"/>
                </a:solidFill>
                <a:latin typeface="Arial" panose="020B0604020202020204" pitchFamily="34" charset="0"/>
                <a:ea typeface="+mn-ea"/>
                <a:cs typeface="Arial" panose="020B0604020202020204" pitchFamily="34" charset="0"/>
              </a:rPr>
              <a:t>Environmental Science &amp; Technology 2022 56 (16), 11172-11179 </a:t>
            </a:r>
          </a:p>
          <a:p>
            <a:pPr>
              <a:lnSpc>
                <a:spcPct val="90000"/>
              </a:lnSpc>
              <a:spcBef>
                <a:spcPts val="1000"/>
              </a:spcBef>
              <a:buClr>
                <a:schemeClr val="tx2"/>
              </a:buClr>
            </a:pPr>
            <a:r>
              <a:rPr lang="en-US" sz="1100" i="0" kern="1200" dirty="0">
                <a:solidFill>
                  <a:schemeClr val="accent2"/>
                </a:solidFill>
                <a:latin typeface="Arial" panose="020B0604020202020204" pitchFamily="34" charset="0"/>
                <a:ea typeface="+mn-ea"/>
                <a:cs typeface="Arial" panose="020B0604020202020204" pitchFamily="34" charset="0"/>
              </a:rPr>
              <a:t>DOI: 10.1021/acs.est.2c02765 </a:t>
            </a:r>
          </a:p>
          <a:p>
            <a:endParaRPr lang="en-US" sz="1100" dirty="0"/>
          </a:p>
        </p:txBody>
      </p:sp>
      <p:pic>
        <p:nvPicPr>
          <p:cNvPr id="14" name="Picture Placeholder 13" descr="Chart&#10;&#10;Description automatically generated">
            <a:extLst>
              <a:ext uri="{FF2B5EF4-FFF2-40B4-BE49-F238E27FC236}">
                <a16:creationId xmlns:a16="http://schemas.microsoft.com/office/drawing/2014/main" id="{C058367D-70BE-DEF4-D9BD-FDD809E6B66D}"/>
              </a:ext>
            </a:extLst>
          </p:cNvPr>
          <p:cNvPicPr>
            <a:picLocks noGrp="1" noChangeAspect="1"/>
          </p:cNvPicPr>
          <p:nvPr>
            <p:ph idx="22"/>
          </p:nvPr>
        </p:nvPicPr>
        <p:blipFill rotWithShape="1">
          <a:blip r:embed="rId2"/>
          <a:srcRect t="7179" r="-1" b="358"/>
          <a:stretch/>
        </p:blipFill>
        <p:spPr>
          <a:xfrm>
            <a:off x="6807200" y="365126"/>
            <a:ext cx="5254885" cy="6330718"/>
          </a:xfrm>
          <a:noFill/>
        </p:spPr>
      </p:pic>
      <p:sp>
        <p:nvSpPr>
          <p:cNvPr id="13" name="Slide Number Placeholder 5" hidden="1">
            <a:extLst>
              <a:ext uri="{FF2B5EF4-FFF2-40B4-BE49-F238E27FC236}">
                <a16:creationId xmlns:a16="http://schemas.microsoft.com/office/drawing/2014/main" id="{615EB97E-84A9-4774-A13B-F7459B4CC905}"/>
              </a:ext>
            </a:extLst>
          </p:cNvPr>
          <p:cNvSpPr>
            <a:spLocks noGrp="1"/>
          </p:cNvSpPr>
          <p:nvPr>
            <p:ph type="sldNum" sz="quarter" idx="4294967295"/>
          </p:nvPr>
        </p:nvSpPr>
        <p:spPr>
          <a:xfrm>
            <a:off x="9154602" y="6356350"/>
            <a:ext cx="2743200" cy="365125"/>
          </a:xfrm>
        </p:spPr>
        <p:txBody>
          <a:bodyPr/>
          <a:lstStyle/>
          <a:p>
            <a:pPr>
              <a:spcAft>
                <a:spcPts val="600"/>
              </a:spcAft>
            </a:pPr>
            <a:fld id="{5283D549-F49F-914C-A7AD-8484F7AABF03}" type="slidenum">
              <a:rPr lang="en-US" smtClean="0"/>
              <a:pPr>
                <a:spcAft>
                  <a:spcPts val="600"/>
                </a:spcAft>
              </a:pPr>
              <a:t>12</a:t>
            </a:fld>
            <a:endParaRPr lang="en-US"/>
          </a:p>
        </p:txBody>
      </p:sp>
    </p:spTree>
    <p:extLst>
      <p:ext uri="{BB962C8B-B14F-4D97-AF65-F5344CB8AC3E}">
        <p14:creationId xmlns:p14="http://schemas.microsoft.com/office/powerpoint/2010/main" val="348681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04D7-5394-444D-B5F3-2619159481F4}"/>
              </a:ext>
            </a:extLst>
          </p:cNvPr>
          <p:cNvSpPr>
            <a:spLocks noGrp="1"/>
          </p:cNvSpPr>
          <p:nvPr>
            <p:ph type="title"/>
          </p:nvPr>
        </p:nvSpPr>
        <p:spPr/>
        <p:txBody>
          <a:bodyPr/>
          <a:lstStyle/>
          <a:p>
            <a:r>
              <a:rPr lang="en-US" dirty="0"/>
              <a:t>PFAS – Why Should We Care?</a:t>
            </a:r>
          </a:p>
        </p:txBody>
      </p:sp>
      <p:pic>
        <p:nvPicPr>
          <p:cNvPr id="11" name="Content Placeholder 10">
            <a:extLst>
              <a:ext uri="{FF2B5EF4-FFF2-40B4-BE49-F238E27FC236}">
                <a16:creationId xmlns:a16="http://schemas.microsoft.com/office/drawing/2014/main" id="{DA4494DB-F79B-AE21-CF3C-77BF1EFDDF90}"/>
              </a:ext>
            </a:extLst>
          </p:cNvPr>
          <p:cNvPicPr>
            <a:picLocks noGrp="1" noChangeAspect="1"/>
          </p:cNvPicPr>
          <p:nvPr>
            <p:ph idx="22"/>
          </p:nvPr>
        </p:nvPicPr>
        <p:blipFill>
          <a:blip r:embed="rId3"/>
          <a:stretch>
            <a:fillRect/>
          </a:stretch>
        </p:blipFill>
        <p:spPr>
          <a:xfrm>
            <a:off x="4782394" y="2229414"/>
            <a:ext cx="7116264" cy="2683035"/>
          </a:xfrm>
        </p:spPr>
      </p:pic>
      <p:sp>
        <p:nvSpPr>
          <p:cNvPr id="5" name="Content Placeholder 5">
            <a:extLst>
              <a:ext uri="{FF2B5EF4-FFF2-40B4-BE49-F238E27FC236}">
                <a16:creationId xmlns:a16="http://schemas.microsoft.com/office/drawing/2014/main" id="{97DF638D-B041-43C1-8192-CD544A8D2D94}"/>
              </a:ext>
            </a:extLst>
          </p:cNvPr>
          <p:cNvSpPr txBox="1">
            <a:spLocks/>
          </p:cNvSpPr>
          <p:nvPr/>
        </p:nvSpPr>
        <p:spPr>
          <a:xfrm>
            <a:off x="301557" y="1255631"/>
            <a:ext cx="4472622" cy="1672296"/>
          </a:xfrm>
          <a:prstGeom prst="rect">
            <a:avLst/>
          </a:prstGeom>
        </p:spPr>
        <p:txBody>
          <a:bodyPr>
            <a:noAutofit/>
          </a:bodyPr>
          <a:lstStyle>
            <a:lvl1pPr algn="l" defTabSz="457200" rtl="0" eaLnBrk="0" fontAlgn="base" hangingPunct="0">
              <a:lnSpc>
                <a:spcPts val="2200"/>
              </a:lnSpc>
              <a:spcBef>
                <a:spcPct val="0"/>
              </a:spcBef>
              <a:spcAft>
                <a:spcPct val="0"/>
              </a:spcAft>
              <a:buFont typeface="Arial" panose="020B0604020202020204" pitchFamily="34" charset="0"/>
              <a:defRPr sz="2200" kern="1200">
                <a:solidFill>
                  <a:schemeClr val="tx1"/>
                </a:solidFill>
                <a:latin typeface="+mn-lt"/>
                <a:ea typeface="MS PGothic" panose="020B0600070205080204" pitchFamily="34" charset="-128"/>
                <a:cs typeface="+mn-cs"/>
              </a:defRPr>
            </a:lvl1pPr>
            <a:lvl2pPr marL="742950" indent="-285750" algn="l" defTabSz="457200" rtl="0" eaLnBrk="0" fontAlgn="base" hangingPunct="0">
              <a:lnSpc>
                <a:spcPts val="2200"/>
              </a:lnSpc>
              <a:spcBef>
                <a:spcPct val="0"/>
              </a:spcBef>
              <a:spcAft>
                <a:spcPct val="0"/>
              </a:spcAft>
              <a:buClr>
                <a:srgbClr val="00AEEF"/>
              </a:buClr>
              <a:buFont typeface="Arial" panose="020B0604020202020204" pitchFamily="34" charset="0"/>
              <a:buChar char="•"/>
              <a:defRPr sz="22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1" indent="-342891" defTabSz="609585">
              <a:lnSpc>
                <a:spcPct val="100000"/>
              </a:lnSpc>
              <a:buFont typeface="Arial" panose="020B0604020202020204" pitchFamily="34" charset="0"/>
              <a:buChar char="•"/>
            </a:pPr>
            <a:r>
              <a:rPr lang="en-US" sz="2000" dirty="0">
                <a:solidFill>
                  <a:prstClr val="black"/>
                </a:solidFill>
                <a:latin typeface="Calibri"/>
              </a:rPr>
              <a:t>PPT in the water -----</a:t>
            </a:r>
            <a:r>
              <a:rPr lang="en-US" sz="2000" dirty="0">
                <a:solidFill>
                  <a:prstClr val="black"/>
                </a:solidFill>
                <a:latin typeface="Calibri"/>
                <a:sym typeface="Wingdings" panose="05000000000000000000" pitchFamily="2" charset="2"/>
              </a:rPr>
              <a:t> PPB in the blood</a:t>
            </a:r>
          </a:p>
          <a:p>
            <a:pPr marL="342891" indent="-342891" defTabSz="609585">
              <a:lnSpc>
                <a:spcPct val="100000"/>
              </a:lnSpc>
              <a:buFont typeface="Arial" panose="020B0604020202020204" pitchFamily="34" charset="0"/>
              <a:buChar char="•"/>
            </a:pPr>
            <a:r>
              <a:rPr lang="en-US" sz="2000" dirty="0">
                <a:solidFill>
                  <a:prstClr val="black"/>
                </a:solidFill>
                <a:latin typeface="Calibri"/>
              </a:rPr>
              <a:t>Exposure to long-chain PFAS in the United States is widespread as suggested by nearly universal detection of these chemicals in serum among the U.S. general population</a:t>
            </a:r>
          </a:p>
        </p:txBody>
      </p:sp>
      <p:pic>
        <p:nvPicPr>
          <p:cNvPr id="8" name="Picture 7">
            <a:extLst>
              <a:ext uri="{FF2B5EF4-FFF2-40B4-BE49-F238E27FC236}">
                <a16:creationId xmlns:a16="http://schemas.microsoft.com/office/drawing/2014/main" id="{5BA93DD2-05A0-451B-AF43-133BAD6CAA89}"/>
              </a:ext>
            </a:extLst>
          </p:cNvPr>
          <p:cNvPicPr>
            <a:picLocks noChangeAspect="1"/>
          </p:cNvPicPr>
          <p:nvPr/>
        </p:nvPicPr>
        <p:blipFill>
          <a:blip r:embed="rId4"/>
          <a:stretch>
            <a:fillRect/>
          </a:stretch>
        </p:blipFill>
        <p:spPr>
          <a:xfrm>
            <a:off x="766312" y="3570932"/>
            <a:ext cx="2882052" cy="2184172"/>
          </a:xfrm>
          <a:prstGeom prst="rect">
            <a:avLst/>
          </a:prstGeom>
        </p:spPr>
      </p:pic>
      <p:sp>
        <p:nvSpPr>
          <p:cNvPr id="9" name="TextBox 8">
            <a:extLst>
              <a:ext uri="{FF2B5EF4-FFF2-40B4-BE49-F238E27FC236}">
                <a16:creationId xmlns:a16="http://schemas.microsoft.com/office/drawing/2014/main" id="{14B58B71-E641-45EB-9A3B-5DD779407CFD}"/>
              </a:ext>
            </a:extLst>
          </p:cNvPr>
          <p:cNvSpPr txBox="1"/>
          <p:nvPr/>
        </p:nvSpPr>
        <p:spPr>
          <a:xfrm>
            <a:off x="1966580" y="5735450"/>
            <a:ext cx="3297215" cy="461665"/>
          </a:xfrm>
          <a:prstGeom prst="rect">
            <a:avLst/>
          </a:prstGeom>
          <a:noFill/>
        </p:spPr>
        <p:txBody>
          <a:bodyPr wrap="square" rtlCol="0">
            <a:spAutoFit/>
          </a:bodyPr>
          <a:lstStyle/>
          <a:p>
            <a:pPr defTabSz="1219170" eaLnBrk="0" fontAlgn="base" hangingPunct="0">
              <a:spcBef>
                <a:spcPct val="0"/>
              </a:spcBef>
              <a:spcAft>
                <a:spcPct val="0"/>
              </a:spcAft>
            </a:pPr>
            <a:r>
              <a:rPr lang="en-US" sz="2400" dirty="0">
                <a:solidFill>
                  <a:prstClr val="black"/>
                </a:solidFill>
                <a:latin typeface="Calibri" panose="020F0502020204030204" pitchFamily="34" charset="0"/>
                <a:ea typeface="MS PGothic" panose="020B0600070205080204" pitchFamily="34" charset="-128"/>
                <a:hlinkClick r:id="rId5"/>
              </a:rPr>
              <a:t>pfasproject.com</a:t>
            </a:r>
            <a:endParaRPr lang="en-US" sz="2400" dirty="0">
              <a:solidFill>
                <a:prstClr val="black"/>
              </a:solidFill>
              <a:latin typeface="Calibri" panose="020F0502020204030204" pitchFamily="34" charset="0"/>
              <a:ea typeface="MS PGothic" panose="020B0600070205080204" pitchFamily="34" charset="-128"/>
            </a:endParaRPr>
          </a:p>
        </p:txBody>
      </p:sp>
      <p:sp>
        <p:nvSpPr>
          <p:cNvPr id="14" name="TextBox 13">
            <a:extLst>
              <a:ext uri="{FF2B5EF4-FFF2-40B4-BE49-F238E27FC236}">
                <a16:creationId xmlns:a16="http://schemas.microsoft.com/office/drawing/2014/main" id="{DCBE6049-E8AD-8FA8-71CE-12FEF8AE2092}"/>
              </a:ext>
            </a:extLst>
          </p:cNvPr>
          <p:cNvSpPr txBox="1"/>
          <p:nvPr/>
        </p:nvSpPr>
        <p:spPr>
          <a:xfrm>
            <a:off x="4872598" y="1482915"/>
            <a:ext cx="7017845" cy="646331"/>
          </a:xfrm>
          <a:prstGeom prst="rect">
            <a:avLst/>
          </a:prstGeom>
          <a:noFill/>
        </p:spPr>
        <p:txBody>
          <a:bodyPr wrap="square" rtlCol="0">
            <a:spAutoFit/>
          </a:bodyPr>
          <a:lstStyle/>
          <a:p>
            <a:r>
              <a:rPr lang="en-US" dirty="0"/>
              <a:t>Estimated proportion of the population with detectable concentrations of individual PFAS 6 to 11 years of age, 2013, 2014</a:t>
            </a:r>
          </a:p>
        </p:txBody>
      </p:sp>
      <p:sp>
        <p:nvSpPr>
          <p:cNvPr id="15" name="TextBox 14">
            <a:extLst>
              <a:ext uri="{FF2B5EF4-FFF2-40B4-BE49-F238E27FC236}">
                <a16:creationId xmlns:a16="http://schemas.microsoft.com/office/drawing/2014/main" id="{BC3DE8F6-6A34-AB23-3DEC-ABB383C224E2}"/>
              </a:ext>
            </a:extLst>
          </p:cNvPr>
          <p:cNvSpPr txBox="1"/>
          <p:nvPr/>
        </p:nvSpPr>
        <p:spPr>
          <a:xfrm>
            <a:off x="5263795" y="5763896"/>
            <a:ext cx="6928205" cy="1107996"/>
          </a:xfrm>
          <a:prstGeom prst="rect">
            <a:avLst/>
          </a:prstGeom>
          <a:noFill/>
        </p:spPr>
        <p:txBody>
          <a:bodyPr wrap="square" rtlCol="0">
            <a:spAutoFit/>
          </a:bodyPr>
          <a:lstStyle/>
          <a:p>
            <a:r>
              <a:rPr lang="en-US" sz="1050" dirty="0"/>
              <a:t>Source:  Calafat AM, Kato K, Hubbard K, Jia T, Botelho JC, Wong LY. Legacy and alternative per- and polyfluoroalkyl substances in the U.S. general population: Paired serum-urine data from the 2013-2014 National Health and Nutrition Examination Survey. Environ Int. 2019 Oct;131:105048. </a:t>
            </a:r>
            <a:r>
              <a:rPr lang="en-US" sz="1050" dirty="0" err="1"/>
              <a:t>doi</a:t>
            </a:r>
            <a:r>
              <a:rPr lang="en-US" sz="1050" dirty="0"/>
              <a:t>: 10.1016/j.envint.2019.105048. </a:t>
            </a:r>
            <a:r>
              <a:rPr lang="en-US" sz="1050" dirty="0" err="1"/>
              <a:t>Epub</a:t>
            </a:r>
            <a:r>
              <a:rPr lang="en-US" sz="1050" dirty="0"/>
              <a:t> 2019 Jul 31. PMID: 31376596; PMCID: PMC7879379.</a:t>
            </a:r>
          </a:p>
          <a:p>
            <a:endParaRPr lang="en-US" sz="2400" dirty="0"/>
          </a:p>
        </p:txBody>
      </p:sp>
      <p:sp>
        <p:nvSpPr>
          <p:cNvPr id="3" name="TextBox 2">
            <a:extLst>
              <a:ext uri="{FF2B5EF4-FFF2-40B4-BE49-F238E27FC236}">
                <a16:creationId xmlns:a16="http://schemas.microsoft.com/office/drawing/2014/main" id="{758234D6-56D6-D03E-261A-958180A024F9}"/>
              </a:ext>
            </a:extLst>
          </p:cNvPr>
          <p:cNvSpPr txBox="1"/>
          <p:nvPr/>
        </p:nvSpPr>
        <p:spPr>
          <a:xfrm>
            <a:off x="2290618" y="1213380"/>
            <a:ext cx="2410691" cy="246221"/>
          </a:xfrm>
          <a:prstGeom prst="rect">
            <a:avLst/>
          </a:prstGeom>
          <a:noFill/>
        </p:spPr>
        <p:txBody>
          <a:bodyPr wrap="square" rtlCol="0">
            <a:spAutoFit/>
          </a:bodyPr>
          <a:lstStyle/>
          <a:p>
            <a:r>
              <a:rPr lang="en-US" sz="1000" dirty="0"/>
              <a:t>accumulation</a:t>
            </a:r>
          </a:p>
        </p:txBody>
      </p:sp>
    </p:spTree>
    <p:extLst>
      <p:ext uri="{BB962C8B-B14F-4D97-AF65-F5344CB8AC3E}">
        <p14:creationId xmlns:p14="http://schemas.microsoft.com/office/powerpoint/2010/main" val="25787808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B1FF4-FAD8-99DA-220C-EE6F8B830187}"/>
              </a:ext>
            </a:extLst>
          </p:cNvPr>
          <p:cNvSpPr>
            <a:spLocks noGrp="1"/>
          </p:cNvSpPr>
          <p:nvPr>
            <p:ph type="sldNum" sz="quarter" idx="4"/>
          </p:nvPr>
        </p:nvSpPr>
        <p:spPr/>
        <p:txBody>
          <a:bodyPr/>
          <a:lstStyle/>
          <a:p>
            <a:fld id="{5283D549-F49F-914C-A7AD-8484F7AABF03}" type="slidenum">
              <a:rPr lang="en-US" smtClean="0"/>
              <a:pPr/>
              <a:t>14</a:t>
            </a:fld>
            <a:endParaRPr lang="en-US" dirty="0"/>
          </a:p>
        </p:txBody>
      </p:sp>
      <p:pic>
        <p:nvPicPr>
          <p:cNvPr id="7" name="Picture 6">
            <a:extLst>
              <a:ext uri="{FF2B5EF4-FFF2-40B4-BE49-F238E27FC236}">
                <a16:creationId xmlns:a16="http://schemas.microsoft.com/office/drawing/2014/main" id="{7BD16255-F885-3B51-87DC-EF1293F38A0F}"/>
              </a:ext>
            </a:extLst>
          </p:cNvPr>
          <p:cNvPicPr>
            <a:picLocks noChangeAspect="1"/>
          </p:cNvPicPr>
          <p:nvPr/>
        </p:nvPicPr>
        <p:blipFill>
          <a:blip r:embed="rId2"/>
          <a:stretch>
            <a:fillRect/>
          </a:stretch>
        </p:blipFill>
        <p:spPr>
          <a:xfrm>
            <a:off x="4325176" y="72188"/>
            <a:ext cx="7866824" cy="5655241"/>
          </a:xfrm>
          <a:prstGeom prst="rect">
            <a:avLst/>
          </a:prstGeom>
        </p:spPr>
      </p:pic>
      <p:sp>
        <p:nvSpPr>
          <p:cNvPr id="11" name="Title 1">
            <a:extLst>
              <a:ext uri="{FF2B5EF4-FFF2-40B4-BE49-F238E27FC236}">
                <a16:creationId xmlns:a16="http://schemas.microsoft.com/office/drawing/2014/main" id="{52C8E218-9F47-90B6-DBD5-915D8F278318}"/>
              </a:ext>
            </a:extLst>
          </p:cNvPr>
          <p:cNvSpPr txBox="1">
            <a:spLocks/>
          </p:cNvSpPr>
          <p:nvPr/>
        </p:nvSpPr>
        <p:spPr>
          <a:xfrm>
            <a:off x="452523" y="2029371"/>
            <a:ext cx="3872653" cy="1399629"/>
          </a:xfrm>
          <a:prstGeom prst="rect">
            <a:avLst/>
          </a:prstGeom>
        </p:spPr>
        <p:txBody>
          <a:bodyPr vert="horz" lIns="45720" tIns="45720" rIns="45720" bIns="45720" rtlCol="0" anchor="ctr">
            <a:normAutofit fontScale="25000" lnSpcReduction="20000"/>
          </a:bodyPr>
          <a:lstStyle>
            <a:lvl1pPr algn="l" defTabSz="914400" rtl="0" eaLnBrk="1" latinLnBrk="0" hangingPunct="1">
              <a:lnSpc>
                <a:spcPts val="4500"/>
              </a:lnSpc>
              <a:spcBef>
                <a:spcPct val="0"/>
              </a:spcBef>
              <a:buNone/>
              <a:defRPr sz="4000" b="0" i="0" kern="1200" cap="none" baseline="0">
                <a:solidFill>
                  <a:schemeClr val="tx2"/>
                </a:solidFill>
                <a:latin typeface="Arial" panose="020B0604020202020204" pitchFamily="34" charset="0"/>
                <a:ea typeface="+mj-ea"/>
                <a:cs typeface="Arial" panose="020B0604020202020204" pitchFamily="34" charset="0"/>
              </a:defRPr>
            </a:lvl1pPr>
          </a:lstStyle>
          <a:p>
            <a:r>
              <a:rPr lang="en-US" sz="12800" dirty="0"/>
              <a:t>Effects of PFAS on Human Health</a:t>
            </a:r>
            <a:br>
              <a:rPr lang="en-US" sz="2000" dirty="0"/>
            </a:br>
            <a:endParaRPr lang="en-US" sz="2000" dirty="0"/>
          </a:p>
        </p:txBody>
      </p:sp>
      <p:pic>
        <p:nvPicPr>
          <p:cNvPr id="12" name="Picture 11">
            <a:extLst>
              <a:ext uri="{FF2B5EF4-FFF2-40B4-BE49-F238E27FC236}">
                <a16:creationId xmlns:a16="http://schemas.microsoft.com/office/drawing/2014/main" id="{F809041B-CB50-3CAE-C57E-35ABFE793F34}"/>
              </a:ext>
            </a:extLst>
          </p:cNvPr>
          <p:cNvPicPr>
            <a:picLocks noChangeAspect="1"/>
          </p:cNvPicPr>
          <p:nvPr/>
        </p:nvPicPr>
        <p:blipFill rotWithShape="1">
          <a:blip r:embed="rId3"/>
          <a:srcRect l="3400" t="90526" r="2182" b="-965"/>
          <a:stretch/>
        </p:blipFill>
        <p:spPr>
          <a:xfrm>
            <a:off x="4556262" y="5533355"/>
            <a:ext cx="7404652" cy="695865"/>
          </a:xfrm>
          <a:prstGeom prst="rect">
            <a:avLst/>
          </a:prstGeom>
          <a:noFill/>
        </p:spPr>
      </p:pic>
    </p:spTree>
    <p:extLst>
      <p:ext uri="{BB962C8B-B14F-4D97-AF65-F5344CB8AC3E}">
        <p14:creationId xmlns:p14="http://schemas.microsoft.com/office/powerpoint/2010/main" val="14390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CA67-F019-A9E4-3E26-FF4713190161}"/>
              </a:ext>
            </a:extLst>
          </p:cNvPr>
          <p:cNvSpPr>
            <a:spLocks noGrp="1"/>
          </p:cNvSpPr>
          <p:nvPr>
            <p:ph type="title"/>
          </p:nvPr>
        </p:nvSpPr>
        <p:spPr/>
        <p:txBody>
          <a:bodyPr/>
          <a:lstStyle/>
          <a:p>
            <a:r>
              <a:rPr lang="en-US" dirty="0"/>
              <a:t>MCLs and Health Advisories over Time in USA</a:t>
            </a:r>
          </a:p>
        </p:txBody>
      </p:sp>
      <p:pic>
        <p:nvPicPr>
          <p:cNvPr id="5" name="Picture 4">
            <a:extLst>
              <a:ext uri="{FF2B5EF4-FFF2-40B4-BE49-F238E27FC236}">
                <a16:creationId xmlns:a16="http://schemas.microsoft.com/office/drawing/2014/main" id="{022B0A1B-59AF-E5D7-E442-02A504BA8B53}"/>
              </a:ext>
            </a:extLst>
          </p:cNvPr>
          <p:cNvPicPr>
            <a:picLocks noChangeAspect="1"/>
          </p:cNvPicPr>
          <p:nvPr/>
        </p:nvPicPr>
        <p:blipFill>
          <a:blip r:embed="rId2"/>
          <a:stretch>
            <a:fillRect/>
          </a:stretch>
        </p:blipFill>
        <p:spPr>
          <a:xfrm>
            <a:off x="0" y="1110992"/>
            <a:ext cx="12186777" cy="5110904"/>
          </a:xfrm>
          <a:prstGeom prst="rect">
            <a:avLst/>
          </a:prstGeom>
        </p:spPr>
      </p:pic>
      <p:sp>
        <p:nvSpPr>
          <p:cNvPr id="3" name="TextBox 2">
            <a:extLst>
              <a:ext uri="{FF2B5EF4-FFF2-40B4-BE49-F238E27FC236}">
                <a16:creationId xmlns:a16="http://schemas.microsoft.com/office/drawing/2014/main" id="{55A8C9A5-0DB3-4DFE-B066-C5139068FF53}"/>
              </a:ext>
            </a:extLst>
          </p:cNvPr>
          <p:cNvSpPr txBox="1"/>
          <p:nvPr/>
        </p:nvSpPr>
        <p:spPr>
          <a:xfrm>
            <a:off x="9079345" y="5301673"/>
            <a:ext cx="3107432" cy="369332"/>
          </a:xfrm>
          <a:prstGeom prst="rect">
            <a:avLst/>
          </a:prstGeom>
          <a:noFill/>
        </p:spPr>
        <p:txBody>
          <a:bodyPr wrap="square" rtlCol="0">
            <a:spAutoFit/>
          </a:bodyPr>
          <a:lstStyle/>
          <a:p>
            <a:pPr algn="ctr"/>
            <a:r>
              <a:rPr lang="en-US" dirty="0"/>
              <a:t>Updated 4/26/23</a:t>
            </a:r>
          </a:p>
        </p:txBody>
      </p:sp>
    </p:spTree>
    <p:extLst>
      <p:ext uri="{BB962C8B-B14F-4D97-AF65-F5344CB8AC3E}">
        <p14:creationId xmlns:p14="http://schemas.microsoft.com/office/powerpoint/2010/main" val="261931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21DBD9-43FB-B563-0374-AD3ABEC2E074}"/>
              </a:ext>
            </a:extLst>
          </p:cNvPr>
          <p:cNvSpPr>
            <a:spLocks noGrp="1"/>
          </p:cNvSpPr>
          <p:nvPr>
            <p:ph type="body" sz="quarter" idx="13"/>
          </p:nvPr>
        </p:nvSpPr>
        <p:spPr/>
        <p:txBody>
          <a:bodyPr/>
          <a:lstStyle/>
          <a:p>
            <a:r>
              <a:rPr lang="en-US" sz="2000" dirty="0">
                <a:solidFill>
                  <a:srgbClr val="FF0000"/>
                </a:solidFill>
              </a:rPr>
              <a:t>March 14, 2023 </a:t>
            </a:r>
            <a:endParaRPr lang="en-US" dirty="0">
              <a:solidFill>
                <a:srgbClr val="FF0000"/>
              </a:solidFill>
            </a:endParaRPr>
          </a:p>
        </p:txBody>
      </p:sp>
      <p:sp>
        <p:nvSpPr>
          <p:cNvPr id="2" name="Title 1">
            <a:extLst>
              <a:ext uri="{FF2B5EF4-FFF2-40B4-BE49-F238E27FC236}">
                <a16:creationId xmlns:a16="http://schemas.microsoft.com/office/drawing/2014/main" id="{11C3B7A2-6F88-0FD5-89F0-C84D946C2B91}"/>
              </a:ext>
            </a:extLst>
          </p:cNvPr>
          <p:cNvSpPr>
            <a:spLocks noGrp="1"/>
          </p:cNvSpPr>
          <p:nvPr>
            <p:ph type="title"/>
          </p:nvPr>
        </p:nvSpPr>
        <p:spPr/>
        <p:txBody>
          <a:bodyPr>
            <a:noAutofit/>
          </a:bodyPr>
          <a:lstStyle/>
          <a:p>
            <a:r>
              <a:rPr lang="en-US" sz="2400" dirty="0"/>
              <a:t>US EPA National Standard to Protect Communities from PFAS in Drinking Water</a:t>
            </a:r>
          </a:p>
        </p:txBody>
      </p:sp>
      <p:sp>
        <p:nvSpPr>
          <p:cNvPr id="4" name="Content Placeholder 3">
            <a:extLst>
              <a:ext uri="{FF2B5EF4-FFF2-40B4-BE49-F238E27FC236}">
                <a16:creationId xmlns:a16="http://schemas.microsoft.com/office/drawing/2014/main" id="{3ED3B2AA-F3FB-6071-BECB-7AD3ABF9EF93}"/>
              </a:ext>
            </a:extLst>
          </p:cNvPr>
          <p:cNvSpPr>
            <a:spLocks noGrp="1"/>
          </p:cNvSpPr>
          <p:nvPr>
            <p:ph idx="18"/>
          </p:nvPr>
        </p:nvSpPr>
        <p:spPr/>
        <p:txBody>
          <a:bodyPr/>
          <a:lstStyle/>
          <a:p>
            <a:pPr marL="285750" indent="-285750">
              <a:buFont typeface="Arial" panose="020B0604020202020204" pitchFamily="34" charset="0"/>
              <a:buChar char="•"/>
            </a:pPr>
            <a:r>
              <a:rPr lang="en-US" sz="2400" b="1" i="0" dirty="0">
                <a:solidFill>
                  <a:srgbClr val="1B1B1B"/>
                </a:solidFill>
                <a:effectLst/>
                <a:latin typeface="Source Sans Pro Web"/>
              </a:rPr>
              <a:t>PFOA and PFOS: </a:t>
            </a:r>
          </a:p>
          <a:p>
            <a:pPr marL="630238" lvl="1" indent="-285750">
              <a:buFont typeface="Arial" panose="020B0604020202020204" pitchFamily="34" charset="0"/>
              <a:buChar char="•"/>
            </a:pPr>
            <a:r>
              <a:rPr lang="en-US" sz="2400" b="0" i="0" dirty="0">
                <a:solidFill>
                  <a:srgbClr val="1B1B1B"/>
                </a:solidFill>
                <a:effectLst/>
                <a:latin typeface="Source Sans Pro Web"/>
              </a:rPr>
              <a:t>Proposing regulation </a:t>
            </a:r>
            <a:r>
              <a:rPr lang="en-US" sz="2400" dirty="0">
                <a:solidFill>
                  <a:srgbClr val="1B1B1B"/>
                </a:solidFill>
                <a:latin typeface="Source Sans Pro Web"/>
              </a:rPr>
              <a:t>at </a:t>
            </a:r>
            <a:r>
              <a:rPr lang="en-US" sz="2400" b="1" dirty="0">
                <a:solidFill>
                  <a:srgbClr val="1B1B1B"/>
                </a:solidFill>
                <a:latin typeface="Source Sans Pro Web"/>
              </a:rPr>
              <a:t>4 parts per trillion each</a:t>
            </a:r>
          </a:p>
          <a:p>
            <a:pPr marL="976313" lvl="2" indent="-285750"/>
            <a:r>
              <a:rPr lang="en-US" sz="2200" b="0" i="0" dirty="0">
                <a:solidFill>
                  <a:srgbClr val="1B1B1B"/>
                </a:solidFill>
                <a:effectLst/>
                <a:latin typeface="Source Sans Pro Web"/>
              </a:rPr>
              <a:t>This level can be reliably measured</a:t>
            </a:r>
          </a:p>
          <a:p>
            <a:pPr marL="630238" lvl="1" indent="-285750">
              <a:buFont typeface="Arial" panose="020B0604020202020204" pitchFamily="34" charset="0"/>
              <a:buChar char="•"/>
            </a:pPr>
            <a:endParaRPr lang="en-US" sz="2400" b="0" i="0" dirty="0">
              <a:solidFill>
                <a:srgbClr val="1B1B1B"/>
              </a:solidFill>
              <a:effectLst/>
              <a:latin typeface="Source Sans Pro Web"/>
            </a:endParaRPr>
          </a:p>
          <a:p>
            <a:pPr marL="285750" indent="-285750">
              <a:buFont typeface="Arial" panose="020B0604020202020204" pitchFamily="34" charset="0"/>
              <a:buChar char="•"/>
            </a:pPr>
            <a:r>
              <a:rPr lang="en-US" sz="2400" b="1" i="0" dirty="0">
                <a:solidFill>
                  <a:srgbClr val="1B1B1B"/>
                </a:solidFill>
                <a:effectLst/>
                <a:latin typeface="Source Sans Pro Web"/>
              </a:rPr>
              <a:t>PFNA, </a:t>
            </a:r>
            <a:r>
              <a:rPr lang="en-US" sz="2400" b="1" i="0" dirty="0" err="1">
                <a:solidFill>
                  <a:srgbClr val="1B1B1B"/>
                </a:solidFill>
                <a:effectLst/>
                <a:latin typeface="Source Sans Pro Web"/>
              </a:rPr>
              <a:t>PFHxS</a:t>
            </a:r>
            <a:r>
              <a:rPr lang="en-US" sz="2400" b="1" i="0" dirty="0">
                <a:solidFill>
                  <a:srgbClr val="1B1B1B"/>
                </a:solidFill>
                <a:effectLst/>
                <a:latin typeface="Source Sans Pro Web"/>
              </a:rPr>
              <a:t>, PFBS, and </a:t>
            </a:r>
            <a:r>
              <a:rPr lang="en-US" sz="2400" b="1" i="0" dirty="0" err="1">
                <a:solidFill>
                  <a:srgbClr val="1B1B1B"/>
                </a:solidFill>
                <a:effectLst/>
                <a:latin typeface="Source Sans Pro Web"/>
              </a:rPr>
              <a:t>GenX</a:t>
            </a:r>
            <a:r>
              <a:rPr lang="en-US" sz="2400" b="1" i="0" dirty="0">
                <a:solidFill>
                  <a:srgbClr val="1B1B1B"/>
                </a:solidFill>
                <a:effectLst/>
                <a:latin typeface="Source Sans Pro Web"/>
              </a:rPr>
              <a:t> Chemicals</a:t>
            </a:r>
            <a:r>
              <a:rPr lang="en-US" sz="2400" b="0" i="0" dirty="0">
                <a:solidFill>
                  <a:srgbClr val="1B1B1B"/>
                </a:solidFill>
                <a:effectLst/>
                <a:latin typeface="Source Sans Pro Web"/>
              </a:rPr>
              <a:t>: </a:t>
            </a:r>
          </a:p>
          <a:p>
            <a:pPr marL="630238" lvl="1" indent="-285750">
              <a:buFont typeface="Arial" panose="020B0604020202020204" pitchFamily="34" charset="0"/>
              <a:buChar char="•"/>
            </a:pPr>
            <a:r>
              <a:rPr lang="en-US" sz="2400" b="0" i="0" dirty="0">
                <a:solidFill>
                  <a:srgbClr val="1B1B1B"/>
                </a:solidFill>
                <a:effectLst/>
                <a:latin typeface="Source Sans Pro Web"/>
              </a:rPr>
              <a:t>Proposing regulation of any mixture containing one or more of these </a:t>
            </a:r>
          </a:p>
          <a:p>
            <a:pPr marL="630238" lvl="1" indent="-285750">
              <a:buFont typeface="Arial" panose="020B0604020202020204" pitchFamily="34" charset="0"/>
              <a:buChar char="•"/>
            </a:pPr>
            <a:r>
              <a:rPr lang="en-US" sz="2400" b="1" dirty="0">
                <a:solidFill>
                  <a:srgbClr val="1B1B1B"/>
                </a:solidFill>
                <a:latin typeface="Source Sans Pro Web"/>
              </a:rPr>
              <a:t>H</a:t>
            </a:r>
            <a:r>
              <a:rPr lang="en-US" sz="2400" b="1" i="0" dirty="0">
                <a:solidFill>
                  <a:srgbClr val="1B1B1B"/>
                </a:solidFill>
                <a:effectLst/>
                <a:latin typeface="Source Sans Pro Web"/>
              </a:rPr>
              <a:t>azard Index </a:t>
            </a:r>
            <a:r>
              <a:rPr lang="en-US" sz="2400" b="0" i="0" dirty="0">
                <a:solidFill>
                  <a:srgbClr val="1B1B1B"/>
                </a:solidFill>
                <a:effectLst/>
                <a:latin typeface="Source Sans Pro Web"/>
              </a:rPr>
              <a:t>calculation</a:t>
            </a:r>
          </a:p>
          <a:p>
            <a:pPr marL="976313" lvl="2" indent="-285750"/>
            <a:r>
              <a:rPr lang="en-US" sz="2200" dirty="0">
                <a:solidFill>
                  <a:srgbClr val="1B1B1B"/>
                </a:solidFill>
                <a:latin typeface="Source Sans Pro Web"/>
              </a:rPr>
              <a:t>D</a:t>
            </a:r>
            <a:r>
              <a:rPr lang="en-US" sz="2200" b="0" i="0" dirty="0">
                <a:solidFill>
                  <a:srgbClr val="1B1B1B"/>
                </a:solidFill>
                <a:effectLst/>
                <a:latin typeface="Source Sans Pro Web"/>
              </a:rPr>
              <a:t>etermines if the </a:t>
            </a:r>
            <a:r>
              <a:rPr lang="en-US" sz="2200" b="1" i="0" dirty="0">
                <a:solidFill>
                  <a:srgbClr val="1B1B1B"/>
                </a:solidFill>
                <a:effectLst/>
                <a:latin typeface="Source Sans Pro Web"/>
              </a:rPr>
              <a:t>combined</a:t>
            </a:r>
            <a:r>
              <a:rPr lang="en-US" sz="2200" b="0" i="0" dirty="0">
                <a:solidFill>
                  <a:srgbClr val="1B1B1B"/>
                </a:solidFill>
                <a:effectLst/>
                <a:latin typeface="Source Sans Pro Web"/>
              </a:rPr>
              <a:t> levels of these PFAS pose a potential risk</a:t>
            </a:r>
            <a:br>
              <a:rPr lang="en-US" sz="2200" b="0" i="0" dirty="0">
                <a:solidFill>
                  <a:srgbClr val="1B1B1B"/>
                </a:solidFill>
                <a:effectLst/>
                <a:latin typeface="Source Sans Pro Web"/>
              </a:rPr>
            </a:br>
            <a:endParaRPr lang="en-US" sz="2200" dirty="0"/>
          </a:p>
        </p:txBody>
      </p:sp>
    </p:spTree>
    <p:extLst>
      <p:ext uri="{BB962C8B-B14F-4D97-AF65-F5344CB8AC3E}">
        <p14:creationId xmlns:p14="http://schemas.microsoft.com/office/powerpoint/2010/main" val="155977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C67DD9A-F843-884F-77ED-01D236512BA6}"/>
              </a:ext>
            </a:extLst>
          </p:cNvPr>
          <p:cNvSpPr>
            <a:spLocks noGrp="1"/>
          </p:cNvSpPr>
          <p:nvPr>
            <p:ph type="body" sz="quarter" idx="13"/>
          </p:nvPr>
        </p:nvSpPr>
        <p:spPr>
          <a:xfrm>
            <a:off x="434256" y="1174131"/>
            <a:ext cx="11311542" cy="689316"/>
          </a:xfrm>
        </p:spPr>
        <p:txBody>
          <a:bodyPr/>
          <a:lstStyle/>
          <a:p>
            <a:r>
              <a:rPr lang="en-US" dirty="0"/>
              <a:t>MCLG = Maximum Contaminant Level Goal, </a:t>
            </a:r>
            <a:r>
              <a:rPr lang="en-US" sz="1500" b="0" dirty="0"/>
              <a:t>maximum level of a contaminant in drinking water at which the EPA determines that no adverse health effects would occur. Whenever there is an identified cancer risk, the MCLG is set at zero. </a:t>
            </a:r>
          </a:p>
          <a:p>
            <a:r>
              <a:rPr lang="en-US" dirty="0"/>
              <a:t>MCL - Maximum Contaminant Level</a:t>
            </a:r>
          </a:p>
        </p:txBody>
      </p:sp>
      <p:sp>
        <p:nvSpPr>
          <p:cNvPr id="12" name="Title 11">
            <a:extLst>
              <a:ext uri="{FF2B5EF4-FFF2-40B4-BE49-F238E27FC236}">
                <a16:creationId xmlns:a16="http://schemas.microsoft.com/office/drawing/2014/main" id="{2180D336-2AF8-0A12-C1D7-B1AFB6839D4E}"/>
              </a:ext>
            </a:extLst>
          </p:cNvPr>
          <p:cNvSpPr>
            <a:spLocks noGrp="1"/>
          </p:cNvSpPr>
          <p:nvPr>
            <p:ph type="title"/>
          </p:nvPr>
        </p:nvSpPr>
        <p:spPr/>
        <p:txBody>
          <a:bodyPr/>
          <a:lstStyle/>
          <a:p>
            <a:r>
              <a:rPr lang="en-US" dirty="0"/>
              <a:t>Proposed MCLG and MCL</a:t>
            </a:r>
          </a:p>
        </p:txBody>
      </p:sp>
      <p:sp>
        <p:nvSpPr>
          <p:cNvPr id="15" name="Content Placeholder 14">
            <a:extLst>
              <a:ext uri="{FF2B5EF4-FFF2-40B4-BE49-F238E27FC236}">
                <a16:creationId xmlns:a16="http://schemas.microsoft.com/office/drawing/2014/main" id="{08B303C8-B068-B6C1-997F-2AA3B4303CB5}"/>
              </a:ext>
            </a:extLst>
          </p:cNvPr>
          <p:cNvSpPr>
            <a:spLocks noGrp="1"/>
          </p:cNvSpPr>
          <p:nvPr>
            <p:ph idx="19"/>
          </p:nvPr>
        </p:nvSpPr>
        <p:spPr>
          <a:xfrm>
            <a:off x="8373387" y="2447925"/>
            <a:ext cx="3372411" cy="3474917"/>
          </a:xfrm>
        </p:spPr>
        <p:txBody>
          <a:bodyPr/>
          <a:lstStyle/>
          <a:p>
            <a:r>
              <a:rPr lang="en-US" b="1" dirty="0"/>
              <a:t>The proposed rule would require public water systems to:</a:t>
            </a:r>
          </a:p>
          <a:p>
            <a:pPr marL="228600" indent="-228600">
              <a:buFont typeface="Arial" panose="020B0604020202020204" pitchFamily="34" charset="0"/>
              <a:buChar char="•"/>
            </a:pPr>
            <a:r>
              <a:rPr lang="en-US" b="1" dirty="0"/>
              <a:t>Monitor for these PFAS</a:t>
            </a:r>
          </a:p>
          <a:p>
            <a:pPr marL="228600" indent="-228600">
              <a:buFont typeface="Arial" panose="020B0604020202020204" pitchFamily="34" charset="0"/>
              <a:buChar char="•"/>
            </a:pPr>
            <a:r>
              <a:rPr lang="en-US" b="1" dirty="0"/>
              <a:t>Notify the public of the levels of these PFAS</a:t>
            </a:r>
          </a:p>
          <a:p>
            <a:pPr marL="228600" indent="-228600">
              <a:buFont typeface="Arial" panose="020B0604020202020204" pitchFamily="34" charset="0"/>
              <a:buChar char="•"/>
            </a:pPr>
            <a:r>
              <a:rPr lang="en-US" b="1" dirty="0"/>
              <a:t>Reduce the levels of these PFAS in drinking water if they exceed the proposed standards.</a:t>
            </a:r>
          </a:p>
          <a:p>
            <a:endParaRPr lang="en-US" dirty="0"/>
          </a:p>
        </p:txBody>
      </p:sp>
      <p:sp>
        <p:nvSpPr>
          <p:cNvPr id="3" name="Slide Number Placeholder 2">
            <a:extLst>
              <a:ext uri="{FF2B5EF4-FFF2-40B4-BE49-F238E27FC236}">
                <a16:creationId xmlns:a16="http://schemas.microsoft.com/office/drawing/2014/main" id="{769458CE-03C2-6DF8-8DD2-13537D556B62}"/>
              </a:ext>
            </a:extLst>
          </p:cNvPr>
          <p:cNvSpPr>
            <a:spLocks noGrp="1"/>
          </p:cNvSpPr>
          <p:nvPr>
            <p:ph type="sldNum" sz="quarter" idx="4"/>
          </p:nvPr>
        </p:nvSpPr>
        <p:spPr/>
        <p:txBody>
          <a:bodyPr/>
          <a:lstStyle/>
          <a:p>
            <a:fld id="{5283D549-F49F-914C-A7AD-8484F7AABF03}" type="slidenum">
              <a:rPr lang="en-US" smtClean="0"/>
              <a:pPr/>
              <a:t>17</a:t>
            </a:fld>
            <a:endParaRPr lang="en-US" dirty="0"/>
          </a:p>
        </p:txBody>
      </p:sp>
      <p:pic>
        <p:nvPicPr>
          <p:cNvPr id="7" name="Picture 6">
            <a:extLst>
              <a:ext uri="{FF2B5EF4-FFF2-40B4-BE49-F238E27FC236}">
                <a16:creationId xmlns:a16="http://schemas.microsoft.com/office/drawing/2014/main" id="{9DCA1184-56A4-E893-1CC5-794E0C256A3D}"/>
              </a:ext>
            </a:extLst>
          </p:cNvPr>
          <p:cNvPicPr>
            <a:picLocks noChangeAspect="1"/>
          </p:cNvPicPr>
          <p:nvPr/>
        </p:nvPicPr>
        <p:blipFill>
          <a:blip r:embed="rId2"/>
          <a:stretch>
            <a:fillRect/>
          </a:stretch>
        </p:blipFill>
        <p:spPr>
          <a:xfrm>
            <a:off x="446202" y="2273187"/>
            <a:ext cx="7637069" cy="3544880"/>
          </a:xfrm>
          <a:prstGeom prst="rect">
            <a:avLst/>
          </a:prstGeom>
        </p:spPr>
      </p:pic>
    </p:spTree>
    <p:extLst>
      <p:ext uri="{BB962C8B-B14F-4D97-AF65-F5344CB8AC3E}">
        <p14:creationId xmlns:p14="http://schemas.microsoft.com/office/powerpoint/2010/main" val="415915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B3265F-E5B6-E100-FD9E-F5361AEA9F96}"/>
              </a:ext>
            </a:extLst>
          </p:cNvPr>
          <p:cNvSpPr>
            <a:spLocks noGrp="1"/>
          </p:cNvSpPr>
          <p:nvPr>
            <p:ph type="sldNum" sz="quarter" idx="4"/>
          </p:nvPr>
        </p:nvSpPr>
        <p:spPr/>
        <p:txBody>
          <a:bodyPr/>
          <a:lstStyle/>
          <a:p>
            <a:fld id="{5283D549-F49F-914C-A7AD-8484F7AABF03}" type="slidenum">
              <a:rPr lang="en-US" smtClean="0"/>
              <a:pPr/>
              <a:t>18</a:t>
            </a:fld>
            <a:endParaRPr lang="en-US" dirty="0"/>
          </a:p>
        </p:txBody>
      </p:sp>
      <p:sp>
        <p:nvSpPr>
          <p:cNvPr id="4" name="Title 3">
            <a:extLst>
              <a:ext uri="{FF2B5EF4-FFF2-40B4-BE49-F238E27FC236}">
                <a16:creationId xmlns:a16="http://schemas.microsoft.com/office/drawing/2014/main" id="{9D2AA0C4-4A2F-7910-92DA-D4D5FA370756}"/>
              </a:ext>
            </a:extLst>
          </p:cNvPr>
          <p:cNvSpPr>
            <a:spLocks noGrp="1"/>
          </p:cNvSpPr>
          <p:nvPr>
            <p:ph type="title"/>
          </p:nvPr>
        </p:nvSpPr>
        <p:spPr/>
        <p:txBody>
          <a:bodyPr/>
          <a:lstStyle/>
          <a:p>
            <a:r>
              <a:rPr lang="en-US" dirty="0"/>
              <a:t>Hazard Index (“HI”)</a:t>
            </a:r>
          </a:p>
        </p:txBody>
      </p:sp>
      <p:sp>
        <p:nvSpPr>
          <p:cNvPr id="5" name="Content Placeholder 4">
            <a:extLst>
              <a:ext uri="{FF2B5EF4-FFF2-40B4-BE49-F238E27FC236}">
                <a16:creationId xmlns:a16="http://schemas.microsoft.com/office/drawing/2014/main" id="{0DABA437-E629-3D1F-70E1-67AE1BE4B4B7}"/>
              </a:ext>
            </a:extLst>
          </p:cNvPr>
          <p:cNvSpPr>
            <a:spLocks noGrp="1"/>
          </p:cNvSpPr>
          <p:nvPr>
            <p:ph idx="18"/>
          </p:nvPr>
        </p:nvSpPr>
        <p:spPr>
          <a:xfrm>
            <a:off x="440936" y="1466518"/>
            <a:ext cx="11310128" cy="4351338"/>
          </a:xfrm>
        </p:spPr>
        <p:txBody>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rPr>
              <a:t>Hazard </a:t>
            </a:r>
            <a:r>
              <a:rPr lang="en-US" sz="2400" b="1" dirty="0">
                <a:latin typeface="Calibri" panose="020F0502020204030204" pitchFamily="34" charset="0"/>
                <a:ea typeface="Calibri" panose="020F0502020204030204" pitchFamily="34" charset="0"/>
              </a:rPr>
              <a:t>I</a:t>
            </a:r>
            <a:r>
              <a:rPr lang="en-US" sz="2400" b="1" dirty="0">
                <a:effectLst/>
                <a:latin typeface="Calibri" panose="020F0502020204030204" pitchFamily="34" charset="0"/>
                <a:ea typeface="Calibri" panose="020F0502020204030204" pitchFamily="34" charset="0"/>
              </a:rPr>
              <a:t>ndex uses the following Health Based Water Concentration (HBWCs): </a:t>
            </a: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b="1" dirty="0">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PFHxS</a:t>
            </a:r>
            <a:r>
              <a:rPr lang="en-US" sz="2400" dirty="0">
                <a:effectLst/>
                <a:latin typeface="Calibri" panose="020F0502020204030204" pitchFamily="34" charset="0"/>
                <a:ea typeface="Calibri" panose="020F0502020204030204" pitchFamily="34" charset="0"/>
              </a:rPr>
              <a:t>  - 9 ppt</a:t>
            </a:r>
          </a:p>
          <a:p>
            <a:pPr marL="0" marR="0">
              <a:spcBef>
                <a:spcPts val="0"/>
              </a:spcBef>
              <a:spcAft>
                <a:spcPts val="0"/>
              </a:spcAft>
            </a:pPr>
            <a:r>
              <a:rPr lang="en-US" sz="2400" dirty="0">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PFNA - 10 ppt </a:t>
            </a:r>
          </a:p>
          <a:p>
            <a:pPr marL="0" marR="0">
              <a:spcBef>
                <a:spcPts val="0"/>
              </a:spcBef>
              <a:spcAft>
                <a:spcPts val="0"/>
              </a:spcAft>
            </a:pPr>
            <a:r>
              <a:rPr lang="en-US" sz="2400" dirty="0">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PFBS – 2,000 ppt</a:t>
            </a:r>
          </a:p>
          <a:p>
            <a:pPr marL="0" marR="0">
              <a:spcBef>
                <a:spcPts val="0"/>
              </a:spcBef>
              <a:spcAft>
                <a:spcPts val="0"/>
              </a:spcAft>
            </a:pPr>
            <a:r>
              <a:rPr lang="en-US" sz="2400" dirty="0">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GenX</a:t>
            </a:r>
            <a:r>
              <a:rPr lang="en-US" sz="2400" dirty="0">
                <a:effectLst/>
                <a:latin typeface="Calibri" panose="020F0502020204030204" pitchFamily="34" charset="0"/>
                <a:ea typeface="Calibri" panose="020F0502020204030204" pitchFamily="34" charset="0"/>
              </a:rPr>
              <a:t> - 10 ppt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Definition of Hazardous Index:</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“Hazard index (HI) </a:t>
            </a:r>
            <a:r>
              <a:rPr lang="en-US" sz="1800" dirty="0">
                <a:effectLst/>
                <a:latin typeface="Calibri" panose="020F0502020204030204" pitchFamily="34" charset="0"/>
                <a:ea typeface="Calibri" panose="020F0502020204030204" pitchFamily="34" charset="0"/>
              </a:rPr>
              <a:t>is the sum of component hazard quotients (HQs), which are calculated by dividing the measured regulated PFAS component contaminant concentration in water (e.g., expressed as ppt) by the associated HBWC expressed as ppt</a:t>
            </a:r>
            <a:r>
              <a:rPr lang="en-US" sz="2000" dirty="0">
                <a:effectLst/>
                <a:latin typeface="Calibri" panose="020F0502020204030204" pitchFamily="34" charset="0"/>
                <a:ea typeface="Calibri" panose="020F0502020204030204" pitchFamily="34" charset="0"/>
              </a:rPr>
              <a:t>. For PFAS, </a:t>
            </a:r>
            <a:r>
              <a:rPr lang="en-US" sz="2000" b="1" u="sng" dirty="0">
                <a:effectLst/>
                <a:latin typeface="Calibri" panose="020F0502020204030204" pitchFamily="34" charset="0"/>
                <a:ea typeface="Calibri" panose="020F0502020204030204" pitchFamily="34" charset="0"/>
              </a:rPr>
              <a:t>a mixture HI greater than 1.0 is an exceedance of the MCL.”</a:t>
            </a: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46236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B22CAD-E76C-B311-6734-57503E47254B}"/>
              </a:ext>
            </a:extLst>
          </p:cNvPr>
          <p:cNvSpPr>
            <a:spLocks noGrp="1"/>
          </p:cNvSpPr>
          <p:nvPr>
            <p:ph type="sldNum" sz="quarter" idx="4"/>
          </p:nvPr>
        </p:nvSpPr>
        <p:spPr/>
        <p:txBody>
          <a:bodyPr/>
          <a:lstStyle/>
          <a:p>
            <a:fld id="{5283D549-F49F-914C-A7AD-8484F7AABF03}" type="slidenum">
              <a:rPr lang="en-US" smtClean="0"/>
              <a:pPr/>
              <a:t>19</a:t>
            </a:fld>
            <a:endParaRPr lang="en-US" dirty="0"/>
          </a:p>
        </p:txBody>
      </p:sp>
      <p:sp>
        <p:nvSpPr>
          <p:cNvPr id="4" name="Title 3">
            <a:extLst>
              <a:ext uri="{FF2B5EF4-FFF2-40B4-BE49-F238E27FC236}">
                <a16:creationId xmlns:a16="http://schemas.microsoft.com/office/drawing/2014/main" id="{41E22993-3FEF-BAF3-4A4E-6B02D88D9569}"/>
              </a:ext>
            </a:extLst>
          </p:cNvPr>
          <p:cNvSpPr>
            <a:spLocks noGrp="1"/>
          </p:cNvSpPr>
          <p:nvPr>
            <p:ph type="title"/>
          </p:nvPr>
        </p:nvSpPr>
        <p:spPr/>
        <p:txBody>
          <a:bodyPr/>
          <a:lstStyle/>
          <a:p>
            <a:r>
              <a:rPr lang="en-US" dirty="0"/>
              <a:t>Hazard Index – Example</a:t>
            </a:r>
          </a:p>
        </p:txBody>
      </p:sp>
      <p:pic>
        <p:nvPicPr>
          <p:cNvPr id="7" name="Content Placeholder 6">
            <a:extLst>
              <a:ext uri="{FF2B5EF4-FFF2-40B4-BE49-F238E27FC236}">
                <a16:creationId xmlns:a16="http://schemas.microsoft.com/office/drawing/2014/main" id="{541662BE-C0F8-6972-7E8A-B4392882BB84}"/>
              </a:ext>
            </a:extLst>
          </p:cNvPr>
          <p:cNvPicPr>
            <a:picLocks noGrp="1" noChangeAspect="1"/>
          </p:cNvPicPr>
          <p:nvPr>
            <p:ph idx="18"/>
          </p:nvPr>
        </p:nvPicPr>
        <p:blipFill>
          <a:blip r:embed="rId2"/>
          <a:stretch>
            <a:fillRect/>
          </a:stretch>
        </p:blipFill>
        <p:spPr>
          <a:xfrm>
            <a:off x="432842" y="1190067"/>
            <a:ext cx="5958019" cy="2868676"/>
          </a:xfrm>
        </p:spPr>
      </p:pic>
      <p:graphicFrame>
        <p:nvGraphicFramePr>
          <p:cNvPr id="5" name="Table 4">
            <a:extLst>
              <a:ext uri="{FF2B5EF4-FFF2-40B4-BE49-F238E27FC236}">
                <a16:creationId xmlns:a16="http://schemas.microsoft.com/office/drawing/2014/main" id="{0F2F3202-81E7-E3F8-76D6-C3BF8B03BAA6}"/>
              </a:ext>
            </a:extLst>
          </p:cNvPr>
          <p:cNvGraphicFramePr>
            <a:graphicFrameLocks noGrp="1"/>
          </p:cNvGraphicFramePr>
          <p:nvPr/>
        </p:nvGraphicFramePr>
        <p:xfrm>
          <a:off x="6734131" y="1369633"/>
          <a:ext cx="4840942" cy="3739077"/>
        </p:xfrm>
        <a:graphic>
          <a:graphicData uri="http://schemas.openxmlformats.org/drawingml/2006/table">
            <a:tbl>
              <a:tblPr/>
              <a:tblGrid>
                <a:gridCol w="1991526">
                  <a:extLst>
                    <a:ext uri="{9D8B030D-6E8A-4147-A177-3AD203B41FA5}">
                      <a16:colId xmlns:a16="http://schemas.microsoft.com/office/drawing/2014/main" val="1423199972"/>
                    </a:ext>
                  </a:extLst>
                </a:gridCol>
                <a:gridCol w="531074">
                  <a:extLst>
                    <a:ext uri="{9D8B030D-6E8A-4147-A177-3AD203B41FA5}">
                      <a16:colId xmlns:a16="http://schemas.microsoft.com/office/drawing/2014/main" val="2471419884"/>
                    </a:ext>
                  </a:extLst>
                </a:gridCol>
                <a:gridCol w="888528">
                  <a:extLst>
                    <a:ext uri="{9D8B030D-6E8A-4147-A177-3AD203B41FA5}">
                      <a16:colId xmlns:a16="http://schemas.microsoft.com/office/drawing/2014/main" val="521830103"/>
                    </a:ext>
                  </a:extLst>
                </a:gridCol>
                <a:gridCol w="714907">
                  <a:extLst>
                    <a:ext uri="{9D8B030D-6E8A-4147-A177-3AD203B41FA5}">
                      <a16:colId xmlns:a16="http://schemas.microsoft.com/office/drawing/2014/main" val="2855232839"/>
                    </a:ext>
                  </a:extLst>
                </a:gridCol>
                <a:gridCol w="714907">
                  <a:extLst>
                    <a:ext uri="{9D8B030D-6E8A-4147-A177-3AD203B41FA5}">
                      <a16:colId xmlns:a16="http://schemas.microsoft.com/office/drawing/2014/main" val="4133559297"/>
                    </a:ext>
                  </a:extLst>
                </a:gridCol>
              </a:tblGrid>
              <a:tr h="402507">
                <a:tc gridSpan="2">
                  <a:txBody>
                    <a:bodyPr/>
                    <a:lstStyle/>
                    <a:p>
                      <a:pPr algn="ctr" fontAlgn="b"/>
                      <a:r>
                        <a:rPr lang="en-US" sz="1000" b="1" i="0" u="none" strike="noStrike" dirty="0">
                          <a:effectLst/>
                          <a:latin typeface="Calibri" panose="020F0502020204030204" pitchFamily="34" charset="0"/>
                        </a:rPr>
                        <a:t>Description</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0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000" b="1" i="0" u="none" strike="noStrike">
                          <a:effectLst/>
                          <a:latin typeface="Calibri" panose="020F0502020204030204" pitchFamily="34" charset="0"/>
                        </a:rPr>
                        <a:t>Influent Water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09813379"/>
                  </a:ext>
                </a:extLst>
              </a:tr>
              <a:tr h="222438">
                <a:tc gridSpan="2">
                  <a:txBody>
                    <a:bodyPr/>
                    <a:lstStyle/>
                    <a:p>
                      <a:pPr algn="l" fontAlgn="b"/>
                      <a:r>
                        <a:rPr lang="en-US" sz="1000" b="1" i="0" u="none" strike="noStrike">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000" b="1" i="0" u="none" strike="noStrike">
                          <a:effectLst/>
                          <a:latin typeface="Calibri" panose="020F0502020204030204" pitchFamily="34" charset="0"/>
                        </a:rPr>
                        <a:t>Units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Calibri" panose="020F0502020204030204" pitchFamily="34" charset="0"/>
                        </a:rPr>
                        <a:t>Avg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Calibri" panose="020F0502020204030204" pitchFamily="34" charset="0"/>
                        </a:rPr>
                        <a:t>Max</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380808"/>
                  </a:ext>
                </a:extLst>
              </a:tr>
              <a:tr h="222438">
                <a:tc>
                  <a:txBody>
                    <a:bodyPr/>
                    <a:lstStyle/>
                    <a:p>
                      <a:pPr algn="l" fontAlgn="ctr"/>
                      <a:r>
                        <a:rPr lang="en-US" sz="1000" b="0" i="0" u="none" strike="noStrike">
                          <a:effectLst/>
                          <a:latin typeface="Calibri" panose="020F0502020204030204" pitchFamily="34" charset="0"/>
                        </a:rPr>
                        <a:t>Perfluorohexanoic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PFHxA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dirty="0">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26673916"/>
                  </a:ext>
                </a:extLst>
              </a:tr>
              <a:tr h="222438">
                <a:tc>
                  <a:txBody>
                    <a:bodyPr/>
                    <a:lstStyle/>
                    <a:p>
                      <a:pPr algn="l" fontAlgn="ctr"/>
                      <a:r>
                        <a:rPr lang="en-US" sz="1000" b="0" i="0" u="none" strike="noStrike">
                          <a:effectLst/>
                          <a:latin typeface="Calibri" panose="020F0502020204030204" pitchFamily="34" charset="0"/>
                        </a:rPr>
                        <a:t>Perfluoroheptanoic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PFHpA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538036348"/>
                  </a:ext>
                </a:extLst>
              </a:tr>
              <a:tr h="222438">
                <a:tc>
                  <a:txBody>
                    <a:bodyPr/>
                    <a:lstStyle/>
                    <a:p>
                      <a:pPr algn="l" fontAlgn="ctr"/>
                      <a:r>
                        <a:rPr lang="en-US" sz="1000" b="0" i="0" u="none" strike="noStrike">
                          <a:effectLst/>
                          <a:latin typeface="Calibri" panose="020F0502020204030204" pitchFamily="34" charset="0"/>
                        </a:rPr>
                        <a:t>Perfluorooctanoic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PFOA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77979997"/>
                  </a:ext>
                </a:extLst>
              </a:tr>
              <a:tr h="222438">
                <a:tc>
                  <a:txBody>
                    <a:bodyPr/>
                    <a:lstStyle/>
                    <a:p>
                      <a:pPr algn="l" fontAlgn="ctr"/>
                      <a:r>
                        <a:rPr lang="en-US" sz="1000" b="0" i="0" u="none" strike="noStrike">
                          <a:effectLst/>
                          <a:latin typeface="Calibri" panose="020F0502020204030204" pitchFamily="34" charset="0"/>
                        </a:rPr>
                        <a:t>Perfluorononanoic acid </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PFNA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270208174"/>
                  </a:ext>
                </a:extLst>
              </a:tr>
              <a:tr h="222438">
                <a:tc>
                  <a:txBody>
                    <a:bodyPr/>
                    <a:lstStyle/>
                    <a:p>
                      <a:pPr algn="l" fontAlgn="ctr"/>
                      <a:r>
                        <a:rPr lang="en-US" sz="1000" b="0" i="0" u="none" strike="noStrike">
                          <a:effectLst/>
                          <a:latin typeface="Calibri" panose="020F0502020204030204" pitchFamily="34" charset="0"/>
                        </a:rPr>
                        <a:t>Perfluorododecanoic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000" b="0" i="0" u="none" strike="noStrike">
                          <a:effectLst/>
                          <a:latin typeface="Calibri" panose="020F0502020204030204" pitchFamily="34" charset="0"/>
                        </a:rPr>
                        <a:t>PFDoDA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59563617"/>
                  </a:ext>
                </a:extLst>
              </a:tr>
              <a:tr h="222438">
                <a:tc>
                  <a:txBody>
                    <a:bodyPr/>
                    <a:lstStyle/>
                    <a:p>
                      <a:pPr algn="l" fontAlgn="ctr"/>
                      <a:r>
                        <a:rPr lang="en-US" sz="1000" b="0" i="0" u="none" strike="noStrike">
                          <a:effectLst/>
                          <a:latin typeface="Calibri" panose="020F0502020204030204" pitchFamily="34" charset="0"/>
                        </a:rPr>
                        <a:t>Perfluorotetradecanoic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PFTeA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006568465"/>
                  </a:ext>
                </a:extLst>
              </a:tr>
              <a:tr h="222438">
                <a:tc>
                  <a:txBody>
                    <a:bodyPr/>
                    <a:lstStyle/>
                    <a:p>
                      <a:pPr algn="l" fontAlgn="ctr"/>
                      <a:r>
                        <a:rPr lang="en-US" sz="1000" b="0" i="0" u="none" strike="noStrike">
                          <a:effectLst/>
                          <a:latin typeface="Calibri" panose="020F0502020204030204" pitchFamily="34" charset="0"/>
                        </a:rPr>
                        <a:t>Perfluorobutanesulfonic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PFBS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14563982"/>
                  </a:ext>
                </a:extLst>
              </a:tr>
              <a:tr h="222438">
                <a:tc>
                  <a:txBody>
                    <a:bodyPr/>
                    <a:lstStyle/>
                    <a:p>
                      <a:pPr algn="l" fontAlgn="ctr"/>
                      <a:r>
                        <a:rPr lang="en-US" sz="1000" b="0" i="0" u="none" strike="noStrike">
                          <a:effectLst/>
                          <a:latin typeface="Calibri" panose="020F0502020204030204" pitchFamily="34" charset="0"/>
                        </a:rPr>
                        <a:t>Perfluorohexanesulfonic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PFHxS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a:solidFill>
                            <a:srgbClr val="000000"/>
                          </a:solidFill>
                          <a:effectLst/>
                          <a:latin typeface="Calibri" panose="020F0502020204030204" pitchFamily="34" charset="0"/>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788246210"/>
                  </a:ext>
                </a:extLst>
              </a:tr>
              <a:tr h="222438">
                <a:tc>
                  <a:txBody>
                    <a:bodyPr/>
                    <a:lstStyle/>
                    <a:p>
                      <a:pPr algn="l" fontAlgn="ctr"/>
                      <a:r>
                        <a:rPr lang="en-US" sz="1000" b="0" i="0" u="none" strike="noStrike">
                          <a:effectLst/>
                          <a:latin typeface="Calibri" panose="020F0502020204030204" pitchFamily="34" charset="0"/>
                        </a:rPr>
                        <a:t>Perfluoroheptanesulfonic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PFHpS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99936319"/>
                  </a:ext>
                </a:extLst>
              </a:tr>
              <a:tr h="222438">
                <a:tc>
                  <a:txBody>
                    <a:bodyPr/>
                    <a:lstStyle/>
                    <a:p>
                      <a:pPr algn="l" fontAlgn="ctr"/>
                      <a:r>
                        <a:rPr lang="en-US" sz="1000" b="0" i="0" u="none" strike="noStrike">
                          <a:effectLst/>
                          <a:latin typeface="Calibri" panose="020F0502020204030204" pitchFamily="34" charset="0"/>
                        </a:rPr>
                        <a:t>Perfluorooctanesulfonic acid</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PFOS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149638901"/>
                  </a:ext>
                </a:extLst>
              </a:tr>
              <a:tr h="222438">
                <a:tc>
                  <a:txBody>
                    <a:bodyPr/>
                    <a:lstStyle/>
                    <a:p>
                      <a:pPr algn="l" fontAlgn="ctr"/>
                      <a:r>
                        <a:rPr lang="en-US" sz="1000" b="0" i="0" u="none" strike="noStrike">
                          <a:effectLst/>
                          <a:latin typeface="Calibri" panose="020F0502020204030204" pitchFamily="34" charset="0"/>
                        </a:rPr>
                        <a:t>4:2 FTS (fluorotelomer sulfonate)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000" b="0" i="0" u="none" strike="noStrike">
                          <a:effectLst/>
                          <a:latin typeface="Calibri" panose="020F0502020204030204" pitchFamily="34" charset="0"/>
                        </a:rPr>
                        <a:t>4:2 FTS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32276387"/>
                  </a:ext>
                </a:extLst>
              </a:tr>
              <a:tr h="222438">
                <a:tc>
                  <a:txBody>
                    <a:bodyPr/>
                    <a:lstStyle/>
                    <a:p>
                      <a:pPr algn="l" fontAlgn="ctr"/>
                      <a:r>
                        <a:rPr lang="en-US" sz="1000" b="0" i="0" u="none" strike="noStrike">
                          <a:effectLst/>
                          <a:latin typeface="Calibri" panose="020F0502020204030204" pitchFamily="34" charset="0"/>
                        </a:rPr>
                        <a:t>6:2 FTS (fluorotelomer sulfonate)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000" b="0" i="0" u="none" strike="noStrike">
                          <a:effectLst/>
                          <a:latin typeface="Calibri" panose="020F0502020204030204" pitchFamily="34" charset="0"/>
                        </a:rPr>
                        <a:t>6:2 FTS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703393659"/>
                  </a:ext>
                </a:extLst>
              </a:tr>
              <a:tr h="222438">
                <a:tc>
                  <a:txBody>
                    <a:bodyPr/>
                    <a:lstStyle/>
                    <a:p>
                      <a:pPr algn="l" fontAlgn="ctr"/>
                      <a:r>
                        <a:rPr lang="en-US" sz="1000" b="0" i="0" u="none" strike="noStrike">
                          <a:effectLst/>
                          <a:latin typeface="Calibri" panose="020F0502020204030204" pitchFamily="34" charset="0"/>
                        </a:rPr>
                        <a:t>8:2 FTS (fluorotelomer sulfonate)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000" b="0" i="0" u="none" strike="noStrike">
                          <a:effectLst/>
                          <a:latin typeface="Calibri" panose="020F0502020204030204" pitchFamily="34" charset="0"/>
                        </a:rPr>
                        <a:t>8:2 FTS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04479239"/>
                  </a:ext>
                </a:extLst>
              </a:tr>
              <a:tr h="222438">
                <a:tc>
                  <a:txBody>
                    <a:bodyPr/>
                    <a:lstStyle/>
                    <a:p>
                      <a:pPr algn="l" fontAlgn="ctr"/>
                      <a:r>
                        <a:rPr lang="en-US" sz="1000" b="0" i="0" u="none" strike="noStrike">
                          <a:effectLst/>
                          <a:latin typeface="Calibri" panose="020F0502020204030204" pitchFamily="34" charset="0"/>
                        </a:rPr>
                        <a:t>GenX</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l" fontAlgn="b"/>
                      <a:r>
                        <a:rPr lang="en-US" sz="1000" b="0" i="0" u="none" strike="noStrike">
                          <a:effectLst/>
                          <a:latin typeface="Calibri" panose="020F0502020204030204" pitchFamily="34" charset="0"/>
                        </a:rPr>
                        <a:t>GenX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l" fontAlgn="ctr"/>
                      <a:r>
                        <a:rPr lang="en-US" sz="1000" b="0" i="0" u="none" strike="noStrike">
                          <a:effectLst/>
                          <a:latin typeface="Calibri" panose="020F0502020204030204" pitchFamily="34" charset="0"/>
                        </a:rPr>
                        <a:t>ng/L (ppt)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b"/>
                      <a:r>
                        <a:rPr lang="en-US" sz="1000" b="0" i="0" u="none" strike="noStrike" dirty="0">
                          <a:solidFill>
                            <a:srgbClr val="000000"/>
                          </a:solidFill>
                          <a:effectLst/>
                          <a:highlight>
                            <a:srgbClr val="FFFF00"/>
                          </a:highlight>
                          <a:latin typeface="Calibri" panose="020F0502020204030204" pitchFamily="34" charset="0"/>
                        </a:rPr>
                        <a:t>ND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b"/>
                      <a:r>
                        <a:rPr lang="en-US" sz="10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3127204706"/>
                  </a:ext>
                </a:extLst>
              </a:tr>
            </a:tbl>
          </a:graphicData>
        </a:graphic>
      </p:graphicFrame>
      <p:sp>
        <p:nvSpPr>
          <p:cNvPr id="6" name="TextBox 5">
            <a:extLst>
              <a:ext uri="{FF2B5EF4-FFF2-40B4-BE49-F238E27FC236}">
                <a16:creationId xmlns:a16="http://schemas.microsoft.com/office/drawing/2014/main" id="{EB712679-DD8D-0734-8B55-FC10A9E2C4A3}"/>
              </a:ext>
            </a:extLst>
          </p:cNvPr>
          <p:cNvSpPr txBox="1"/>
          <p:nvPr/>
        </p:nvSpPr>
        <p:spPr>
          <a:xfrm>
            <a:off x="556591" y="4443723"/>
            <a:ext cx="5168348" cy="954107"/>
          </a:xfrm>
          <a:prstGeom prst="rect">
            <a:avLst/>
          </a:prstGeom>
          <a:noFill/>
        </p:spPr>
        <p:txBody>
          <a:bodyPr wrap="square" rtlCol="0">
            <a:spAutoFit/>
          </a:bodyPr>
          <a:lstStyle/>
          <a:p>
            <a:r>
              <a:rPr lang="en-US" dirty="0"/>
              <a:t>HI = 0/10 ppt + 21/2000 + 2.5/10 + 9.8/9</a:t>
            </a:r>
          </a:p>
          <a:p>
            <a:endParaRPr lang="en-US" dirty="0"/>
          </a:p>
          <a:p>
            <a:r>
              <a:rPr lang="en-US" sz="2000" b="1" dirty="0">
                <a:solidFill>
                  <a:srgbClr val="FF0000"/>
                </a:solidFill>
              </a:rPr>
              <a:t>HI</a:t>
            </a:r>
            <a:r>
              <a:rPr lang="en-US" sz="2000" dirty="0"/>
              <a:t> = 0 + 0.0105 + 0.25 + 1.09 </a:t>
            </a:r>
            <a:r>
              <a:rPr lang="en-US" sz="2000" b="1" dirty="0"/>
              <a:t>=</a:t>
            </a:r>
            <a:r>
              <a:rPr lang="en-US" sz="2000" b="1" dirty="0">
                <a:solidFill>
                  <a:srgbClr val="FF0000"/>
                </a:solidFill>
                <a:sym typeface="Wingdings" panose="05000000000000000000" pitchFamily="2" charset="2"/>
              </a:rPr>
              <a:t> 1.34 ( &gt; 1 !)</a:t>
            </a:r>
            <a:endParaRPr lang="en-US" sz="2000" b="1" dirty="0">
              <a:solidFill>
                <a:srgbClr val="FF0000"/>
              </a:solidFill>
            </a:endParaRPr>
          </a:p>
        </p:txBody>
      </p:sp>
      <p:pic>
        <p:nvPicPr>
          <p:cNvPr id="9" name="Picture 8">
            <a:extLst>
              <a:ext uri="{FF2B5EF4-FFF2-40B4-BE49-F238E27FC236}">
                <a16:creationId xmlns:a16="http://schemas.microsoft.com/office/drawing/2014/main" id="{77DC999A-A322-6997-1522-1CB941CE529E}"/>
              </a:ext>
            </a:extLst>
          </p:cNvPr>
          <p:cNvPicPr>
            <a:picLocks noChangeAspect="1"/>
          </p:cNvPicPr>
          <p:nvPr/>
        </p:nvPicPr>
        <p:blipFill>
          <a:blip r:embed="rId3"/>
          <a:stretch>
            <a:fillRect/>
          </a:stretch>
        </p:blipFill>
        <p:spPr>
          <a:xfrm>
            <a:off x="158596" y="3451723"/>
            <a:ext cx="6506510" cy="1453665"/>
          </a:xfrm>
          <a:prstGeom prst="rect">
            <a:avLst/>
          </a:prstGeom>
        </p:spPr>
      </p:pic>
      <p:sp>
        <p:nvSpPr>
          <p:cNvPr id="10" name="TextBox 9">
            <a:extLst>
              <a:ext uri="{FF2B5EF4-FFF2-40B4-BE49-F238E27FC236}">
                <a16:creationId xmlns:a16="http://schemas.microsoft.com/office/drawing/2014/main" id="{B352BECE-70B1-4374-137D-339F004F5833}"/>
              </a:ext>
            </a:extLst>
          </p:cNvPr>
          <p:cNvSpPr txBox="1"/>
          <p:nvPr/>
        </p:nvSpPr>
        <p:spPr>
          <a:xfrm>
            <a:off x="1651741" y="4027568"/>
            <a:ext cx="673466" cy="507831"/>
          </a:xfrm>
          <a:prstGeom prst="rect">
            <a:avLst/>
          </a:prstGeom>
          <a:solidFill>
            <a:schemeClr val="bg2">
              <a:lumMod val="20000"/>
              <a:lumOff val="80000"/>
            </a:schemeClr>
          </a:solidFill>
        </p:spPr>
        <p:txBody>
          <a:bodyPr wrap="square" rtlCol="0">
            <a:spAutoFit/>
          </a:bodyPr>
          <a:lstStyle/>
          <a:p>
            <a:pPr algn="ctr"/>
            <a:r>
              <a:rPr lang="en-US" sz="900" dirty="0"/>
              <a:t>Gen X</a:t>
            </a:r>
          </a:p>
          <a:p>
            <a:pPr algn="ctr"/>
            <a:r>
              <a:rPr lang="en-US" dirty="0"/>
              <a:t>0</a:t>
            </a:r>
          </a:p>
        </p:txBody>
      </p:sp>
      <p:sp>
        <p:nvSpPr>
          <p:cNvPr id="11" name="TextBox 10">
            <a:extLst>
              <a:ext uri="{FF2B5EF4-FFF2-40B4-BE49-F238E27FC236}">
                <a16:creationId xmlns:a16="http://schemas.microsoft.com/office/drawing/2014/main" id="{9D8B69BF-31F1-845F-7248-7E6E1D087D25}"/>
              </a:ext>
            </a:extLst>
          </p:cNvPr>
          <p:cNvSpPr txBox="1"/>
          <p:nvPr/>
        </p:nvSpPr>
        <p:spPr>
          <a:xfrm>
            <a:off x="2867539" y="4040056"/>
            <a:ext cx="673467" cy="507831"/>
          </a:xfrm>
          <a:prstGeom prst="rect">
            <a:avLst/>
          </a:prstGeom>
          <a:solidFill>
            <a:schemeClr val="bg2">
              <a:lumMod val="20000"/>
              <a:lumOff val="80000"/>
            </a:schemeClr>
          </a:solidFill>
        </p:spPr>
        <p:txBody>
          <a:bodyPr wrap="square" rtlCol="0">
            <a:spAutoFit/>
          </a:bodyPr>
          <a:lstStyle/>
          <a:p>
            <a:pPr algn="ctr"/>
            <a:r>
              <a:rPr lang="en-US" sz="900" dirty="0"/>
              <a:t>PFBS</a:t>
            </a:r>
          </a:p>
          <a:p>
            <a:pPr algn="ctr"/>
            <a:r>
              <a:rPr lang="en-US" dirty="0"/>
              <a:t>21</a:t>
            </a:r>
          </a:p>
        </p:txBody>
      </p:sp>
      <p:sp>
        <p:nvSpPr>
          <p:cNvPr id="12" name="TextBox 11">
            <a:extLst>
              <a:ext uri="{FF2B5EF4-FFF2-40B4-BE49-F238E27FC236}">
                <a16:creationId xmlns:a16="http://schemas.microsoft.com/office/drawing/2014/main" id="{D9706A02-1217-FBB3-C2AD-EE3A3AB19B3F}"/>
              </a:ext>
            </a:extLst>
          </p:cNvPr>
          <p:cNvSpPr txBox="1"/>
          <p:nvPr/>
        </p:nvSpPr>
        <p:spPr>
          <a:xfrm>
            <a:off x="4092855" y="4027567"/>
            <a:ext cx="673467" cy="507831"/>
          </a:xfrm>
          <a:prstGeom prst="rect">
            <a:avLst/>
          </a:prstGeom>
          <a:solidFill>
            <a:schemeClr val="bg2">
              <a:lumMod val="20000"/>
              <a:lumOff val="80000"/>
            </a:schemeClr>
          </a:solidFill>
        </p:spPr>
        <p:txBody>
          <a:bodyPr wrap="square" rtlCol="0">
            <a:spAutoFit/>
          </a:bodyPr>
          <a:lstStyle/>
          <a:p>
            <a:pPr algn="ctr"/>
            <a:r>
              <a:rPr lang="en-US" sz="900" dirty="0"/>
              <a:t>PFNA</a:t>
            </a:r>
          </a:p>
          <a:p>
            <a:pPr algn="ctr"/>
            <a:r>
              <a:rPr lang="en-US" dirty="0"/>
              <a:t>2.5</a:t>
            </a:r>
          </a:p>
        </p:txBody>
      </p:sp>
      <p:sp>
        <p:nvSpPr>
          <p:cNvPr id="13" name="TextBox 12">
            <a:extLst>
              <a:ext uri="{FF2B5EF4-FFF2-40B4-BE49-F238E27FC236}">
                <a16:creationId xmlns:a16="http://schemas.microsoft.com/office/drawing/2014/main" id="{27BFAC6D-2071-D87D-CBFD-A71A7AC8C4FE}"/>
              </a:ext>
            </a:extLst>
          </p:cNvPr>
          <p:cNvSpPr txBox="1"/>
          <p:nvPr/>
        </p:nvSpPr>
        <p:spPr>
          <a:xfrm>
            <a:off x="5282131" y="4025106"/>
            <a:ext cx="717054" cy="507831"/>
          </a:xfrm>
          <a:prstGeom prst="rect">
            <a:avLst/>
          </a:prstGeom>
          <a:solidFill>
            <a:schemeClr val="bg2">
              <a:lumMod val="20000"/>
              <a:lumOff val="80000"/>
            </a:schemeClr>
          </a:solidFill>
        </p:spPr>
        <p:txBody>
          <a:bodyPr wrap="square" rtlCol="0">
            <a:spAutoFit/>
          </a:bodyPr>
          <a:lstStyle/>
          <a:p>
            <a:pPr algn="ctr"/>
            <a:r>
              <a:rPr lang="en-US" sz="900" dirty="0" err="1"/>
              <a:t>PFHxS</a:t>
            </a:r>
            <a:endParaRPr lang="en-US" sz="900" dirty="0"/>
          </a:p>
          <a:p>
            <a:pPr algn="ctr"/>
            <a:r>
              <a:rPr lang="en-US" dirty="0"/>
              <a:t>9.8</a:t>
            </a:r>
          </a:p>
        </p:txBody>
      </p:sp>
    </p:spTree>
    <p:extLst>
      <p:ext uri="{BB962C8B-B14F-4D97-AF65-F5344CB8AC3E}">
        <p14:creationId xmlns:p14="http://schemas.microsoft.com/office/powerpoint/2010/main" val="69848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diagram&#10;&#10;Description automatically generated">
            <a:extLst>
              <a:ext uri="{FF2B5EF4-FFF2-40B4-BE49-F238E27FC236}">
                <a16:creationId xmlns:a16="http://schemas.microsoft.com/office/drawing/2014/main" id="{75BE89E5-0B6D-4AF2-8F13-5EF92F5241E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195753" y="410309"/>
            <a:ext cx="9659816" cy="5627076"/>
          </a:xfrm>
        </p:spPr>
      </p:pic>
    </p:spTree>
    <p:extLst>
      <p:ext uri="{BB962C8B-B14F-4D97-AF65-F5344CB8AC3E}">
        <p14:creationId xmlns:p14="http://schemas.microsoft.com/office/powerpoint/2010/main" val="2982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31AF5D-2C8D-3275-9C6E-0180F524A4E4}"/>
              </a:ext>
            </a:extLst>
          </p:cNvPr>
          <p:cNvSpPr>
            <a:spLocks noGrp="1"/>
          </p:cNvSpPr>
          <p:nvPr>
            <p:ph type="sldNum" sz="quarter" idx="4"/>
          </p:nvPr>
        </p:nvSpPr>
        <p:spPr/>
        <p:txBody>
          <a:bodyPr/>
          <a:lstStyle/>
          <a:p>
            <a:fld id="{5283D549-F49F-914C-A7AD-8484F7AABF03}" type="slidenum">
              <a:rPr lang="en-US" smtClean="0"/>
              <a:pPr/>
              <a:t>20</a:t>
            </a:fld>
            <a:endParaRPr lang="en-US" dirty="0"/>
          </a:p>
        </p:txBody>
      </p:sp>
      <p:sp>
        <p:nvSpPr>
          <p:cNvPr id="4" name="Title 3">
            <a:extLst>
              <a:ext uri="{FF2B5EF4-FFF2-40B4-BE49-F238E27FC236}">
                <a16:creationId xmlns:a16="http://schemas.microsoft.com/office/drawing/2014/main" id="{6569BECE-C5EC-4756-BA34-3608A2FE0508}"/>
              </a:ext>
            </a:extLst>
          </p:cNvPr>
          <p:cNvSpPr>
            <a:spLocks noGrp="1"/>
          </p:cNvSpPr>
          <p:nvPr>
            <p:ph type="title"/>
          </p:nvPr>
        </p:nvSpPr>
        <p:spPr/>
        <p:txBody>
          <a:bodyPr/>
          <a:lstStyle/>
          <a:p>
            <a:r>
              <a:rPr lang="en-US" dirty="0"/>
              <a:t>EPA Timeline</a:t>
            </a:r>
          </a:p>
        </p:txBody>
      </p:sp>
      <p:sp>
        <p:nvSpPr>
          <p:cNvPr id="5" name="Content Placeholder 4">
            <a:extLst>
              <a:ext uri="{FF2B5EF4-FFF2-40B4-BE49-F238E27FC236}">
                <a16:creationId xmlns:a16="http://schemas.microsoft.com/office/drawing/2014/main" id="{0628FED1-7654-81F4-6769-EB28B82D4343}"/>
              </a:ext>
            </a:extLst>
          </p:cNvPr>
          <p:cNvSpPr>
            <a:spLocks noGrp="1"/>
          </p:cNvSpPr>
          <p:nvPr>
            <p:ph idx="18"/>
          </p:nvPr>
        </p:nvSpPr>
        <p:spPr>
          <a:xfrm>
            <a:off x="434256" y="1409700"/>
            <a:ext cx="11310128" cy="4681425"/>
          </a:xfrm>
        </p:spPr>
        <p:txBody>
          <a:bodyPr/>
          <a:lstStyle/>
          <a:p>
            <a:pPr marL="285750" indent="-285750">
              <a:buFont typeface="Arial" panose="020B0604020202020204" pitchFamily="34" charset="0"/>
              <a:buChar char="•"/>
            </a:pPr>
            <a:r>
              <a:rPr lang="en-US" sz="2400" dirty="0"/>
              <a:t>EPA expects to </a:t>
            </a:r>
            <a:r>
              <a:rPr lang="en-US" sz="2400" b="1" u="sng" dirty="0"/>
              <a:t>finalize the regulation by end of 2023.</a:t>
            </a:r>
          </a:p>
          <a:p>
            <a:endParaRPr lang="en-US" sz="2400" dirty="0"/>
          </a:p>
          <a:p>
            <a:pPr marL="285750" indent="-285750">
              <a:buFont typeface="Arial" panose="020B0604020202020204" pitchFamily="34" charset="0"/>
              <a:buChar char="•"/>
            </a:pPr>
            <a:r>
              <a:rPr lang="en-US" sz="2400" dirty="0"/>
              <a:t>Under the SDWA, EPA then has until 9/3/24 to finalize the new drinking water standards. </a:t>
            </a:r>
          </a:p>
          <a:p>
            <a:endParaRPr lang="en-US" sz="2400" dirty="0"/>
          </a:p>
          <a:p>
            <a:pPr marL="285750" indent="-285750">
              <a:buFont typeface="Arial" panose="020B0604020202020204" pitchFamily="34" charset="0"/>
              <a:buChar char="•"/>
            </a:pPr>
            <a:r>
              <a:rPr lang="en-US" sz="2400" dirty="0"/>
              <a:t>Drinking water utilities will then have </a:t>
            </a:r>
            <a:r>
              <a:rPr lang="en-US" sz="2400" b="1" u="sng" dirty="0"/>
              <a:t>~ 3 to 5 years to comply. </a:t>
            </a:r>
          </a:p>
          <a:p>
            <a:endParaRPr lang="en-US" sz="2400" dirty="0"/>
          </a:p>
          <a:p>
            <a:pPr marL="285750" indent="-285750">
              <a:buFont typeface="Arial" panose="020B0604020202020204" pitchFamily="34" charset="0"/>
              <a:buChar char="•"/>
            </a:pPr>
            <a:r>
              <a:rPr lang="en-US" sz="2400" dirty="0"/>
              <a:t>UCMR5 - most water utilities required to test drinking water for 29 PFAS (from 2023 to 2025)</a:t>
            </a:r>
          </a:p>
          <a:p>
            <a:pPr marL="630238" lvl="1" indent="-285750">
              <a:buFont typeface="Arial" panose="020B0604020202020204" pitchFamily="34" charset="0"/>
              <a:buChar char="•"/>
            </a:pPr>
            <a:r>
              <a:rPr lang="en-US" sz="2400" i="1" dirty="0">
                <a:sym typeface="Wingdings" panose="05000000000000000000" pitchFamily="2" charset="2"/>
              </a:rPr>
              <a:t>Will more compounds be regulated…..?</a:t>
            </a:r>
            <a:endParaRPr lang="en-US" sz="2400" i="1" dirty="0"/>
          </a:p>
        </p:txBody>
      </p:sp>
    </p:spTree>
    <p:extLst>
      <p:ext uri="{BB962C8B-B14F-4D97-AF65-F5344CB8AC3E}">
        <p14:creationId xmlns:p14="http://schemas.microsoft.com/office/powerpoint/2010/main" val="412371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AA42-3B9A-4955-8399-113C37D310E5}"/>
              </a:ext>
            </a:extLst>
          </p:cNvPr>
          <p:cNvSpPr>
            <a:spLocks noGrp="1"/>
          </p:cNvSpPr>
          <p:nvPr>
            <p:ph type="title"/>
          </p:nvPr>
        </p:nvSpPr>
        <p:spPr>
          <a:xfrm>
            <a:off x="228600" y="221740"/>
            <a:ext cx="11811000" cy="1325563"/>
          </a:xfrm>
        </p:spPr>
        <p:txBody>
          <a:bodyPr>
            <a:normAutofit/>
          </a:bodyPr>
          <a:lstStyle/>
          <a:p>
            <a:r>
              <a:rPr lang="en-US" sz="3600" dirty="0"/>
              <a:t>UCMR5: </a:t>
            </a:r>
            <a:br>
              <a:rPr lang="en-US" sz="3600" dirty="0"/>
            </a:br>
            <a:r>
              <a:rPr lang="en-US" sz="3600" dirty="0"/>
              <a:t>The 5th Unregulated Contaminant Monitoring Rule </a:t>
            </a:r>
            <a:r>
              <a:rPr lang="en-US" sz="2800" dirty="0"/>
              <a:t>	</a:t>
            </a:r>
            <a:endParaRPr lang="en-US" sz="2400" dirty="0"/>
          </a:p>
        </p:txBody>
      </p:sp>
      <p:sp>
        <p:nvSpPr>
          <p:cNvPr id="3" name="Content Placeholder 2">
            <a:extLst>
              <a:ext uri="{FF2B5EF4-FFF2-40B4-BE49-F238E27FC236}">
                <a16:creationId xmlns:a16="http://schemas.microsoft.com/office/drawing/2014/main" id="{699D0B30-8398-4BD7-B5ED-A430705AF7A9}"/>
              </a:ext>
            </a:extLst>
          </p:cNvPr>
          <p:cNvSpPr>
            <a:spLocks noGrp="1"/>
          </p:cNvSpPr>
          <p:nvPr>
            <p:ph sz="quarter" idx="13"/>
          </p:nvPr>
        </p:nvSpPr>
        <p:spPr>
          <a:xfrm>
            <a:off x="830206" y="1690690"/>
            <a:ext cx="5654259" cy="4525963"/>
          </a:xfrm>
        </p:spPr>
        <p:txBody>
          <a:bodyPr>
            <a:normAutofit/>
          </a:bodyPr>
          <a:lstStyle/>
          <a:p>
            <a:pPr marL="457086" indent="-457086">
              <a:buFont typeface="Arial" panose="020B0604020202020204" pitchFamily="34" charset="0"/>
              <a:buChar char="•"/>
            </a:pPr>
            <a:r>
              <a:rPr lang="en-US" sz="2000" dirty="0"/>
              <a:t>All public drinking water systems serving   </a:t>
            </a:r>
          </a:p>
          <a:p>
            <a:r>
              <a:rPr lang="en-US" sz="2000" dirty="0"/>
              <a:t>       &gt; 3,300 people</a:t>
            </a:r>
          </a:p>
          <a:p>
            <a:pPr marL="457086" indent="-457086">
              <a:buFont typeface="Arial" panose="020B0604020202020204" pitchFamily="34" charset="0"/>
              <a:buChar char="•"/>
            </a:pPr>
            <a:r>
              <a:rPr lang="en-US" sz="2000" dirty="0"/>
              <a:t>A few systems &lt; 3,300 people</a:t>
            </a:r>
          </a:p>
          <a:p>
            <a:pPr marL="457086" indent="-457086">
              <a:buFont typeface="Arial" panose="020B0604020202020204" pitchFamily="34" charset="0"/>
              <a:buChar char="•"/>
            </a:pPr>
            <a:r>
              <a:rPr lang="en-US" sz="2000" dirty="0"/>
              <a:t>29 PFAS species plus lithium</a:t>
            </a:r>
          </a:p>
          <a:p>
            <a:pPr marL="457086" indent="-457086">
              <a:buFont typeface="Arial" panose="020B0604020202020204" pitchFamily="34" charset="0"/>
              <a:buChar char="•"/>
            </a:pPr>
            <a:r>
              <a:rPr lang="en-US" sz="2000" dirty="0"/>
              <a:t>Frequency of sampling</a:t>
            </a:r>
          </a:p>
          <a:p>
            <a:pPr marL="842223" lvl="1" indent="-457086"/>
            <a:r>
              <a:rPr lang="en-US" sz="2000" dirty="0"/>
              <a:t>Surface water – 4 samples in a year, 3 months apart</a:t>
            </a:r>
          </a:p>
          <a:p>
            <a:pPr marL="842223" lvl="1" indent="-457086"/>
            <a:r>
              <a:rPr lang="en-US" sz="2000" dirty="0"/>
              <a:t>Groundwater – 2 times per year, 5-7 months apart</a:t>
            </a:r>
          </a:p>
        </p:txBody>
      </p:sp>
      <p:pic>
        <p:nvPicPr>
          <p:cNvPr id="6" name="Content Placeholder 5">
            <a:extLst>
              <a:ext uri="{FF2B5EF4-FFF2-40B4-BE49-F238E27FC236}">
                <a16:creationId xmlns:a16="http://schemas.microsoft.com/office/drawing/2014/main" id="{8C3F26E9-9C63-4EE0-9465-003329BA313C}"/>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7458151" y="1547302"/>
            <a:ext cx="3519658" cy="4624898"/>
          </a:xfrm>
        </p:spPr>
      </p:pic>
    </p:spTree>
    <p:extLst>
      <p:ext uri="{BB962C8B-B14F-4D97-AF65-F5344CB8AC3E}">
        <p14:creationId xmlns:p14="http://schemas.microsoft.com/office/powerpoint/2010/main" val="3639783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54F090-6BAC-4AB2-A0BF-BC2DD7698936}"/>
              </a:ext>
            </a:extLst>
          </p:cNvPr>
          <p:cNvSpPr>
            <a:spLocks noGrp="1"/>
          </p:cNvSpPr>
          <p:nvPr>
            <p:ph type="title"/>
          </p:nvPr>
        </p:nvSpPr>
        <p:spPr/>
        <p:txBody>
          <a:bodyPr/>
          <a:lstStyle/>
          <a:p>
            <a:r>
              <a:rPr lang="en-US" dirty="0"/>
              <a:t>EPA and NPDES</a:t>
            </a:r>
          </a:p>
        </p:txBody>
      </p:sp>
      <p:pic>
        <p:nvPicPr>
          <p:cNvPr id="5" name="Content Placeholder 4">
            <a:extLst>
              <a:ext uri="{FF2B5EF4-FFF2-40B4-BE49-F238E27FC236}">
                <a16:creationId xmlns:a16="http://schemas.microsoft.com/office/drawing/2014/main" id="{AE486C31-D626-447F-A0F7-D241AB058098}"/>
              </a:ext>
            </a:extLst>
          </p:cNvPr>
          <p:cNvPicPr>
            <a:picLocks noGrp="1" noChangeAspect="1"/>
          </p:cNvPicPr>
          <p:nvPr>
            <p:ph idx="1"/>
          </p:nvPr>
        </p:nvPicPr>
        <p:blipFill>
          <a:blip r:embed="rId2"/>
          <a:stretch>
            <a:fillRect/>
          </a:stretch>
        </p:blipFill>
        <p:spPr>
          <a:xfrm>
            <a:off x="516467" y="2798126"/>
            <a:ext cx="11049000" cy="1826900"/>
          </a:xfrm>
          <a:prstGeom prst="rect">
            <a:avLst/>
          </a:prstGeom>
        </p:spPr>
      </p:pic>
      <p:pic>
        <p:nvPicPr>
          <p:cNvPr id="6" name="Picture 5">
            <a:extLst>
              <a:ext uri="{FF2B5EF4-FFF2-40B4-BE49-F238E27FC236}">
                <a16:creationId xmlns:a16="http://schemas.microsoft.com/office/drawing/2014/main" id="{E8372CD0-1B5B-4516-A1F7-A4BB9184B1F9}"/>
              </a:ext>
            </a:extLst>
          </p:cNvPr>
          <p:cNvPicPr>
            <a:picLocks noChangeAspect="1"/>
          </p:cNvPicPr>
          <p:nvPr/>
        </p:nvPicPr>
        <p:blipFill>
          <a:blip r:embed="rId3"/>
          <a:stretch>
            <a:fillRect/>
          </a:stretch>
        </p:blipFill>
        <p:spPr>
          <a:xfrm>
            <a:off x="879353" y="4562198"/>
            <a:ext cx="9649521" cy="1352089"/>
          </a:xfrm>
          <a:prstGeom prst="rect">
            <a:avLst/>
          </a:prstGeom>
        </p:spPr>
      </p:pic>
      <p:pic>
        <p:nvPicPr>
          <p:cNvPr id="7" name="Picture 6">
            <a:extLst>
              <a:ext uri="{FF2B5EF4-FFF2-40B4-BE49-F238E27FC236}">
                <a16:creationId xmlns:a16="http://schemas.microsoft.com/office/drawing/2014/main" id="{F45F2FA0-FE79-45FD-AB7A-D1BFFCE05331}"/>
              </a:ext>
            </a:extLst>
          </p:cNvPr>
          <p:cNvPicPr>
            <a:picLocks noChangeAspect="1"/>
          </p:cNvPicPr>
          <p:nvPr/>
        </p:nvPicPr>
        <p:blipFill>
          <a:blip r:embed="rId4"/>
          <a:stretch>
            <a:fillRect/>
          </a:stretch>
        </p:blipFill>
        <p:spPr>
          <a:xfrm>
            <a:off x="626534" y="1519001"/>
            <a:ext cx="10005469" cy="1352089"/>
          </a:xfrm>
          <a:prstGeom prst="rect">
            <a:avLst/>
          </a:prstGeom>
        </p:spPr>
      </p:pic>
      <p:pic>
        <p:nvPicPr>
          <p:cNvPr id="8" name="Picture 7">
            <a:extLst>
              <a:ext uri="{FF2B5EF4-FFF2-40B4-BE49-F238E27FC236}">
                <a16:creationId xmlns:a16="http://schemas.microsoft.com/office/drawing/2014/main" id="{EBCEBC8D-87A7-45C6-ACA4-3DDD9DF271E3}"/>
              </a:ext>
            </a:extLst>
          </p:cNvPr>
          <p:cNvPicPr>
            <a:picLocks noChangeAspect="1"/>
          </p:cNvPicPr>
          <p:nvPr/>
        </p:nvPicPr>
        <p:blipFill>
          <a:blip r:embed="rId5"/>
          <a:stretch>
            <a:fillRect/>
          </a:stretch>
        </p:blipFill>
        <p:spPr>
          <a:xfrm>
            <a:off x="6040967" y="458609"/>
            <a:ext cx="5819351" cy="1133356"/>
          </a:xfrm>
          <a:prstGeom prst="rect">
            <a:avLst/>
          </a:prstGeom>
        </p:spPr>
      </p:pic>
    </p:spTree>
    <p:extLst>
      <p:ext uri="{BB962C8B-B14F-4D97-AF65-F5344CB8AC3E}">
        <p14:creationId xmlns:p14="http://schemas.microsoft.com/office/powerpoint/2010/main" val="2665882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5996F-332D-98DC-7543-BFD814ECAAC0}"/>
              </a:ext>
            </a:extLst>
          </p:cNvPr>
          <p:cNvSpPr>
            <a:spLocks noGrp="1"/>
          </p:cNvSpPr>
          <p:nvPr>
            <p:ph type="body" sz="quarter" idx="12"/>
          </p:nvPr>
        </p:nvSpPr>
        <p:spPr/>
        <p:txBody>
          <a:bodyPr/>
          <a:lstStyle/>
          <a:p>
            <a:endParaRPr lang="en-US"/>
          </a:p>
        </p:txBody>
      </p:sp>
      <p:sp>
        <p:nvSpPr>
          <p:cNvPr id="3" name="Subtitle 2">
            <a:extLst>
              <a:ext uri="{FF2B5EF4-FFF2-40B4-BE49-F238E27FC236}">
                <a16:creationId xmlns:a16="http://schemas.microsoft.com/office/drawing/2014/main" id="{F29D76D0-1E9D-98F8-A668-4F1645E50F0E}"/>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400A8608-DAF8-C62A-653E-35BE39D10E84}"/>
              </a:ext>
            </a:extLst>
          </p:cNvPr>
          <p:cNvSpPr>
            <a:spLocks noGrp="1"/>
          </p:cNvSpPr>
          <p:nvPr>
            <p:ph type="title"/>
          </p:nvPr>
        </p:nvSpPr>
        <p:spPr/>
        <p:txBody>
          <a:bodyPr/>
          <a:lstStyle/>
          <a:p>
            <a:r>
              <a:rPr lang="en-US" dirty="0"/>
              <a:t>PFAS Treatment</a:t>
            </a:r>
          </a:p>
        </p:txBody>
      </p:sp>
    </p:spTree>
    <p:extLst>
      <p:ext uri="{BB962C8B-B14F-4D97-AF65-F5344CB8AC3E}">
        <p14:creationId xmlns:p14="http://schemas.microsoft.com/office/powerpoint/2010/main" val="135193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8BE1-C4F2-4C2C-ABE8-52E7FBA65C34}"/>
              </a:ext>
            </a:extLst>
          </p:cNvPr>
          <p:cNvSpPr>
            <a:spLocks noGrp="1"/>
          </p:cNvSpPr>
          <p:nvPr>
            <p:ph type="title"/>
          </p:nvPr>
        </p:nvSpPr>
        <p:spPr/>
        <p:txBody>
          <a:bodyPr/>
          <a:lstStyle/>
          <a:p>
            <a:r>
              <a:rPr lang="en-US" dirty="0"/>
              <a:t>PFAS Treatment Categories</a:t>
            </a:r>
          </a:p>
        </p:txBody>
      </p:sp>
      <p:sp>
        <p:nvSpPr>
          <p:cNvPr id="3" name="Content Placeholder 2">
            <a:extLst>
              <a:ext uri="{FF2B5EF4-FFF2-40B4-BE49-F238E27FC236}">
                <a16:creationId xmlns:a16="http://schemas.microsoft.com/office/drawing/2014/main" id="{26FAA3C1-9D13-41D8-B50A-848773A33E53}"/>
              </a:ext>
            </a:extLst>
          </p:cNvPr>
          <p:cNvSpPr>
            <a:spLocks noGrp="1"/>
          </p:cNvSpPr>
          <p:nvPr>
            <p:ph sz="quarter" idx="13"/>
          </p:nvPr>
        </p:nvSpPr>
        <p:spPr>
          <a:xfrm>
            <a:off x="977235" y="1266500"/>
            <a:ext cx="8522455" cy="4525963"/>
          </a:xfrm>
        </p:spPr>
        <p:txBody>
          <a:bodyPr/>
          <a:lstStyle/>
          <a:p>
            <a:r>
              <a:rPr lang="en-US" sz="2400" b="1" dirty="0"/>
              <a:t>Capture</a:t>
            </a:r>
          </a:p>
          <a:p>
            <a:pPr marL="457189" indent="-457189">
              <a:buFont typeface="Arial" panose="020B0604020202020204" pitchFamily="34" charset="0"/>
              <a:buChar char="•"/>
            </a:pPr>
            <a:r>
              <a:rPr lang="en-US" b="1" dirty="0"/>
              <a:t>Bulk removal of high concentrations </a:t>
            </a:r>
          </a:p>
          <a:p>
            <a:pPr marL="1447764" lvl="1" indent="-457189"/>
            <a:r>
              <a:rPr lang="en-US" dirty="0"/>
              <a:t>Part per million levels</a:t>
            </a:r>
          </a:p>
          <a:p>
            <a:pPr marL="1447764" lvl="1" indent="-457189"/>
            <a:r>
              <a:rPr lang="en-US" dirty="0"/>
              <a:t>Military bases, airports, industrial sites</a:t>
            </a:r>
          </a:p>
          <a:p>
            <a:pPr marL="457189" indent="-457189">
              <a:buFont typeface="Arial" panose="020B0604020202020204" pitchFamily="34" charset="0"/>
              <a:buChar char="•"/>
            </a:pPr>
            <a:r>
              <a:rPr lang="en-US" b="1" dirty="0"/>
              <a:t>Trace removal – most drinking water</a:t>
            </a:r>
          </a:p>
          <a:p>
            <a:pPr marL="1447764" lvl="1" indent="-457189"/>
            <a:r>
              <a:rPr lang="en-US" dirty="0"/>
              <a:t>Part per trillion to low part per billion levels</a:t>
            </a:r>
          </a:p>
          <a:p>
            <a:endParaRPr lang="en-US" dirty="0"/>
          </a:p>
          <a:p>
            <a:r>
              <a:rPr lang="en-US" sz="2400" b="1" dirty="0"/>
              <a:t>Destroy</a:t>
            </a:r>
          </a:p>
          <a:p>
            <a:pPr marL="457189" indent="-457189">
              <a:buFont typeface="Arial" panose="020B0604020202020204" pitchFamily="34" charset="0"/>
              <a:buChar char="•"/>
            </a:pPr>
            <a:r>
              <a:rPr lang="en-US" dirty="0"/>
              <a:t>Incineration</a:t>
            </a:r>
          </a:p>
          <a:p>
            <a:pPr marL="457189" indent="-457189">
              <a:buFont typeface="Arial" panose="020B0604020202020204" pitchFamily="34" charset="0"/>
              <a:buChar char="•"/>
            </a:pPr>
            <a:r>
              <a:rPr lang="en-US" dirty="0"/>
              <a:t>Other high energy experimental technologies (SCWO, </a:t>
            </a:r>
            <a:r>
              <a:rPr lang="en-US" dirty="0" err="1"/>
              <a:t>etc</a:t>
            </a:r>
            <a:r>
              <a:rPr lang="en-US" dirty="0"/>
              <a:t>)</a:t>
            </a:r>
          </a:p>
          <a:p>
            <a:endParaRPr lang="en-US" dirty="0"/>
          </a:p>
          <a:p>
            <a:r>
              <a:rPr lang="en-US" dirty="0"/>
              <a:t>	</a:t>
            </a:r>
            <a:r>
              <a:rPr lang="en-US" b="1" i="1" dirty="0"/>
              <a:t>Capture &amp; Destroy are often used in combination</a:t>
            </a:r>
          </a:p>
        </p:txBody>
      </p:sp>
    </p:spTree>
    <p:extLst>
      <p:ext uri="{BB962C8B-B14F-4D97-AF65-F5344CB8AC3E}">
        <p14:creationId xmlns:p14="http://schemas.microsoft.com/office/powerpoint/2010/main" val="49592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B4BC6-D4F6-4793-8802-914AE00538A8}"/>
              </a:ext>
            </a:extLst>
          </p:cNvPr>
          <p:cNvSpPr>
            <a:spLocks noGrp="1"/>
          </p:cNvSpPr>
          <p:nvPr>
            <p:ph type="title"/>
          </p:nvPr>
        </p:nvSpPr>
        <p:spPr/>
        <p:txBody>
          <a:bodyPr>
            <a:normAutofit fontScale="90000"/>
          </a:bodyPr>
          <a:lstStyle/>
          <a:p>
            <a:r>
              <a:rPr lang="en-US" dirty="0"/>
              <a:t>EPA “Best Available Technology” for PFAS Treatment</a:t>
            </a:r>
          </a:p>
        </p:txBody>
      </p:sp>
      <p:grpSp>
        <p:nvGrpSpPr>
          <p:cNvPr id="8" name="Group 7">
            <a:extLst>
              <a:ext uri="{FF2B5EF4-FFF2-40B4-BE49-F238E27FC236}">
                <a16:creationId xmlns:a16="http://schemas.microsoft.com/office/drawing/2014/main" id="{BC242EF6-4E37-6B24-6C56-6B87E52D75B0}"/>
              </a:ext>
            </a:extLst>
          </p:cNvPr>
          <p:cNvGrpSpPr/>
          <p:nvPr/>
        </p:nvGrpSpPr>
        <p:grpSpPr>
          <a:xfrm>
            <a:off x="8458201" y="2295332"/>
            <a:ext cx="3086531" cy="2345399"/>
            <a:chOff x="3884206" y="1289109"/>
            <a:chExt cx="2962427" cy="1980650"/>
          </a:xfrm>
        </p:grpSpPr>
        <p:pic>
          <p:nvPicPr>
            <p:cNvPr id="29" name="Picture 28">
              <a:extLst>
                <a:ext uri="{FF2B5EF4-FFF2-40B4-BE49-F238E27FC236}">
                  <a16:creationId xmlns:a16="http://schemas.microsoft.com/office/drawing/2014/main" id="{4EAF46E7-6F24-4A3F-83F6-45EB754394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206" y="1289109"/>
              <a:ext cx="2962427" cy="1927574"/>
            </a:xfrm>
            <a:prstGeom prst="rect">
              <a:avLst/>
            </a:prstGeom>
          </p:spPr>
        </p:pic>
        <p:sp>
          <p:nvSpPr>
            <p:cNvPr id="30" name="TextBox 29">
              <a:extLst>
                <a:ext uri="{FF2B5EF4-FFF2-40B4-BE49-F238E27FC236}">
                  <a16:creationId xmlns:a16="http://schemas.microsoft.com/office/drawing/2014/main" id="{E1761ADB-07A0-41E3-9A20-515694D73C23}"/>
                </a:ext>
              </a:extLst>
            </p:cNvPr>
            <p:cNvSpPr txBox="1"/>
            <p:nvPr/>
          </p:nvSpPr>
          <p:spPr>
            <a:xfrm>
              <a:off x="3884206" y="3060151"/>
              <a:ext cx="2962427" cy="209608"/>
            </a:xfrm>
            <a:prstGeom prst="rect">
              <a:avLst/>
            </a:prstGeom>
            <a:solidFill>
              <a:srgbClr val="00AAF0"/>
            </a:solidFill>
          </p:spPr>
          <p:txBody>
            <a:bodyPr wrap="square" rtlCol="0">
              <a:spAutoFit/>
            </a:bodyPr>
            <a:lstStyle/>
            <a:p>
              <a:pPr algn="ctr" defTabSz="514222">
                <a:defRPr/>
              </a:pPr>
              <a:r>
                <a:rPr lang="en-US" sz="1013" b="1" dirty="0">
                  <a:solidFill>
                    <a:prstClr val="black"/>
                  </a:solidFill>
                  <a:latin typeface="Calibri"/>
                </a:rPr>
                <a:t>Membrane</a:t>
              </a:r>
              <a:r>
                <a:rPr lang="en-US" sz="1013" dirty="0">
                  <a:solidFill>
                    <a:prstClr val="black"/>
                  </a:solidFill>
                  <a:latin typeface="Calibri"/>
                </a:rPr>
                <a:t> Filtration</a:t>
              </a:r>
            </a:p>
          </p:txBody>
        </p:sp>
      </p:grpSp>
      <p:sp>
        <p:nvSpPr>
          <p:cNvPr id="36" name="Title 13">
            <a:extLst>
              <a:ext uri="{FF2B5EF4-FFF2-40B4-BE49-F238E27FC236}">
                <a16:creationId xmlns:a16="http://schemas.microsoft.com/office/drawing/2014/main" id="{B4CF101B-1FDA-44D2-BCAF-B245CD14BB78}"/>
              </a:ext>
            </a:extLst>
          </p:cNvPr>
          <p:cNvSpPr txBox="1">
            <a:spLocks/>
          </p:cNvSpPr>
          <p:nvPr/>
        </p:nvSpPr>
        <p:spPr bwMode="auto">
          <a:xfrm>
            <a:off x="1654599" y="1269322"/>
            <a:ext cx="8159213" cy="62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bodyPr>
          <a:lstStyle>
            <a:lvl1pPr algn="l" rtl="0" fontAlgn="base">
              <a:lnSpc>
                <a:spcPct val="95000"/>
              </a:lnSpc>
              <a:spcBef>
                <a:spcPct val="0"/>
              </a:spcBef>
              <a:spcAft>
                <a:spcPct val="0"/>
              </a:spcAft>
              <a:defRPr sz="4200">
                <a:solidFill>
                  <a:schemeClr val="tx1"/>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endParaRPr lang="en-US" sz="3199" kern="0" dirty="0"/>
          </a:p>
        </p:txBody>
      </p:sp>
      <p:pic>
        <p:nvPicPr>
          <p:cNvPr id="3" name="Picture 2">
            <a:extLst>
              <a:ext uri="{FF2B5EF4-FFF2-40B4-BE49-F238E27FC236}">
                <a16:creationId xmlns:a16="http://schemas.microsoft.com/office/drawing/2014/main" id="{295EA5FA-4440-FF94-C45D-7228F8F09640}"/>
              </a:ext>
            </a:extLst>
          </p:cNvPr>
          <p:cNvPicPr>
            <a:picLocks noChangeAspect="1"/>
          </p:cNvPicPr>
          <p:nvPr/>
        </p:nvPicPr>
        <p:blipFill>
          <a:blip r:embed="rId4"/>
          <a:stretch>
            <a:fillRect/>
          </a:stretch>
        </p:blipFill>
        <p:spPr>
          <a:xfrm>
            <a:off x="1219200" y="2286001"/>
            <a:ext cx="2191056" cy="2391109"/>
          </a:xfrm>
          <a:prstGeom prst="rect">
            <a:avLst/>
          </a:prstGeom>
        </p:spPr>
      </p:pic>
      <p:pic>
        <p:nvPicPr>
          <p:cNvPr id="6" name="Picture 5">
            <a:extLst>
              <a:ext uri="{FF2B5EF4-FFF2-40B4-BE49-F238E27FC236}">
                <a16:creationId xmlns:a16="http://schemas.microsoft.com/office/drawing/2014/main" id="{64D35358-554A-DE30-51B7-89E940FBCDCE}"/>
              </a:ext>
            </a:extLst>
          </p:cNvPr>
          <p:cNvPicPr>
            <a:picLocks noChangeAspect="1"/>
          </p:cNvPicPr>
          <p:nvPr/>
        </p:nvPicPr>
        <p:blipFill>
          <a:blip r:embed="rId5"/>
          <a:stretch>
            <a:fillRect/>
          </a:stretch>
        </p:blipFill>
        <p:spPr>
          <a:xfrm>
            <a:off x="4552735" y="2286001"/>
            <a:ext cx="3086531" cy="2391109"/>
          </a:xfrm>
          <a:prstGeom prst="rect">
            <a:avLst/>
          </a:prstGeom>
        </p:spPr>
      </p:pic>
      <p:sp>
        <p:nvSpPr>
          <p:cNvPr id="2" name="TextBox 1">
            <a:extLst>
              <a:ext uri="{FF2B5EF4-FFF2-40B4-BE49-F238E27FC236}">
                <a16:creationId xmlns:a16="http://schemas.microsoft.com/office/drawing/2014/main" id="{396D6E2A-B377-C556-55E5-AFE6AB828310}"/>
              </a:ext>
            </a:extLst>
          </p:cNvPr>
          <p:cNvSpPr txBox="1"/>
          <p:nvPr/>
        </p:nvSpPr>
        <p:spPr>
          <a:xfrm>
            <a:off x="706931" y="5782376"/>
            <a:ext cx="11037453" cy="369332"/>
          </a:xfrm>
          <a:prstGeom prst="rect">
            <a:avLst/>
          </a:prstGeom>
          <a:noFill/>
        </p:spPr>
        <p:txBody>
          <a:bodyPr wrap="square" rtlCol="0">
            <a:spAutoFit/>
          </a:bodyPr>
          <a:lstStyle/>
          <a:p>
            <a:r>
              <a:rPr lang="en-US" dirty="0"/>
              <a:t>Source:  </a:t>
            </a:r>
            <a:r>
              <a:rPr lang="en-US" dirty="0">
                <a:hlinkClick r:id="rId6"/>
              </a:rPr>
              <a:t>https://www.epa.gov/research-states/pfas-treatment-drinking-water-and-wastewater-state-science</a:t>
            </a:r>
            <a:endParaRPr lang="en-US" dirty="0"/>
          </a:p>
        </p:txBody>
      </p:sp>
    </p:spTree>
    <p:extLst>
      <p:ext uri="{BB962C8B-B14F-4D97-AF65-F5344CB8AC3E}">
        <p14:creationId xmlns:p14="http://schemas.microsoft.com/office/powerpoint/2010/main" val="1449976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768DCD-6DB3-4498-975A-A8E41EA5C7BD}"/>
              </a:ext>
            </a:extLst>
          </p:cNvPr>
          <p:cNvSpPr txBox="1"/>
          <p:nvPr/>
        </p:nvSpPr>
        <p:spPr>
          <a:xfrm>
            <a:off x="8452227" y="5192931"/>
            <a:ext cx="3523873" cy="475003"/>
          </a:xfrm>
          <a:prstGeom prst="rect">
            <a:avLst/>
          </a:prstGeom>
        </p:spPr>
        <p:txBody>
          <a:bodyPr vert="horz" lIns="45720" tIns="45720" rIns="45720" bIns="45720" rtlCol="0">
            <a:noAutofit/>
          </a:bodyPr>
          <a:lstStyle/>
          <a:p>
            <a:pPr>
              <a:lnSpc>
                <a:spcPct val="90000"/>
              </a:lnSpc>
              <a:spcBef>
                <a:spcPts val="1000"/>
              </a:spcBef>
              <a:buClr>
                <a:schemeClr val="tx2"/>
              </a:buClr>
            </a:pPr>
            <a:r>
              <a:rPr lang="en-US" sz="1400" b="1" i="0" kern="1200" dirty="0">
                <a:solidFill>
                  <a:schemeClr val="accent2"/>
                </a:solidFill>
                <a:latin typeface="Arial" panose="020B0604020202020204" pitchFamily="34" charset="0"/>
                <a:ea typeface="+mn-ea"/>
                <a:cs typeface="Arial" panose="020B0604020202020204" pitchFamily="34" charset="0"/>
              </a:rPr>
              <a:t>OPEX can be $800 to $1500 per acre foot – not including disposal of waste.  </a:t>
            </a:r>
          </a:p>
          <a:p>
            <a:pPr>
              <a:lnSpc>
                <a:spcPct val="90000"/>
              </a:lnSpc>
              <a:spcBef>
                <a:spcPts val="1000"/>
              </a:spcBef>
              <a:buClr>
                <a:schemeClr val="tx2"/>
              </a:buClr>
            </a:pPr>
            <a:r>
              <a:rPr lang="en-US" sz="1400" b="1" i="0" kern="1200" dirty="0">
                <a:solidFill>
                  <a:schemeClr val="accent2"/>
                </a:solidFill>
                <a:latin typeface="Arial" panose="020B0604020202020204" pitchFamily="34" charset="0"/>
                <a:ea typeface="+mn-ea"/>
                <a:cs typeface="Arial" panose="020B0604020202020204" pitchFamily="34" charset="0"/>
              </a:rPr>
              <a:t>High recovery dependent on TDS levels</a:t>
            </a:r>
          </a:p>
        </p:txBody>
      </p:sp>
      <p:sp>
        <p:nvSpPr>
          <p:cNvPr id="2" name="Title 1">
            <a:extLst>
              <a:ext uri="{FF2B5EF4-FFF2-40B4-BE49-F238E27FC236}">
                <a16:creationId xmlns:a16="http://schemas.microsoft.com/office/drawing/2014/main" id="{C0F27A42-4CF1-4387-8D42-86F2DFC921C9}"/>
              </a:ext>
            </a:extLst>
          </p:cNvPr>
          <p:cNvSpPr>
            <a:spLocks noGrp="1"/>
          </p:cNvSpPr>
          <p:nvPr>
            <p:ph type="title"/>
          </p:nvPr>
        </p:nvSpPr>
        <p:spPr>
          <a:xfrm>
            <a:off x="434256" y="365126"/>
            <a:ext cx="11311542" cy="824940"/>
          </a:xfrm>
        </p:spPr>
        <p:txBody>
          <a:bodyPr vert="horz" lIns="45720" tIns="45720" rIns="45720" bIns="45720" rtlCol="0" anchor="ctr">
            <a:normAutofit/>
          </a:bodyPr>
          <a:lstStyle/>
          <a:p>
            <a:r>
              <a:rPr lang="en-US" b="0" i="0" kern="1200" cap="none" baseline="0">
                <a:latin typeface="Arial" panose="020B0604020202020204" pitchFamily="34" charset="0"/>
                <a:ea typeface="+mj-ea"/>
                <a:cs typeface="Arial" panose="020B0604020202020204" pitchFamily="34" charset="0"/>
              </a:rPr>
              <a:t>Treatment Options – Reverse Osmosis </a:t>
            </a:r>
          </a:p>
        </p:txBody>
      </p:sp>
      <p:sp>
        <p:nvSpPr>
          <p:cNvPr id="3" name="Content Placeholder 2">
            <a:extLst>
              <a:ext uri="{FF2B5EF4-FFF2-40B4-BE49-F238E27FC236}">
                <a16:creationId xmlns:a16="http://schemas.microsoft.com/office/drawing/2014/main" id="{60061340-8A2C-45B0-A614-4C9974DE9E8C}"/>
              </a:ext>
            </a:extLst>
          </p:cNvPr>
          <p:cNvSpPr>
            <a:spLocks noGrp="1"/>
          </p:cNvSpPr>
          <p:nvPr>
            <p:ph idx="15"/>
          </p:nvPr>
        </p:nvSpPr>
        <p:spPr>
          <a:xfrm>
            <a:off x="434256" y="1739787"/>
            <a:ext cx="7274644" cy="4351338"/>
          </a:xfrm>
        </p:spPr>
        <p:txBody>
          <a:bodyPr vert="horz" lIns="45720" tIns="45720" rIns="45720" bIns="45720" numCol="1" spcCol="0" rtlCol="0">
            <a:normAutofit/>
          </a:bodyPr>
          <a:lstStyle/>
          <a:p>
            <a:pPr marL="457189" indent="-457189">
              <a:lnSpc>
                <a:spcPct val="90000"/>
              </a:lnSpc>
              <a:buFont typeface="Arial" panose="020B0604020202020204" pitchFamily="34" charset="0"/>
              <a:buChar char="•"/>
            </a:pPr>
            <a:r>
              <a:rPr lang="en-US" dirty="0"/>
              <a:t>97 to 98% removal rate of everything</a:t>
            </a:r>
          </a:p>
          <a:p>
            <a:pPr marL="996926" lvl="1" indent="-609585">
              <a:lnSpc>
                <a:spcPct val="90000"/>
              </a:lnSpc>
            </a:pPr>
            <a:r>
              <a:rPr lang="en-US" dirty="0"/>
              <a:t>Adv – reduces all contamination</a:t>
            </a:r>
          </a:p>
          <a:p>
            <a:pPr marL="996926" lvl="1" indent="-609585">
              <a:lnSpc>
                <a:spcPct val="90000"/>
              </a:lnSpc>
            </a:pPr>
            <a:r>
              <a:rPr lang="en-US" dirty="0" err="1"/>
              <a:t>Disadv</a:t>
            </a:r>
            <a:r>
              <a:rPr lang="en-US" dirty="0"/>
              <a:t> – all minerals are also removed.  Water is corrosive (~12 µS) and needs to be re-mineralized.</a:t>
            </a:r>
          </a:p>
          <a:p>
            <a:pPr marL="457189" indent="-457189">
              <a:lnSpc>
                <a:spcPct val="90000"/>
              </a:lnSpc>
              <a:buFont typeface="Arial" panose="020B0604020202020204" pitchFamily="34" charset="0"/>
              <a:buChar char="•"/>
            </a:pPr>
            <a:r>
              <a:rPr lang="en-US" dirty="0"/>
              <a:t>RO requires significant pretreatment – typically anti-</a:t>
            </a:r>
            <a:r>
              <a:rPr lang="en-US" dirty="0" err="1"/>
              <a:t>scalent</a:t>
            </a:r>
            <a:r>
              <a:rPr lang="en-US" dirty="0"/>
              <a:t>, pH adjust, TSS filtration</a:t>
            </a:r>
          </a:p>
          <a:p>
            <a:pPr marL="457189" indent="-457189">
              <a:lnSpc>
                <a:spcPct val="90000"/>
              </a:lnSpc>
              <a:buFont typeface="Arial" panose="020B0604020202020204" pitchFamily="34" charset="0"/>
              <a:buChar char="•"/>
            </a:pPr>
            <a:r>
              <a:rPr lang="en-US" dirty="0"/>
              <a:t>If a membrane fails, no easy way to tell.  Lose “belt and suspenders.”  No online PFAS instrumentation. </a:t>
            </a:r>
          </a:p>
          <a:p>
            <a:pPr marL="457189" indent="-457189">
              <a:lnSpc>
                <a:spcPct val="90000"/>
              </a:lnSpc>
              <a:buFont typeface="Arial" panose="020B0604020202020204" pitchFamily="34" charset="0"/>
              <a:buChar char="•"/>
            </a:pPr>
            <a:r>
              <a:rPr lang="en-US" dirty="0"/>
              <a:t>Bacteria can blind, so may need to chlorinate, dechlorinate, treat, and re-chlorinate</a:t>
            </a:r>
          </a:p>
          <a:p>
            <a:pPr marL="457189" indent="-457189">
              <a:lnSpc>
                <a:spcPct val="90000"/>
              </a:lnSpc>
              <a:buFont typeface="Arial" panose="020B0604020202020204" pitchFamily="34" charset="0"/>
              <a:buChar char="•"/>
            </a:pPr>
            <a:r>
              <a:rPr lang="en-US" dirty="0"/>
              <a:t>Only captures – does not destroy PFAS</a:t>
            </a:r>
          </a:p>
          <a:p>
            <a:pPr marL="457189" indent="-457189">
              <a:lnSpc>
                <a:spcPct val="90000"/>
              </a:lnSpc>
              <a:buFont typeface="Arial" panose="020B0604020202020204" pitchFamily="34" charset="0"/>
              <a:buChar char="•"/>
            </a:pPr>
            <a:r>
              <a:rPr lang="en-US" dirty="0"/>
              <a:t>15-25% reject stream that needs to be discharged or treated.  </a:t>
            </a:r>
          </a:p>
          <a:p>
            <a:pPr marL="457189" indent="-457189">
              <a:lnSpc>
                <a:spcPct val="90000"/>
              </a:lnSpc>
              <a:buFont typeface="Arial" panose="020B0604020202020204" pitchFamily="34" charset="0"/>
              <a:buChar char="•"/>
            </a:pPr>
            <a:r>
              <a:rPr lang="en-US" dirty="0"/>
              <a:t>Can be complex to operate</a:t>
            </a:r>
          </a:p>
          <a:p>
            <a:pPr marL="457189" indent="-457189">
              <a:lnSpc>
                <a:spcPct val="90000"/>
              </a:lnSpc>
              <a:buFont typeface="Arial" panose="020B0604020202020204" pitchFamily="34" charset="0"/>
              <a:buChar char="•"/>
            </a:pPr>
            <a:endParaRPr lang="en-US" dirty="0"/>
          </a:p>
          <a:p>
            <a:pPr>
              <a:lnSpc>
                <a:spcPct val="90000"/>
              </a:lnSpc>
            </a:pPr>
            <a:endParaRPr lang="en-US" dirty="0"/>
          </a:p>
        </p:txBody>
      </p:sp>
      <p:pic>
        <p:nvPicPr>
          <p:cNvPr id="5" name="Content Placeholder 4">
            <a:extLst>
              <a:ext uri="{FF2B5EF4-FFF2-40B4-BE49-F238E27FC236}">
                <a16:creationId xmlns:a16="http://schemas.microsoft.com/office/drawing/2014/main" id="{A9A3E6B6-89A9-463A-B648-695E0642370F}"/>
              </a:ext>
            </a:extLst>
          </p:cNvPr>
          <p:cNvPicPr>
            <a:picLocks noGrp="1" noChangeAspect="1"/>
          </p:cNvPicPr>
          <p:nvPr>
            <p:ph idx="18"/>
          </p:nvPr>
        </p:nvPicPr>
        <p:blipFill rotWithShape="1">
          <a:blip r:embed="rId2"/>
          <a:srcRect l="4769" r="-3" b="-3"/>
          <a:stretch/>
        </p:blipFill>
        <p:spPr>
          <a:xfrm>
            <a:off x="8189365" y="1190066"/>
            <a:ext cx="4794106" cy="3775634"/>
          </a:xfrm>
          <a:prstGeom prst="rect">
            <a:avLst/>
          </a:prstGeom>
          <a:noFill/>
        </p:spPr>
      </p:pic>
    </p:spTree>
    <p:extLst>
      <p:ext uri="{BB962C8B-B14F-4D97-AF65-F5344CB8AC3E}">
        <p14:creationId xmlns:p14="http://schemas.microsoft.com/office/powerpoint/2010/main" val="1658115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768DCD-6DB3-4498-975A-A8E41EA5C7BD}"/>
              </a:ext>
            </a:extLst>
          </p:cNvPr>
          <p:cNvSpPr txBox="1"/>
          <p:nvPr/>
        </p:nvSpPr>
        <p:spPr>
          <a:xfrm>
            <a:off x="8452227" y="5192931"/>
            <a:ext cx="3523873" cy="475003"/>
          </a:xfrm>
          <a:prstGeom prst="rect">
            <a:avLst/>
          </a:prstGeom>
        </p:spPr>
        <p:txBody>
          <a:bodyPr vert="horz" lIns="45720" tIns="45720" rIns="45720" bIns="45720" rtlCol="0">
            <a:noAutofit/>
          </a:bodyPr>
          <a:lstStyle/>
          <a:p>
            <a:pPr>
              <a:lnSpc>
                <a:spcPct val="90000"/>
              </a:lnSpc>
              <a:spcBef>
                <a:spcPts val="1000"/>
              </a:spcBef>
              <a:buClr>
                <a:schemeClr val="tx2"/>
              </a:buClr>
            </a:pPr>
            <a:r>
              <a:rPr lang="en-US" sz="1400" b="1" i="0" kern="1200" dirty="0">
                <a:solidFill>
                  <a:schemeClr val="accent2"/>
                </a:solidFill>
                <a:latin typeface="Arial" panose="020B0604020202020204" pitchFamily="34" charset="0"/>
                <a:ea typeface="+mn-ea"/>
                <a:cs typeface="Arial" panose="020B0604020202020204" pitchFamily="34" charset="0"/>
              </a:rPr>
              <a:t>OPEX can be $800 to $1500 per acre foot – not including disposal of waste.  </a:t>
            </a:r>
          </a:p>
          <a:p>
            <a:pPr>
              <a:lnSpc>
                <a:spcPct val="90000"/>
              </a:lnSpc>
              <a:spcBef>
                <a:spcPts val="1000"/>
              </a:spcBef>
              <a:buClr>
                <a:schemeClr val="tx2"/>
              </a:buClr>
            </a:pPr>
            <a:r>
              <a:rPr lang="en-US" sz="1400" b="1" i="0" kern="1200" dirty="0">
                <a:solidFill>
                  <a:schemeClr val="accent2"/>
                </a:solidFill>
                <a:latin typeface="Arial" panose="020B0604020202020204" pitchFamily="34" charset="0"/>
                <a:ea typeface="+mn-ea"/>
                <a:cs typeface="Arial" panose="020B0604020202020204" pitchFamily="34" charset="0"/>
              </a:rPr>
              <a:t>High recovery dependent on TDS levels</a:t>
            </a:r>
          </a:p>
        </p:txBody>
      </p:sp>
      <p:sp>
        <p:nvSpPr>
          <p:cNvPr id="2" name="Title 1">
            <a:extLst>
              <a:ext uri="{FF2B5EF4-FFF2-40B4-BE49-F238E27FC236}">
                <a16:creationId xmlns:a16="http://schemas.microsoft.com/office/drawing/2014/main" id="{C0F27A42-4CF1-4387-8D42-86F2DFC921C9}"/>
              </a:ext>
            </a:extLst>
          </p:cNvPr>
          <p:cNvSpPr>
            <a:spLocks noGrp="1"/>
          </p:cNvSpPr>
          <p:nvPr>
            <p:ph type="title"/>
          </p:nvPr>
        </p:nvSpPr>
        <p:spPr>
          <a:xfrm>
            <a:off x="434256" y="365126"/>
            <a:ext cx="11311542" cy="824940"/>
          </a:xfrm>
        </p:spPr>
        <p:txBody>
          <a:bodyPr vert="horz" lIns="45720" tIns="45720" rIns="45720" bIns="45720" rtlCol="0" anchor="ctr">
            <a:normAutofit/>
          </a:bodyPr>
          <a:lstStyle/>
          <a:p>
            <a:r>
              <a:rPr lang="en-US" b="0" i="0" kern="1200" cap="none" baseline="0">
                <a:latin typeface="Arial" panose="020B0604020202020204" pitchFamily="34" charset="0"/>
                <a:ea typeface="+mj-ea"/>
                <a:cs typeface="Arial" panose="020B0604020202020204" pitchFamily="34" charset="0"/>
              </a:rPr>
              <a:t>Treatment Options – Reverse Osmosis </a:t>
            </a:r>
          </a:p>
        </p:txBody>
      </p:sp>
      <p:sp>
        <p:nvSpPr>
          <p:cNvPr id="3" name="Content Placeholder 2">
            <a:extLst>
              <a:ext uri="{FF2B5EF4-FFF2-40B4-BE49-F238E27FC236}">
                <a16:creationId xmlns:a16="http://schemas.microsoft.com/office/drawing/2014/main" id="{60061340-8A2C-45B0-A614-4C9974DE9E8C}"/>
              </a:ext>
            </a:extLst>
          </p:cNvPr>
          <p:cNvSpPr>
            <a:spLocks noGrp="1"/>
          </p:cNvSpPr>
          <p:nvPr>
            <p:ph idx="15"/>
          </p:nvPr>
        </p:nvSpPr>
        <p:spPr>
          <a:xfrm>
            <a:off x="434256" y="1739787"/>
            <a:ext cx="7274644" cy="4351338"/>
          </a:xfrm>
        </p:spPr>
        <p:txBody>
          <a:bodyPr vert="horz" lIns="45720" tIns="45720" rIns="45720" bIns="45720" numCol="1" spcCol="0" rtlCol="0">
            <a:normAutofit/>
          </a:bodyPr>
          <a:lstStyle/>
          <a:p>
            <a:pPr marL="457189" indent="-457189">
              <a:lnSpc>
                <a:spcPct val="90000"/>
              </a:lnSpc>
              <a:buFont typeface="Arial" panose="020B0604020202020204" pitchFamily="34" charset="0"/>
              <a:buChar char="•"/>
            </a:pPr>
            <a:r>
              <a:rPr lang="en-US" dirty="0"/>
              <a:t>97 to 98% removal rate of everything</a:t>
            </a:r>
          </a:p>
          <a:p>
            <a:pPr marL="996926" lvl="1" indent="-609585">
              <a:lnSpc>
                <a:spcPct val="90000"/>
              </a:lnSpc>
            </a:pPr>
            <a:r>
              <a:rPr lang="en-US" dirty="0"/>
              <a:t>Adv – reduces all contamination</a:t>
            </a:r>
          </a:p>
          <a:p>
            <a:pPr marL="996926" lvl="1" indent="-609585">
              <a:lnSpc>
                <a:spcPct val="90000"/>
              </a:lnSpc>
            </a:pPr>
            <a:r>
              <a:rPr lang="en-US" dirty="0" err="1"/>
              <a:t>Disadv</a:t>
            </a:r>
            <a:r>
              <a:rPr lang="en-US" dirty="0"/>
              <a:t> – all minerals are also removed.  Water is corrosive (~12 µS) and needs to be re-mineralized.</a:t>
            </a:r>
          </a:p>
          <a:p>
            <a:pPr marL="457189" indent="-457189">
              <a:lnSpc>
                <a:spcPct val="90000"/>
              </a:lnSpc>
              <a:buFont typeface="Arial" panose="020B0604020202020204" pitchFamily="34" charset="0"/>
              <a:buChar char="•"/>
            </a:pPr>
            <a:r>
              <a:rPr lang="en-US" dirty="0"/>
              <a:t>RO requires significant pretreatment – typically anti-</a:t>
            </a:r>
            <a:r>
              <a:rPr lang="en-US" dirty="0" err="1"/>
              <a:t>scalent</a:t>
            </a:r>
            <a:r>
              <a:rPr lang="en-US" dirty="0"/>
              <a:t>, pH adjust, TSS filtration</a:t>
            </a:r>
          </a:p>
          <a:p>
            <a:pPr marL="457189" indent="-457189">
              <a:lnSpc>
                <a:spcPct val="90000"/>
              </a:lnSpc>
              <a:buFont typeface="Arial" panose="020B0604020202020204" pitchFamily="34" charset="0"/>
              <a:buChar char="•"/>
            </a:pPr>
            <a:r>
              <a:rPr lang="en-US" dirty="0"/>
              <a:t>If a membrane fails, no easy way to tell.  Lose “belt and suspenders.”  No online PFAS instrumentation. </a:t>
            </a:r>
          </a:p>
          <a:p>
            <a:pPr marL="457189" indent="-457189">
              <a:lnSpc>
                <a:spcPct val="90000"/>
              </a:lnSpc>
              <a:buFont typeface="Arial" panose="020B0604020202020204" pitchFamily="34" charset="0"/>
              <a:buChar char="•"/>
            </a:pPr>
            <a:r>
              <a:rPr lang="en-US" dirty="0"/>
              <a:t>Bacteria can blind, so may need to chlorinate, dechlorinate, treat, and re-chlorinate</a:t>
            </a:r>
          </a:p>
          <a:p>
            <a:pPr marL="457189" indent="-457189">
              <a:lnSpc>
                <a:spcPct val="90000"/>
              </a:lnSpc>
              <a:buFont typeface="Arial" panose="020B0604020202020204" pitchFamily="34" charset="0"/>
              <a:buChar char="•"/>
            </a:pPr>
            <a:r>
              <a:rPr lang="en-US" dirty="0"/>
              <a:t>Only captures – does not destroy PFAS</a:t>
            </a:r>
          </a:p>
          <a:p>
            <a:pPr marL="457189" indent="-457189">
              <a:lnSpc>
                <a:spcPct val="90000"/>
              </a:lnSpc>
              <a:buFont typeface="Arial" panose="020B0604020202020204" pitchFamily="34" charset="0"/>
              <a:buChar char="•"/>
            </a:pPr>
            <a:r>
              <a:rPr lang="en-US" dirty="0"/>
              <a:t>15-25% reject stream that needs to be discharged or treated.  </a:t>
            </a:r>
          </a:p>
          <a:p>
            <a:pPr marL="457189" indent="-457189">
              <a:lnSpc>
                <a:spcPct val="90000"/>
              </a:lnSpc>
              <a:buFont typeface="Arial" panose="020B0604020202020204" pitchFamily="34" charset="0"/>
              <a:buChar char="•"/>
            </a:pPr>
            <a:r>
              <a:rPr lang="en-US" dirty="0"/>
              <a:t>Highly complex system to operate</a:t>
            </a:r>
          </a:p>
          <a:p>
            <a:pPr marL="457189" indent="-457189">
              <a:lnSpc>
                <a:spcPct val="90000"/>
              </a:lnSpc>
              <a:buFont typeface="Arial" panose="020B0604020202020204" pitchFamily="34" charset="0"/>
              <a:buChar char="•"/>
            </a:pPr>
            <a:endParaRPr lang="en-US" dirty="0"/>
          </a:p>
          <a:p>
            <a:pPr>
              <a:lnSpc>
                <a:spcPct val="90000"/>
              </a:lnSpc>
            </a:pPr>
            <a:endParaRPr lang="en-US" dirty="0"/>
          </a:p>
        </p:txBody>
      </p:sp>
      <p:pic>
        <p:nvPicPr>
          <p:cNvPr id="5" name="Content Placeholder 4">
            <a:extLst>
              <a:ext uri="{FF2B5EF4-FFF2-40B4-BE49-F238E27FC236}">
                <a16:creationId xmlns:a16="http://schemas.microsoft.com/office/drawing/2014/main" id="{A9A3E6B6-89A9-463A-B648-695E0642370F}"/>
              </a:ext>
            </a:extLst>
          </p:cNvPr>
          <p:cNvPicPr>
            <a:picLocks noGrp="1" noChangeAspect="1"/>
          </p:cNvPicPr>
          <p:nvPr>
            <p:ph idx="18"/>
          </p:nvPr>
        </p:nvPicPr>
        <p:blipFill rotWithShape="1">
          <a:blip r:embed="rId2"/>
          <a:srcRect l="4769" r="-3" b="-3"/>
          <a:stretch/>
        </p:blipFill>
        <p:spPr>
          <a:xfrm>
            <a:off x="8189365" y="1190066"/>
            <a:ext cx="4794106" cy="3775634"/>
          </a:xfrm>
          <a:prstGeom prst="rect">
            <a:avLst/>
          </a:prstGeom>
          <a:noFill/>
        </p:spPr>
      </p:pic>
      <p:sp>
        <p:nvSpPr>
          <p:cNvPr id="7" name="Rectangle 6">
            <a:extLst>
              <a:ext uri="{FF2B5EF4-FFF2-40B4-BE49-F238E27FC236}">
                <a16:creationId xmlns:a16="http://schemas.microsoft.com/office/drawing/2014/main" id="{D12FD105-A2A1-EE14-15FE-0764A9E0C60E}"/>
              </a:ext>
            </a:extLst>
          </p:cNvPr>
          <p:cNvSpPr/>
          <p:nvPr/>
        </p:nvSpPr>
        <p:spPr>
          <a:xfrm>
            <a:off x="3122657" y="975584"/>
            <a:ext cx="5449729" cy="4708981"/>
          </a:xfrm>
          <a:prstGeom prst="rect">
            <a:avLst/>
          </a:prstGeom>
          <a:noFill/>
        </p:spPr>
        <p:txBody>
          <a:bodyPr wrap="square" lIns="91440" tIns="45720" rIns="91440" bIns="45720">
            <a:spAutoFit/>
          </a:bodyPr>
          <a:lstStyle/>
          <a:p>
            <a:pPr algn="ctr"/>
            <a:r>
              <a:rPr lang="en-US" sz="30000" b="1" dirty="0">
                <a:ln w="22225">
                  <a:solidFill>
                    <a:schemeClr val="accent4">
                      <a:lumMod val="50000"/>
                    </a:schemeClr>
                  </a:solidFill>
                  <a:prstDash val="solid"/>
                </a:ln>
                <a:solidFill>
                  <a:srgbClr val="FF0000"/>
                </a:solidFill>
              </a:rPr>
              <a:t>$</a:t>
            </a:r>
          </a:p>
        </p:txBody>
      </p:sp>
    </p:spTree>
    <p:extLst>
      <p:ext uri="{BB962C8B-B14F-4D97-AF65-F5344CB8AC3E}">
        <p14:creationId xmlns:p14="http://schemas.microsoft.com/office/powerpoint/2010/main" val="2260839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4CAE-FFC0-494A-A0D5-36B1E6702064}"/>
              </a:ext>
            </a:extLst>
          </p:cNvPr>
          <p:cNvSpPr>
            <a:spLocks noGrp="1"/>
          </p:cNvSpPr>
          <p:nvPr>
            <p:ph type="title"/>
          </p:nvPr>
        </p:nvSpPr>
        <p:spPr>
          <a:xfrm>
            <a:off x="516466" y="275167"/>
            <a:ext cx="11024369" cy="831851"/>
          </a:xfrm>
        </p:spPr>
        <p:txBody>
          <a:bodyPr/>
          <a:lstStyle/>
          <a:p>
            <a:r>
              <a:rPr lang="en-US" dirty="0"/>
              <a:t>Granular Activated Carbon (GAC)</a:t>
            </a:r>
          </a:p>
        </p:txBody>
      </p:sp>
      <p:sp>
        <p:nvSpPr>
          <p:cNvPr id="3" name="Content Placeholder 2">
            <a:extLst>
              <a:ext uri="{FF2B5EF4-FFF2-40B4-BE49-F238E27FC236}">
                <a16:creationId xmlns:a16="http://schemas.microsoft.com/office/drawing/2014/main" id="{9A4228D5-6E9F-4C33-A369-8AF164DABA4B}"/>
              </a:ext>
            </a:extLst>
          </p:cNvPr>
          <p:cNvSpPr>
            <a:spLocks noGrp="1"/>
          </p:cNvSpPr>
          <p:nvPr>
            <p:ph sz="quarter" idx="13"/>
          </p:nvPr>
        </p:nvSpPr>
        <p:spPr>
          <a:xfrm>
            <a:off x="516465" y="1346422"/>
            <a:ext cx="6141427" cy="5152444"/>
          </a:xfrm>
        </p:spPr>
        <p:txBody>
          <a:bodyPr/>
          <a:lstStyle/>
          <a:p>
            <a:pPr marL="457189" indent="-457189">
              <a:lnSpc>
                <a:spcPct val="150000"/>
              </a:lnSpc>
              <a:buFont typeface="Arial" panose="020B0604020202020204" pitchFamily="34" charset="0"/>
              <a:buChar char="•"/>
            </a:pPr>
            <a:r>
              <a:rPr lang="en-US" sz="2400" dirty="0"/>
              <a:t>Initial “default” treatment</a:t>
            </a:r>
          </a:p>
          <a:p>
            <a:pPr marL="457189" indent="-457189">
              <a:lnSpc>
                <a:spcPct val="150000"/>
              </a:lnSpc>
              <a:buFont typeface="Arial" panose="020B0604020202020204" pitchFamily="34" charset="0"/>
              <a:buChar char="•"/>
            </a:pPr>
            <a:r>
              <a:rPr lang="en-US" sz="2400" dirty="0"/>
              <a:t>Will remove PFAS to non-detect </a:t>
            </a:r>
          </a:p>
          <a:p>
            <a:pPr marL="457189" indent="-457189">
              <a:lnSpc>
                <a:spcPct val="150000"/>
              </a:lnSpc>
              <a:buFont typeface="Arial" panose="020B0604020202020204" pitchFamily="34" charset="0"/>
              <a:buChar char="•"/>
            </a:pPr>
            <a:r>
              <a:rPr lang="en-US" sz="2400" dirty="0"/>
              <a:t>10+ min EBCT per vessel</a:t>
            </a:r>
          </a:p>
          <a:p>
            <a:pPr marL="457189" indent="-457189">
              <a:lnSpc>
                <a:spcPct val="150000"/>
              </a:lnSpc>
              <a:buFont typeface="Arial" panose="020B0604020202020204" pitchFamily="34" charset="0"/>
              <a:buChar char="•"/>
            </a:pPr>
            <a:r>
              <a:rPr lang="en-US" sz="2400" dirty="0"/>
              <a:t>Requires backwash</a:t>
            </a:r>
          </a:p>
          <a:p>
            <a:pPr marL="457189" indent="-457189">
              <a:lnSpc>
                <a:spcPct val="150000"/>
              </a:lnSpc>
              <a:buFont typeface="Arial" panose="020B0604020202020204" pitchFamily="34" charset="0"/>
              <a:buChar char="•"/>
            </a:pPr>
            <a:r>
              <a:rPr lang="en-US" sz="2400" dirty="0">
                <a:sym typeface="Wingdings" panose="05000000000000000000" pitchFamily="2" charset="2"/>
              </a:rPr>
              <a:t>Removes all organics in the water </a:t>
            </a:r>
          </a:p>
          <a:p>
            <a:pPr marL="1447764" lvl="1" indent="-457189">
              <a:lnSpc>
                <a:spcPct val="100000"/>
              </a:lnSpc>
            </a:pPr>
            <a:r>
              <a:rPr lang="en-US" sz="2400" dirty="0">
                <a:sym typeface="Wingdings" panose="05000000000000000000" pitchFamily="2" charset="2"/>
              </a:rPr>
              <a:t>Good if other organics are targeted….</a:t>
            </a:r>
          </a:p>
          <a:p>
            <a:pPr marL="1447764" lvl="1" indent="-457189">
              <a:lnSpc>
                <a:spcPct val="150000"/>
              </a:lnSpc>
            </a:pPr>
            <a:r>
              <a:rPr lang="en-US" sz="2400" dirty="0">
                <a:sym typeface="Wingdings" panose="05000000000000000000" pitchFamily="2" charset="2"/>
              </a:rPr>
              <a:t>But will reduce capacity for PFAS</a:t>
            </a:r>
          </a:p>
          <a:p>
            <a:pPr marL="457189" indent="-457189"/>
            <a:endParaRPr lang="en-US" dirty="0">
              <a:sym typeface="Wingdings" panose="05000000000000000000" pitchFamily="2" charset="2"/>
            </a:endParaRPr>
          </a:p>
          <a:p>
            <a:endParaRPr lang="en-US" dirty="0"/>
          </a:p>
        </p:txBody>
      </p:sp>
      <p:pic>
        <p:nvPicPr>
          <p:cNvPr id="5" name="Content Placeholder 4">
            <a:extLst>
              <a:ext uri="{FF2B5EF4-FFF2-40B4-BE49-F238E27FC236}">
                <a16:creationId xmlns:a16="http://schemas.microsoft.com/office/drawing/2014/main" id="{B853120B-4541-4E20-B1CA-BFFF2376A05C}"/>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6965341" y="1346422"/>
            <a:ext cx="4932663" cy="3040495"/>
          </a:xfrm>
          <a:prstGeom prst="rect">
            <a:avLst/>
          </a:prstGeom>
        </p:spPr>
      </p:pic>
    </p:spTree>
    <p:extLst>
      <p:ext uri="{BB962C8B-B14F-4D97-AF65-F5344CB8AC3E}">
        <p14:creationId xmlns:p14="http://schemas.microsoft.com/office/powerpoint/2010/main" val="4138004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30CD-4658-4EDB-AA4B-9B3DAD4176F8}"/>
              </a:ext>
            </a:extLst>
          </p:cNvPr>
          <p:cNvSpPr>
            <a:spLocks noGrp="1"/>
          </p:cNvSpPr>
          <p:nvPr>
            <p:ph type="title"/>
          </p:nvPr>
        </p:nvSpPr>
        <p:spPr/>
        <p:txBody>
          <a:bodyPr/>
          <a:lstStyle/>
          <a:p>
            <a:pPr algn="ctr"/>
            <a:r>
              <a:rPr lang="en-US" dirty="0"/>
              <a:t>GAC Mechanism</a:t>
            </a:r>
          </a:p>
        </p:txBody>
      </p:sp>
      <p:sp>
        <p:nvSpPr>
          <p:cNvPr id="3" name="Content Placeholder 2">
            <a:extLst>
              <a:ext uri="{FF2B5EF4-FFF2-40B4-BE49-F238E27FC236}">
                <a16:creationId xmlns:a16="http://schemas.microsoft.com/office/drawing/2014/main" id="{49B92804-0790-4F5B-92C2-B4B5A502376D}"/>
              </a:ext>
            </a:extLst>
          </p:cNvPr>
          <p:cNvSpPr>
            <a:spLocks noGrp="1"/>
          </p:cNvSpPr>
          <p:nvPr>
            <p:ph sz="quarter" idx="13"/>
          </p:nvPr>
        </p:nvSpPr>
        <p:spPr>
          <a:xfrm>
            <a:off x="515681" y="4749801"/>
            <a:ext cx="10881784" cy="1523999"/>
          </a:xfrm>
        </p:spPr>
        <p:txBody>
          <a:bodyPr/>
          <a:lstStyle/>
          <a:p>
            <a:pPr lvl="1"/>
            <a:r>
              <a:rPr lang="en-US" dirty="0"/>
              <a:t>Van Der Waals forces</a:t>
            </a:r>
          </a:p>
          <a:p>
            <a:pPr lvl="1"/>
            <a:r>
              <a:rPr lang="en-US" dirty="0"/>
              <a:t>Takes contact time</a:t>
            </a:r>
          </a:p>
          <a:p>
            <a:pPr lvl="1"/>
            <a:r>
              <a:rPr lang="en-US" dirty="0"/>
              <a:t>One of the weakest chemical reactions</a:t>
            </a:r>
          </a:p>
        </p:txBody>
      </p:sp>
      <p:pic>
        <p:nvPicPr>
          <p:cNvPr id="5" name="Picture 4">
            <a:extLst>
              <a:ext uri="{FF2B5EF4-FFF2-40B4-BE49-F238E27FC236}">
                <a16:creationId xmlns:a16="http://schemas.microsoft.com/office/drawing/2014/main" id="{3B536524-AF65-4551-8F7C-AB878E776072}"/>
              </a:ext>
            </a:extLst>
          </p:cNvPr>
          <p:cNvPicPr>
            <a:picLocks noChangeAspect="1"/>
          </p:cNvPicPr>
          <p:nvPr/>
        </p:nvPicPr>
        <p:blipFill rotWithShape="1">
          <a:blip r:embed="rId2"/>
          <a:srcRect l="50000" t="12492" r="1492" b="-1724"/>
          <a:stretch/>
        </p:blipFill>
        <p:spPr>
          <a:xfrm>
            <a:off x="3844023" y="2067682"/>
            <a:ext cx="4503953" cy="2901481"/>
          </a:xfrm>
          <a:prstGeom prst="rect">
            <a:avLst/>
          </a:prstGeom>
        </p:spPr>
      </p:pic>
      <p:sp>
        <p:nvSpPr>
          <p:cNvPr id="6" name="TextBox 5">
            <a:extLst>
              <a:ext uri="{FF2B5EF4-FFF2-40B4-BE49-F238E27FC236}">
                <a16:creationId xmlns:a16="http://schemas.microsoft.com/office/drawing/2014/main" id="{B88127D4-F7D2-4F1E-AE45-26BCA67A6B77}"/>
              </a:ext>
            </a:extLst>
          </p:cNvPr>
          <p:cNvSpPr txBox="1"/>
          <p:nvPr/>
        </p:nvSpPr>
        <p:spPr>
          <a:xfrm>
            <a:off x="5689600" y="5671468"/>
            <a:ext cx="6502400" cy="369332"/>
          </a:xfrm>
          <a:prstGeom prst="rect">
            <a:avLst/>
          </a:prstGeom>
          <a:noFill/>
        </p:spPr>
        <p:txBody>
          <a:bodyPr wrap="square" rtlCol="0">
            <a:spAutoFit/>
          </a:bodyPr>
          <a:lstStyle/>
          <a:p>
            <a:r>
              <a:rPr lang="en-US" sz="900" dirty="0"/>
              <a:t>Photo Source:  </a:t>
            </a:r>
            <a:r>
              <a:rPr lang="en-US" sz="900" dirty="0">
                <a:hlinkClick r:id="rId3"/>
              </a:rPr>
              <a:t>http://www.gasprocessingnews.com/features/201608/manage-activated-carbon-effects-on-mdea-solution-foaming.aspx</a:t>
            </a:r>
            <a:r>
              <a:rPr lang="en-US" sz="900" dirty="0"/>
              <a:t> </a:t>
            </a:r>
          </a:p>
        </p:txBody>
      </p:sp>
    </p:spTree>
    <p:extLst>
      <p:ext uri="{BB962C8B-B14F-4D97-AF65-F5344CB8AC3E}">
        <p14:creationId xmlns:p14="http://schemas.microsoft.com/office/powerpoint/2010/main" val="488521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ody of water with houses along it&#10;&#10;Description automatically generated with low confidence">
            <a:extLst>
              <a:ext uri="{FF2B5EF4-FFF2-40B4-BE49-F238E27FC236}">
                <a16:creationId xmlns:a16="http://schemas.microsoft.com/office/drawing/2014/main" id="{36C023DE-DD43-4B56-A1E8-E731F2132A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46" b="20046"/>
          <a:stretch>
            <a:fillRect/>
          </a:stretch>
        </p:blipFill>
        <p:spPr>
          <a:xfrm>
            <a:off x="363416" y="501651"/>
            <a:ext cx="11594123" cy="5476876"/>
          </a:xfrm>
        </p:spPr>
      </p:pic>
    </p:spTree>
    <p:extLst>
      <p:ext uri="{BB962C8B-B14F-4D97-AF65-F5344CB8AC3E}">
        <p14:creationId xmlns:p14="http://schemas.microsoft.com/office/powerpoint/2010/main" val="395342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F307BAC-FB68-8F40-0BBA-C94891BAB2D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88D5B645-3F81-4245-B3DE-E172F0CFCE68}"/>
              </a:ext>
            </a:extLst>
          </p:cNvPr>
          <p:cNvSpPr>
            <a:spLocks noGrp="1"/>
          </p:cNvSpPr>
          <p:nvPr>
            <p:ph type="title"/>
          </p:nvPr>
        </p:nvSpPr>
        <p:spPr>
          <a:xfrm>
            <a:off x="287382" y="682625"/>
            <a:ext cx="11281765" cy="623888"/>
          </a:xfrm>
        </p:spPr>
        <p:txBody>
          <a:bodyPr>
            <a:normAutofit fontScale="90000"/>
          </a:bodyPr>
          <a:lstStyle/>
          <a:p>
            <a:r>
              <a:rPr lang="en-US" dirty="0"/>
              <a:t>PFAS-Selective Ion Exchange Resin</a:t>
            </a:r>
          </a:p>
        </p:txBody>
      </p:sp>
      <p:sp>
        <p:nvSpPr>
          <p:cNvPr id="6" name="Content Placeholder 5">
            <a:extLst>
              <a:ext uri="{FF2B5EF4-FFF2-40B4-BE49-F238E27FC236}">
                <a16:creationId xmlns:a16="http://schemas.microsoft.com/office/drawing/2014/main" id="{D83B4478-D81D-4E54-A138-9ACD4D8ADD8E}"/>
              </a:ext>
            </a:extLst>
          </p:cNvPr>
          <p:cNvSpPr>
            <a:spLocks noGrp="1"/>
          </p:cNvSpPr>
          <p:nvPr>
            <p:ph idx="1"/>
          </p:nvPr>
        </p:nvSpPr>
        <p:spPr>
          <a:xfrm>
            <a:off x="401098" y="1401417"/>
            <a:ext cx="7987528" cy="4773958"/>
          </a:xfrm>
        </p:spPr>
        <p:txBody>
          <a:bodyPr>
            <a:normAutofit/>
          </a:bodyPr>
          <a:lstStyle/>
          <a:p>
            <a:pPr marL="457189" indent="-457189">
              <a:buFont typeface="Arial" panose="020B0604020202020204" pitchFamily="34" charset="0"/>
              <a:buChar char="•"/>
            </a:pPr>
            <a:r>
              <a:rPr lang="en-US" sz="2400" dirty="0"/>
              <a:t>Can achieve more than 99.99% removal to non-detect (&lt; 2 ppt)</a:t>
            </a:r>
          </a:p>
          <a:p>
            <a:pPr marL="457189" indent="-457189">
              <a:buFont typeface="Arial" panose="020B0604020202020204" pitchFamily="34" charset="0"/>
              <a:buChar char="•"/>
            </a:pPr>
            <a:r>
              <a:rPr lang="en-US" sz="2400" dirty="0"/>
              <a:t>Effective on short </a:t>
            </a:r>
            <a:r>
              <a:rPr lang="en-US" sz="2400" i="1" dirty="0"/>
              <a:t>and</a:t>
            </a:r>
            <a:r>
              <a:rPr lang="en-US" sz="2400" dirty="0"/>
              <a:t> long chain PFAS </a:t>
            </a:r>
          </a:p>
          <a:p>
            <a:pPr marL="457189" indent="-457189">
              <a:buFont typeface="Arial" panose="020B0604020202020204" pitchFamily="34" charset="0"/>
              <a:buChar char="•"/>
            </a:pPr>
            <a:r>
              <a:rPr lang="en-US" sz="2400" dirty="0"/>
              <a:t>High capacity / long treatment life</a:t>
            </a:r>
          </a:p>
          <a:p>
            <a:pPr marL="457189" indent="-457189">
              <a:buFont typeface="Arial" panose="020B0604020202020204" pitchFamily="34" charset="0"/>
              <a:buChar char="•"/>
            </a:pPr>
            <a:r>
              <a:rPr lang="en-US" sz="2400" b="1" i="1" dirty="0"/>
              <a:t>2 to 3 </a:t>
            </a:r>
            <a:r>
              <a:rPr lang="en-US" sz="2400" dirty="0"/>
              <a:t>minute EBCT</a:t>
            </a:r>
          </a:p>
          <a:p>
            <a:pPr marL="457189" indent="-457189">
              <a:buFont typeface="Arial" panose="020B0604020202020204" pitchFamily="34" charset="0"/>
              <a:buChar char="•"/>
            </a:pPr>
            <a:r>
              <a:rPr lang="en-US" sz="2400" dirty="0"/>
              <a:t>Resin capacity for PFAS depends on competing anions: </a:t>
            </a:r>
          </a:p>
          <a:p>
            <a:pPr marL="1085824" lvl="1" indent="-342891"/>
            <a:r>
              <a:rPr lang="en-US" sz="2400" dirty="0"/>
              <a:t>SO4, NO3, HCO3, Cl, TOC</a:t>
            </a:r>
          </a:p>
          <a:p>
            <a:pPr marL="342891" indent="-342891">
              <a:lnSpc>
                <a:spcPct val="150000"/>
              </a:lnSpc>
            </a:pPr>
            <a:endParaRPr lang="en-US" sz="2000" dirty="0"/>
          </a:p>
          <a:p>
            <a:pPr marL="342891" indent="-342891">
              <a:lnSpc>
                <a:spcPct val="150000"/>
              </a:lnSpc>
            </a:pPr>
            <a:endParaRPr lang="en-US" sz="1400" dirty="0"/>
          </a:p>
          <a:p>
            <a:pPr lvl="1" indent="0">
              <a:lnSpc>
                <a:spcPct val="150000"/>
              </a:lnSpc>
              <a:buNone/>
            </a:pPr>
            <a:endParaRPr lang="en-US" dirty="0"/>
          </a:p>
        </p:txBody>
      </p:sp>
      <p:pic>
        <p:nvPicPr>
          <p:cNvPr id="7" name="Picture 6" descr="A picture containing rain, animal&#10;&#10;Description automatically generated">
            <a:extLst>
              <a:ext uri="{FF2B5EF4-FFF2-40B4-BE49-F238E27FC236}">
                <a16:creationId xmlns:a16="http://schemas.microsoft.com/office/drawing/2014/main" id="{DCBB0B63-29F1-4D62-A021-87CBDD545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00" y="1518229"/>
            <a:ext cx="3322257" cy="2491693"/>
          </a:xfrm>
          <a:prstGeom prst="rect">
            <a:avLst/>
          </a:prstGeom>
        </p:spPr>
      </p:pic>
      <p:pic>
        <p:nvPicPr>
          <p:cNvPr id="2" name="Picture 1">
            <a:extLst>
              <a:ext uri="{FF2B5EF4-FFF2-40B4-BE49-F238E27FC236}">
                <a16:creationId xmlns:a16="http://schemas.microsoft.com/office/drawing/2014/main" id="{D63B06C2-53EB-4CAD-9785-68BFA69B98B6}"/>
              </a:ext>
            </a:extLst>
          </p:cNvPr>
          <p:cNvPicPr>
            <a:picLocks noChangeAspect="1"/>
          </p:cNvPicPr>
          <p:nvPr/>
        </p:nvPicPr>
        <p:blipFill>
          <a:blip r:embed="rId4"/>
          <a:stretch>
            <a:fillRect/>
          </a:stretch>
        </p:blipFill>
        <p:spPr>
          <a:xfrm>
            <a:off x="9578925" y="3695180"/>
            <a:ext cx="2211977" cy="1455747"/>
          </a:xfrm>
          <a:prstGeom prst="rect">
            <a:avLst/>
          </a:prstGeom>
          <a:ln>
            <a:solidFill>
              <a:schemeClr val="tx1">
                <a:lumMod val="50000"/>
              </a:schemeClr>
            </a:solidFill>
          </a:ln>
        </p:spPr>
      </p:pic>
    </p:spTree>
    <p:extLst>
      <p:ext uri="{BB962C8B-B14F-4D97-AF65-F5344CB8AC3E}">
        <p14:creationId xmlns:p14="http://schemas.microsoft.com/office/powerpoint/2010/main" val="3052910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1891-53A4-44B2-840A-B83CCD14273A}"/>
              </a:ext>
            </a:extLst>
          </p:cNvPr>
          <p:cNvSpPr>
            <a:spLocks noGrp="1"/>
          </p:cNvSpPr>
          <p:nvPr>
            <p:ph type="title"/>
          </p:nvPr>
        </p:nvSpPr>
        <p:spPr/>
        <p:txBody>
          <a:bodyPr/>
          <a:lstStyle/>
          <a:p>
            <a:r>
              <a:rPr lang="en-US" dirty="0"/>
              <a:t>PFAS Resin (300 – 1,200 micron diam.)</a:t>
            </a:r>
          </a:p>
        </p:txBody>
      </p:sp>
      <p:sp>
        <p:nvSpPr>
          <p:cNvPr id="3" name="Content Placeholder 2">
            <a:extLst>
              <a:ext uri="{FF2B5EF4-FFF2-40B4-BE49-F238E27FC236}">
                <a16:creationId xmlns:a16="http://schemas.microsoft.com/office/drawing/2014/main" id="{F129F58D-DC57-4761-8D76-5B59911236A2}"/>
              </a:ext>
            </a:extLst>
          </p:cNvPr>
          <p:cNvSpPr>
            <a:spLocks noGrp="1"/>
          </p:cNvSpPr>
          <p:nvPr>
            <p:ph sz="quarter" idx="13"/>
          </p:nvPr>
        </p:nvSpPr>
        <p:spPr>
          <a:xfrm>
            <a:off x="2815115" y="2123550"/>
            <a:ext cx="1374295" cy="1242833"/>
          </a:xfrm>
        </p:spPr>
        <p:txBody>
          <a:bodyPr/>
          <a:lstStyle/>
          <a:p>
            <a:endParaRPr lang="en-US" dirty="0"/>
          </a:p>
        </p:txBody>
      </p:sp>
      <p:pic>
        <p:nvPicPr>
          <p:cNvPr id="6" name="Content Placeholder 5" descr="A picture containing necklace, table&#10;&#10;Description automatically generated">
            <a:extLst>
              <a:ext uri="{FF2B5EF4-FFF2-40B4-BE49-F238E27FC236}">
                <a16:creationId xmlns:a16="http://schemas.microsoft.com/office/drawing/2014/main" id="{B470CDB3-846C-47BE-9993-8A3034E73AE1}"/>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6313488" y="2009775"/>
            <a:ext cx="4038600" cy="3028951"/>
          </a:xfrm>
        </p:spPr>
      </p:pic>
      <p:pic>
        <p:nvPicPr>
          <p:cNvPr id="1026" name="364382BA-8385-4010-9401-5DA30860740F" descr="364382BA-8385-4010-9401-5DA30860740F">
            <a:extLst>
              <a:ext uri="{FF2B5EF4-FFF2-40B4-BE49-F238E27FC236}">
                <a16:creationId xmlns:a16="http://schemas.microsoft.com/office/drawing/2014/main" id="{81AD4E87-7C56-4FAE-9C54-F6209C7BE8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2419575" y="1579790"/>
            <a:ext cx="3028951" cy="38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240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F10EDA4-3CFA-4E50-A57E-B14D67CCFEC4}"/>
              </a:ext>
            </a:extLst>
          </p:cNvPr>
          <p:cNvGrpSpPr/>
          <p:nvPr/>
        </p:nvGrpSpPr>
        <p:grpSpPr>
          <a:xfrm>
            <a:off x="888276" y="3106225"/>
            <a:ext cx="4615387" cy="1355872"/>
            <a:chOff x="954969" y="1321524"/>
            <a:chExt cx="3952046" cy="1187972"/>
          </a:xfrm>
        </p:grpSpPr>
        <p:pic>
          <p:nvPicPr>
            <p:cNvPr id="14" name="Picture 4" descr="Perfluorooctanesulfonic acid.svg">
              <a:extLst>
                <a:ext uri="{FF2B5EF4-FFF2-40B4-BE49-F238E27FC236}">
                  <a16:creationId xmlns:a16="http://schemas.microsoft.com/office/drawing/2014/main" id="{C7F55DE6-DB96-407C-A63C-B7D49B5AA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76649">
              <a:off x="954969" y="1321524"/>
              <a:ext cx="3932597" cy="118797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9CA197D-BC2D-4FF5-B4D5-9812166B8D26}"/>
                </a:ext>
              </a:extLst>
            </p:cNvPr>
            <p:cNvSpPr/>
            <p:nvPr/>
          </p:nvSpPr>
          <p:spPr>
            <a:xfrm rot="21276649">
              <a:off x="4699644" y="1739014"/>
              <a:ext cx="207371" cy="473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a:t>
              </a:r>
            </a:p>
          </p:txBody>
        </p:sp>
      </p:grpSp>
      <p:grpSp>
        <p:nvGrpSpPr>
          <p:cNvPr id="4" name="Group 3">
            <a:extLst>
              <a:ext uri="{FF2B5EF4-FFF2-40B4-BE49-F238E27FC236}">
                <a16:creationId xmlns:a16="http://schemas.microsoft.com/office/drawing/2014/main" id="{23CF715F-6508-428D-A0A6-05B1AA1B45C9}"/>
              </a:ext>
            </a:extLst>
          </p:cNvPr>
          <p:cNvGrpSpPr/>
          <p:nvPr/>
        </p:nvGrpSpPr>
        <p:grpSpPr>
          <a:xfrm>
            <a:off x="6274372" y="2552227"/>
            <a:ext cx="2878493" cy="2488435"/>
            <a:chOff x="4536347" y="2128323"/>
            <a:chExt cx="2158870" cy="1866326"/>
          </a:xfrm>
        </p:grpSpPr>
        <p:pic>
          <p:nvPicPr>
            <p:cNvPr id="11" name="Picture 10" descr="A close up of a device&#10;&#10;Description generated with high confidence">
              <a:extLst>
                <a:ext uri="{FF2B5EF4-FFF2-40B4-BE49-F238E27FC236}">
                  <a16:creationId xmlns:a16="http://schemas.microsoft.com/office/drawing/2014/main" id="{32380729-284A-4843-8BCF-7E3283787D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1" b="16255"/>
            <a:stretch/>
          </p:blipFill>
          <p:spPr>
            <a:xfrm rot="3091004">
              <a:off x="5920696" y="2352790"/>
              <a:ext cx="789086" cy="759957"/>
            </a:xfrm>
            <a:prstGeom prst="rect">
              <a:avLst/>
            </a:prstGeom>
          </p:spPr>
        </p:pic>
        <p:pic>
          <p:nvPicPr>
            <p:cNvPr id="9" name="Picture 8" descr="A close up of a device&#10;&#10;Description generated with high confidence">
              <a:extLst>
                <a:ext uri="{FF2B5EF4-FFF2-40B4-BE49-F238E27FC236}">
                  <a16:creationId xmlns:a16="http://schemas.microsoft.com/office/drawing/2014/main" id="{13E9BD2E-8AAA-4EC5-A857-97155E6DD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1" b="16255"/>
            <a:stretch/>
          </p:blipFill>
          <p:spPr>
            <a:xfrm rot="10102127">
              <a:off x="4728058" y="3119588"/>
              <a:ext cx="789086" cy="759957"/>
            </a:xfrm>
            <a:prstGeom prst="rect">
              <a:avLst/>
            </a:prstGeom>
          </p:spPr>
        </p:pic>
        <p:pic>
          <p:nvPicPr>
            <p:cNvPr id="10" name="Picture 9" descr="A close up of a device&#10;&#10;Description generated with high confidence">
              <a:extLst>
                <a:ext uri="{FF2B5EF4-FFF2-40B4-BE49-F238E27FC236}">
                  <a16:creationId xmlns:a16="http://schemas.microsoft.com/office/drawing/2014/main" id="{8487003F-08CB-437D-9419-BD1F7D00BC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81" b="16255"/>
            <a:stretch/>
          </p:blipFill>
          <p:spPr>
            <a:xfrm rot="14337316">
              <a:off x="4506226" y="2158444"/>
              <a:ext cx="805091" cy="744849"/>
            </a:xfrm>
            <a:prstGeom prst="rect">
              <a:avLst/>
            </a:prstGeom>
          </p:spPr>
        </p:pic>
        <p:pic>
          <p:nvPicPr>
            <p:cNvPr id="8" name="Picture 7" descr="A close up of a device&#10;&#10;Description generated with high confidence">
              <a:extLst>
                <a:ext uri="{FF2B5EF4-FFF2-40B4-BE49-F238E27FC236}">
                  <a16:creationId xmlns:a16="http://schemas.microsoft.com/office/drawing/2014/main" id="{7F5820BD-CCEF-45BA-8CC9-895F28E26C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81" b="16255"/>
            <a:stretch/>
          </p:blipFill>
          <p:spPr>
            <a:xfrm rot="6557760">
              <a:off x="5543899" y="3219679"/>
              <a:ext cx="805091" cy="744849"/>
            </a:xfrm>
            <a:prstGeom prst="rect">
              <a:avLst/>
            </a:prstGeom>
          </p:spPr>
        </p:pic>
        <p:pic>
          <p:nvPicPr>
            <p:cNvPr id="3" name="Picture 2">
              <a:extLst>
                <a:ext uri="{FF2B5EF4-FFF2-40B4-BE49-F238E27FC236}">
                  <a16:creationId xmlns:a16="http://schemas.microsoft.com/office/drawing/2014/main" id="{20AEE021-252E-4F62-8224-08E7DBD59816}"/>
                </a:ext>
              </a:extLst>
            </p:cNvPr>
            <p:cNvPicPr>
              <a:picLocks noChangeAspect="1"/>
            </p:cNvPicPr>
            <p:nvPr/>
          </p:nvPicPr>
          <p:blipFill rotWithShape="1">
            <a:blip r:embed="rId5">
              <a:extLst>
                <a:ext uri="{28A0092B-C50C-407E-A947-70E740481C1C}">
                  <a14:useLocalDpi xmlns:a14="http://schemas.microsoft.com/office/drawing/2010/main" val="0"/>
                </a:ext>
              </a:extLst>
            </a:blip>
            <a:srcRect l="30412" t="50996" r="58653" b="34371"/>
            <a:stretch/>
          </p:blipFill>
          <p:spPr>
            <a:xfrm>
              <a:off x="5236005" y="2427800"/>
              <a:ext cx="788936" cy="865525"/>
            </a:xfrm>
            <a:prstGeom prst="ellipse">
              <a:avLst/>
            </a:prstGeom>
          </p:spPr>
        </p:pic>
        <p:sp>
          <p:nvSpPr>
            <p:cNvPr id="19" name="TextBox 18">
              <a:extLst>
                <a:ext uri="{FF2B5EF4-FFF2-40B4-BE49-F238E27FC236}">
                  <a16:creationId xmlns:a16="http://schemas.microsoft.com/office/drawing/2014/main" id="{4447D091-1050-4D79-A928-19A6A0D5B01A}"/>
                </a:ext>
              </a:extLst>
            </p:cNvPr>
            <p:cNvSpPr txBox="1"/>
            <p:nvPr/>
          </p:nvSpPr>
          <p:spPr>
            <a:xfrm rot="21123520">
              <a:off x="5299203" y="2531328"/>
              <a:ext cx="859289" cy="623248"/>
            </a:xfrm>
            <a:prstGeom prst="rect">
              <a:avLst/>
            </a:prstGeom>
            <a:noFill/>
          </p:spPr>
          <p:txBody>
            <a:bodyPr wrap="square" rtlCol="0">
              <a:spAutoFit/>
            </a:bodyPr>
            <a:lstStyle/>
            <a:p>
              <a:r>
                <a:rPr lang="en-US" sz="2400" dirty="0"/>
                <a:t>Resin</a:t>
              </a:r>
            </a:p>
            <a:p>
              <a:r>
                <a:rPr lang="en-US" sz="2400" dirty="0"/>
                <a:t>Bead</a:t>
              </a:r>
            </a:p>
          </p:txBody>
        </p:sp>
      </p:grpSp>
      <p:sp>
        <p:nvSpPr>
          <p:cNvPr id="13" name="TextBox 12">
            <a:extLst>
              <a:ext uri="{FF2B5EF4-FFF2-40B4-BE49-F238E27FC236}">
                <a16:creationId xmlns:a16="http://schemas.microsoft.com/office/drawing/2014/main" id="{799DC1A6-7D35-4AB7-ABC8-0AE1B56732A4}"/>
              </a:ext>
            </a:extLst>
          </p:cNvPr>
          <p:cNvSpPr txBox="1"/>
          <p:nvPr/>
        </p:nvSpPr>
        <p:spPr>
          <a:xfrm>
            <a:off x="5805093" y="2354089"/>
            <a:ext cx="678095" cy="523220"/>
          </a:xfrm>
          <a:prstGeom prst="rect">
            <a:avLst/>
          </a:prstGeom>
          <a:noFill/>
        </p:spPr>
        <p:txBody>
          <a:bodyPr wrap="square" rtlCol="0">
            <a:spAutoFit/>
          </a:bodyPr>
          <a:lstStyle/>
          <a:p>
            <a:r>
              <a:rPr lang="en-US" sz="2800" dirty="0"/>
              <a:t>Cl-</a:t>
            </a:r>
          </a:p>
        </p:txBody>
      </p:sp>
      <p:sp>
        <p:nvSpPr>
          <p:cNvPr id="21" name="TextBox 20">
            <a:extLst>
              <a:ext uri="{FF2B5EF4-FFF2-40B4-BE49-F238E27FC236}">
                <a16:creationId xmlns:a16="http://schemas.microsoft.com/office/drawing/2014/main" id="{3DA4119E-3FDA-4AC5-8CDD-0B8802F1A621}"/>
              </a:ext>
            </a:extLst>
          </p:cNvPr>
          <p:cNvSpPr txBox="1"/>
          <p:nvPr/>
        </p:nvSpPr>
        <p:spPr>
          <a:xfrm>
            <a:off x="5207442" y="2552227"/>
            <a:ext cx="489325" cy="1107996"/>
          </a:xfrm>
          <a:prstGeom prst="rect">
            <a:avLst/>
          </a:prstGeom>
          <a:noFill/>
        </p:spPr>
        <p:txBody>
          <a:bodyPr wrap="square" rtlCol="0">
            <a:spAutoFit/>
          </a:bodyPr>
          <a:lstStyle/>
          <a:p>
            <a:r>
              <a:rPr lang="en-US" sz="6600" dirty="0"/>
              <a:t>+</a:t>
            </a:r>
          </a:p>
        </p:txBody>
      </p:sp>
      <p:sp>
        <p:nvSpPr>
          <p:cNvPr id="7" name="Oval 6">
            <a:extLst>
              <a:ext uri="{FF2B5EF4-FFF2-40B4-BE49-F238E27FC236}">
                <a16:creationId xmlns:a16="http://schemas.microsoft.com/office/drawing/2014/main" id="{DA5ED7FB-CBF3-480A-A8A0-B3DF080BA183}"/>
              </a:ext>
            </a:extLst>
          </p:cNvPr>
          <p:cNvSpPr/>
          <p:nvPr/>
        </p:nvSpPr>
        <p:spPr>
          <a:xfrm rot="5891341">
            <a:off x="6943251" y="3327414"/>
            <a:ext cx="1058748" cy="98044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Title 21">
            <a:extLst>
              <a:ext uri="{FF2B5EF4-FFF2-40B4-BE49-F238E27FC236}">
                <a16:creationId xmlns:a16="http://schemas.microsoft.com/office/drawing/2014/main" id="{C87DAE86-80A1-4511-87C2-939CC26342DB}"/>
              </a:ext>
            </a:extLst>
          </p:cNvPr>
          <p:cNvSpPr>
            <a:spLocks noGrp="1"/>
          </p:cNvSpPr>
          <p:nvPr>
            <p:ph type="title"/>
          </p:nvPr>
        </p:nvSpPr>
        <p:spPr>
          <a:xfrm>
            <a:off x="551300" y="472133"/>
            <a:ext cx="10881784" cy="831851"/>
          </a:xfrm>
        </p:spPr>
        <p:txBody>
          <a:bodyPr/>
          <a:lstStyle/>
          <a:p>
            <a:r>
              <a:rPr lang="en-US" dirty="0"/>
              <a:t>Ion Exchange – Fast Attraction / Reaction</a:t>
            </a:r>
          </a:p>
        </p:txBody>
      </p:sp>
      <p:sp>
        <p:nvSpPr>
          <p:cNvPr id="24" name="TextBox 23">
            <a:extLst>
              <a:ext uri="{FF2B5EF4-FFF2-40B4-BE49-F238E27FC236}">
                <a16:creationId xmlns:a16="http://schemas.microsoft.com/office/drawing/2014/main" id="{1353EE43-2EA6-4455-8105-E768A6FD3A6A}"/>
              </a:ext>
            </a:extLst>
          </p:cNvPr>
          <p:cNvSpPr txBox="1"/>
          <p:nvPr/>
        </p:nvSpPr>
        <p:spPr>
          <a:xfrm>
            <a:off x="9102456" y="2967725"/>
            <a:ext cx="1773824" cy="1107996"/>
          </a:xfrm>
          <a:prstGeom prst="rect">
            <a:avLst/>
          </a:prstGeom>
          <a:noFill/>
        </p:spPr>
        <p:txBody>
          <a:bodyPr wrap="square" rtlCol="0">
            <a:spAutoFit/>
          </a:bodyPr>
          <a:lstStyle/>
          <a:p>
            <a:r>
              <a:rPr lang="en-US" sz="6600" dirty="0">
                <a:sym typeface="Wingdings" panose="05000000000000000000" pitchFamily="2" charset="2"/>
              </a:rPr>
              <a:t></a:t>
            </a:r>
          </a:p>
        </p:txBody>
      </p:sp>
      <p:sp>
        <p:nvSpPr>
          <p:cNvPr id="2" name="TextBox 1">
            <a:extLst>
              <a:ext uri="{FF2B5EF4-FFF2-40B4-BE49-F238E27FC236}">
                <a16:creationId xmlns:a16="http://schemas.microsoft.com/office/drawing/2014/main" id="{31A33FA9-95AA-41F7-A2A4-4F8817503EF1}"/>
              </a:ext>
            </a:extLst>
          </p:cNvPr>
          <p:cNvSpPr txBox="1"/>
          <p:nvPr/>
        </p:nvSpPr>
        <p:spPr>
          <a:xfrm>
            <a:off x="10328366" y="3237067"/>
            <a:ext cx="1617116" cy="666977"/>
          </a:xfrm>
          <a:prstGeom prst="rect">
            <a:avLst/>
          </a:prstGeom>
          <a:noFill/>
        </p:spPr>
        <p:txBody>
          <a:bodyPr wrap="square" rtlCol="0">
            <a:spAutoFit/>
          </a:bodyPr>
          <a:lstStyle/>
          <a:p>
            <a:r>
              <a:rPr lang="en-US" sz="1867" dirty="0">
                <a:sym typeface="Wingdings" panose="05000000000000000000" pitchFamily="2" charset="2"/>
              </a:rPr>
              <a:t>Harmless salt</a:t>
            </a:r>
            <a:endParaRPr lang="en-US" sz="1067" dirty="0"/>
          </a:p>
          <a:p>
            <a:endParaRPr lang="en-US" sz="1867" dirty="0"/>
          </a:p>
        </p:txBody>
      </p:sp>
    </p:spTree>
    <p:extLst>
      <p:ext uri="{BB962C8B-B14F-4D97-AF65-F5344CB8AC3E}">
        <p14:creationId xmlns:p14="http://schemas.microsoft.com/office/powerpoint/2010/main" val="751164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7046" y="627460"/>
            <a:ext cx="10396125" cy="623888"/>
          </a:xfrm>
        </p:spPr>
        <p:txBody>
          <a:bodyPr>
            <a:noAutofit/>
          </a:bodyPr>
          <a:lstStyle/>
          <a:p>
            <a:pPr algn="ctr"/>
            <a:r>
              <a:rPr lang="en-US" sz="4267" dirty="0"/>
              <a:t>PFAS Removal Mechanisms</a:t>
            </a:r>
          </a:p>
        </p:txBody>
      </p:sp>
      <p:sp>
        <p:nvSpPr>
          <p:cNvPr id="17" name="TextBox 16"/>
          <p:cNvSpPr txBox="1"/>
          <p:nvPr/>
        </p:nvSpPr>
        <p:spPr>
          <a:xfrm>
            <a:off x="2316480" y="4630751"/>
            <a:ext cx="3338024" cy="1047979"/>
          </a:xfrm>
          <a:prstGeom prst="rect">
            <a:avLst/>
          </a:prstGeom>
          <a:noFill/>
        </p:spPr>
        <p:txBody>
          <a:bodyPr wrap="square" rtlCol="0">
            <a:spAutoFit/>
          </a:bodyPr>
          <a:lstStyle/>
          <a:p>
            <a:pPr algn="ctr" defTabSz="914377">
              <a:lnSpc>
                <a:spcPct val="90000"/>
              </a:lnSpc>
              <a:defRPr/>
            </a:pPr>
            <a:r>
              <a:rPr lang="en-US" sz="2100" dirty="0">
                <a:solidFill>
                  <a:prstClr val="black"/>
                </a:solidFill>
                <a:latin typeface="Calibri"/>
              </a:rPr>
              <a:t>GAC </a:t>
            </a:r>
          </a:p>
          <a:p>
            <a:pPr algn="ctr" defTabSz="914377">
              <a:lnSpc>
                <a:spcPct val="90000"/>
              </a:lnSpc>
              <a:defRPr/>
            </a:pPr>
            <a:r>
              <a:rPr lang="en-US" sz="2400" dirty="0">
                <a:solidFill>
                  <a:prstClr val="black"/>
                </a:solidFill>
                <a:latin typeface="Calibri"/>
                <a:ea typeface="MS PGothic" panose="020B0600070205080204" pitchFamily="34" charset="-128"/>
              </a:rPr>
              <a:t>removes by </a:t>
            </a:r>
            <a:r>
              <a:rPr lang="en-US" sz="2400" dirty="0">
                <a:solidFill>
                  <a:srgbClr val="00B0F0"/>
                </a:solidFill>
                <a:latin typeface="Calibri"/>
                <a:ea typeface="MS PGothic" panose="020B0600070205080204" pitchFamily="34" charset="-128"/>
              </a:rPr>
              <a:t>adsorption</a:t>
            </a:r>
            <a:r>
              <a:rPr lang="en-US" sz="2400" dirty="0">
                <a:solidFill>
                  <a:prstClr val="black"/>
                </a:solidFill>
                <a:latin typeface="Calibri"/>
                <a:ea typeface="MS PGothic" panose="020B0600070205080204" pitchFamily="34" charset="-128"/>
              </a:rPr>
              <a:t> </a:t>
            </a:r>
          </a:p>
          <a:p>
            <a:pPr algn="ctr" defTabSz="914377">
              <a:lnSpc>
                <a:spcPct val="90000"/>
              </a:lnSpc>
              <a:defRPr/>
            </a:pPr>
            <a:r>
              <a:rPr lang="en-US" sz="2400" dirty="0">
                <a:solidFill>
                  <a:prstClr val="black"/>
                </a:solidFill>
                <a:latin typeface="Calibri"/>
                <a:ea typeface="MS PGothic" panose="020B0600070205080204" pitchFamily="34" charset="-128"/>
              </a:rPr>
              <a:t>using hydrophobic “Tail” </a:t>
            </a:r>
          </a:p>
        </p:txBody>
      </p:sp>
      <p:cxnSp>
        <p:nvCxnSpPr>
          <p:cNvPr id="20" name="Straight Arrow Connector 19"/>
          <p:cNvCxnSpPr>
            <a:cxnSpLocks/>
          </p:cNvCxnSpPr>
          <p:nvPr/>
        </p:nvCxnSpPr>
        <p:spPr>
          <a:xfrm flipH="1" flipV="1">
            <a:off x="6135108" y="4074141"/>
            <a:ext cx="592800" cy="648528"/>
          </a:xfrm>
          <a:prstGeom prst="straightConnector1">
            <a:avLst/>
          </a:prstGeom>
          <a:ln w="6350">
            <a:solidFill>
              <a:srgbClr val="00AAF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flipV="1">
            <a:off x="4388956" y="4008700"/>
            <a:ext cx="589328" cy="622051"/>
          </a:xfrm>
          <a:prstGeom prst="straightConnector1">
            <a:avLst/>
          </a:prstGeom>
          <a:ln w="6350">
            <a:solidFill>
              <a:srgbClr val="00AAF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p:cNvCxnSpPr>
          <p:nvPr/>
        </p:nvCxnSpPr>
        <p:spPr>
          <a:xfrm flipV="1">
            <a:off x="6817079" y="4008702"/>
            <a:ext cx="445591" cy="713969"/>
          </a:xfrm>
          <a:prstGeom prst="straightConnector1">
            <a:avLst/>
          </a:prstGeom>
          <a:ln w="6350">
            <a:solidFill>
              <a:srgbClr val="00AAF0"/>
            </a:solidFill>
            <a:prstDash val="sysDash"/>
            <a:tailEnd type="triangle"/>
          </a:ln>
          <a:effectLst/>
        </p:spPr>
        <p:style>
          <a:lnRef idx="2">
            <a:schemeClr val="accent1"/>
          </a:lnRef>
          <a:fillRef idx="0">
            <a:schemeClr val="accent1"/>
          </a:fillRef>
          <a:effectRef idx="1">
            <a:schemeClr val="accent1"/>
          </a:effectRef>
          <a:fontRef idx="minor">
            <a:schemeClr val="tx1"/>
          </a:fontRef>
        </p:style>
      </p:cxnSp>
      <p:pic>
        <p:nvPicPr>
          <p:cNvPr id="21" name="Picture 4" descr="Perfluorooctanesulfonic acid.svg">
            <a:extLst>
              <a:ext uri="{FF2B5EF4-FFF2-40B4-BE49-F238E27FC236}">
                <a16:creationId xmlns:a16="http://schemas.microsoft.com/office/drawing/2014/main" id="{5DD369EF-34AF-42FA-B8FD-5071318B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067" y="2786105"/>
            <a:ext cx="3932597" cy="11879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E797308-659B-48C8-87D6-6906292B772A}"/>
              </a:ext>
            </a:extLst>
          </p:cNvPr>
          <p:cNvSpPr txBox="1"/>
          <p:nvPr/>
        </p:nvSpPr>
        <p:spPr>
          <a:xfrm>
            <a:off x="7667725" y="3111135"/>
            <a:ext cx="861133" cy="230832"/>
          </a:xfrm>
          <a:prstGeom prst="rect">
            <a:avLst/>
          </a:prstGeom>
          <a:noFill/>
        </p:spPr>
        <p:txBody>
          <a:bodyPr wrap="none" rtlCol="0">
            <a:spAutoFit/>
          </a:bodyPr>
          <a:lstStyle/>
          <a:p>
            <a:pPr defTabSz="914377">
              <a:defRPr/>
            </a:pPr>
            <a:r>
              <a:rPr lang="en-US" sz="900" dirty="0">
                <a:solidFill>
                  <a:prstClr val="black"/>
                </a:solidFill>
                <a:latin typeface="Calibri"/>
              </a:rPr>
              <a:t>Sulfonic group</a:t>
            </a:r>
          </a:p>
        </p:txBody>
      </p:sp>
      <p:sp>
        <p:nvSpPr>
          <p:cNvPr id="27" name="TextBox 26">
            <a:extLst>
              <a:ext uri="{FF2B5EF4-FFF2-40B4-BE49-F238E27FC236}">
                <a16:creationId xmlns:a16="http://schemas.microsoft.com/office/drawing/2014/main" id="{EC729C9E-E40E-4E0C-A793-5C2D4F973857}"/>
              </a:ext>
            </a:extLst>
          </p:cNvPr>
          <p:cNvSpPr txBox="1"/>
          <p:nvPr/>
        </p:nvSpPr>
        <p:spPr>
          <a:xfrm>
            <a:off x="4443506" y="1424471"/>
            <a:ext cx="3307169" cy="323165"/>
          </a:xfrm>
          <a:prstGeom prst="rect">
            <a:avLst/>
          </a:prstGeom>
          <a:noFill/>
        </p:spPr>
        <p:txBody>
          <a:bodyPr wrap="square" rtlCol="0">
            <a:spAutoFit/>
          </a:bodyPr>
          <a:lstStyle/>
          <a:p>
            <a:pPr defTabSz="914377">
              <a:defRPr/>
            </a:pPr>
            <a:r>
              <a:rPr lang="en-US" sz="1500" dirty="0">
                <a:solidFill>
                  <a:srgbClr val="00B0F0"/>
                </a:solidFill>
                <a:latin typeface="Calibri"/>
              </a:rPr>
              <a:t>PFOS – Perfluoro octane Sulfonic Acid</a:t>
            </a:r>
          </a:p>
        </p:txBody>
      </p:sp>
      <p:sp>
        <p:nvSpPr>
          <p:cNvPr id="3" name="TextBox 2">
            <a:extLst>
              <a:ext uri="{FF2B5EF4-FFF2-40B4-BE49-F238E27FC236}">
                <a16:creationId xmlns:a16="http://schemas.microsoft.com/office/drawing/2014/main" id="{B4483097-EA4B-4DFB-B4A5-516A86615701}"/>
              </a:ext>
            </a:extLst>
          </p:cNvPr>
          <p:cNvSpPr txBox="1"/>
          <p:nvPr/>
        </p:nvSpPr>
        <p:spPr>
          <a:xfrm>
            <a:off x="3998066" y="1920582"/>
            <a:ext cx="5044779" cy="461665"/>
          </a:xfrm>
          <a:prstGeom prst="rect">
            <a:avLst/>
          </a:prstGeom>
          <a:noFill/>
        </p:spPr>
        <p:txBody>
          <a:bodyPr wrap="none" rtlCol="0">
            <a:spAutoFit/>
          </a:bodyPr>
          <a:lstStyle/>
          <a:p>
            <a:pPr defTabSz="914377">
              <a:defRPr/>
            </a:pPr>
            <a:r>
              <a:rPr lang="en-US" sz="2400" dirty="0">
                <a:solidFill>
                  <a:prstClr val="black"/>
                </a:solidFill>
                <a:latin typeface="Calibri" panose="020F0502020204030204" pitchFamily="34" charset="0"/>
                <a:ea typeface="MS PGothic" panose="020B0600070205080204" pitchFamily="34" charset="-128"/>
              </a:rPr>
              <a:t>Hydrophobic “Tail”         Ionized “Head”</a:t>
            </a:r>
          </a:p>
        </p:txBody>
      </p:sp>
      <p:sp>
        <p:nvSpPr>
          <p:cNvPr id="4" name="Right Brace 3">
            <a:extLst>
              <a:ext uri="{FF2B5EF4-FFF2-40B4-BE49-F238E27FC236}">
                <a16:creationId xmlns:a16="http://schemas.microsoft.com/office/drawing/2014/main" id="{D38F289F-D30B-4A68-AB0A-C9952FEFAB31}"/>
              </a:ext>
            </a:extLst>
          </p:cNvPr>
          <p:cNvSpPr/>
          <p:nvPr/>
        </p:nvSpPr>
        <p:spPr>
          <a:xfrm rot="16200000">
            <a:off x="5360273" y="1036561"/>
            <a:ext cx="377627" cy="3102041"/>
          </a:xfrm>
          <a:prstGeom prst="rightBrac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sz="2400">
              <a:solidFill>
                <a:srgbClr val="FF0000"/>
              </a:solidFill>
              <a:latin typeface="Calibri"/>
            </a:endParaRPr>
          </a:p>
        </p:txBody>
      </p:sp>
      <p:sp>
        <p:nvSpPr>
          <p:cNvPr id="28" name="Right Brace 27">
            <a:extLst>
              <a:ext uri="{FF2B5EF4-FFF2-40B4-BE49-F238E27FC236}">
                <a16:creationId xmlns:a16="http://schemas.microsoft.com/office/drawing/2014/main" id="{A72A5382-2996-4EB5-A5BA-557D1B76E6A3}"/>
              </a:ext>
            </a:extLst>
          </p:cNvPr>
          <p:cNvSpPr/>
          <p:nvPr/>
        </p:nvSpPr>
        <p:spPr>
          <a:xfrm rot="16200000">
            <a:off x="7452135" y="2219014"/>
            <a:ext cx="377627" cy="756559"/>
          </a:xfrm>
          <a:prstGeom prst="rightBrac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sz="2400">
              <a:solidFill>
                <a:srgbClr val="FF0000"/>
              </a:solidFill>
              <a:latin typeface="Calibri"/>
            </a:endParaRPr>
          </a:p>
        </p:txBody>
      </p:sp>
      <p:sp>
        <p:nvSpPr>
          <p:cNvPr id="29" name="TextBox 28">
            <a:extLst>
              <a:ext uri="{FF2B5EF4-FFF2-40B4-BE49-F238E27FC236}">
                <a16:creationId xmlns:a16="http://schemas.microsoft.com/office/drawing/2014/main" id="{054F0709-B3D0-46C3-98EB-80056CA44DA9}"/>
              </a:ext>
            </a:extLst>
          </p:cNvPr>
          <p:cNvSpPr txBox="1"/>
          <p:nvPr/>
        </p:nvSpPr>
        <p:spPr>
          <a:xfrm>
            <a:off x="5756921" y="4665377"/>
            <a:ext cx="4318896" cy="1380378"/>
          </a:xfrm>
          <a:prstGeom prst="rect">
            <a:avLst/>
          </a:prstGeom>
          <a:noFill/>
        </p:spPr>
        <p:txBody>
          <a:bodyPr wrap="square" rtlCol="0">
            <a:spAutoFit/>
          </a:bodyPr>
          <a:lstStyle/>
          <a:p>
            <a:pPr algn="ctr" defTabSz="914377">
              <a:lnSpc>
                <a:spcPct val="90000"/>
              </a:lnSpc>
              <a:defRPr/>
            </a:pPr>
            <a:r>
              <a:rPr lang="en-US" sz="2100" dirty="0">
                <a:solidFill>
                  <a:prstClr val="black"/>
                </a:solidFill>
                <a:latin typeface="Calibri"/>
              </a:rPr>
              <a:t>PFAS - Selective IX Resins </a:t>
            </a:r>
          </a:p>
          <a:p>
            <a:pPr algn="ctr" defTabSz="914377">
              <a:lnSpc>
                <a:spcPct val="90000"/>
              </a:lnSpc>
              <a:defRPr/>
            </a:pPr>
            <a:r>
              <a:rPr lang="en-US" sz="2400" dirty="0">
                <a:solidFill>
                  <a:prstClr val="black"/>
                </a:solidFill>
                <a:latin typeface="Calibri"/>
                <a:ea typeface="MS PGothic" panose="020B0600070205080204" pitchFamily="34" charset="-128"/>
              </a:rPr>
              <a:t>removes by both </a:t>
            </a:r>
            <a:r>
              <a:rPr lang="en-US" sz="2400" dirty="0">
                <a:solidFill>
                  <a:srgbClr val="00B0F0"/>
                </a:solidFill>
                <a:latin typeface="Calibri"/>
                <a:ea typeface="MS PGothic" panose="020B0600070205080204" pitchFamily="34" charset="-128"/>
              </a:rPr>
              <a:t>ion exchange</a:t>
            </a:r>
            <a:r>
              <a:rPr lang="en-US" sz="2400" dirty="0">
                <a:solidFill>
                  <a:prstClr val="black"/>
                </a:solidFill>
                <a:latin typeface="Calibri"/>
                <a:ea typeface="MS PGothic" panose="020B0600070205080204" pitchFamily="34" charset="-128"/>
              </a:rPr>
              <a:t> and </a:t>
            </a:r>
            <a:r>
              <a:rPr lang="en-US" sz="2400" dirty="0">
                <a:solidFill>
                  <a:srgbClr val="00B0F0"/>
                </a:solidFill>
                <a:latin typeface="Calibri"/>
                <a:ea typeface="MS PGothic" panose="020B0600070205080204" pitchFamily="34" charset="-128"/>
              </a:rPr>
              <a:t>adsorption</a:t>
            </a:r>
            <a:r>
              <a:rPr lang="en-US" sz="2400" dirty="0">
                <a:solidFill>
                  <a:prstClr val="black"/>
                </a:solidFill>
                <a:latin typeface="Calibri"/>
                <a:ea typeface="MS PGothic" panose="020B0600070205080204" pitchFamily="34" charset="-128"/>
              </a:rPr>
              <a:t> using both “Head” &amp; “Tail”</a:t>
            </a:r>
          </a:p>
        </p:txBody>
      </p:sp>
      <p:sp>
        <p:nvSpPr>
          <p:cNvPr id="2" name="Rectangle 1">
            <a:extLst>
              <a:ext uri="{FF2B5EF4-FFF2-40B4-BE49-F238E27FC236}">
                <a16:creationId xmlns:a16="http://schemas.microsoft.com/office/drawing/2014/main" id="{0A2ED4E7-2D17-4826-B726-366E4579B573}"/>
              </a:ext>
            </a:extLst>
          </p:cNvPr>
          <p:cNvSpPr/>
          <p:nvPr/>
        </p:nvSpPr>
        <p:spPr>
          <a:xfrm>
            <a:off x="7732701" y="3531297"/>
            <a:ext cx="197963" cy="269657"/>
          </a:xfrm>
          <a:prstGeom prst="rect">
            <a:avLst/>
          </a:prstGeom>
          <a:solidFill>
            <a:schemeClr val="bg1"/>
          </a:solidFill>
          <a:ln w="0">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CCFF86E6-8DA6-48DA-84F7-5D4D5AAFFDEF}"/>
              </a:ext>
            </a:extLst>
          </p:cNvPr>
          <p:cNvSpPr txBox="1"/>
          <p:nvPr/>
        </p:nvSpPr>
        <p:spPr>
          <a:xfrm>
            <a:off x="7697514" y="3462785"/>
            <a:ext cx="629231" cy="461665"/>
          </a:xfrm>
          <a:prstGeom prst="rect">
            <a:avLst/>
          </a:prstGeom>
          <a:noFill/>
        </p:spPr>
        <p:txBody>
          <a:bodyPr wrap="square" rtlCol="0">
            <a:spAutoFit/>
          </a:bodyPr>
          <a:lstStyle/>
          <a:p>
            <a:r>
              <a:rPr lang="en-US" sz="2400" b="1" baseline="30000" dirty="0"/>
              <a:t>- </a:t>
            </a:r>
            <a:r>
              <a:rPr lang="en-US" sz="2400" dirty="0"/>
              <a:t>H</a:t>
            </a:r>
            <a:r>
              <a:rPr lang="en-US" sz="2400" baseline="30000" dirty="0"/>
              <a:t>+</a:t>
            </a:r>
          </a:p>
        </p:txBody>
      </p:sp>
    </p:spTree>
    <p:extLst>
      <p:ext uri="{BB962C8B-B14F-4D97-AF65-F5344CB8AC3E}">
        <p14:creationId xmlns:p14="http://schemas.microsoft.com/office/powerpoint/2010/main" val="360749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97AD-8DCF-4090-B8A0-1FA9376083F6}"/>
              </a:ext>
            </a:extLst>
          </p:cNvPr>
          <p:cNvSpPr>
            <a:spLocks noGrp="1"/>
          </p:cNvSpPr>
          <p:nvPr>
            <p:ph type="title"/>
          </p:nvPr>
        </p:nvSpPr>
        <p:spPr/>
        <p:txBody>
          <a:bodyPr/>
          <a:lstStyle/>
          <a:p>
            <a:r>
              <a:rPr lang="en-US" dirty="0"/>
              <a:t>PFAS Resin Selectivity</a:t>
            </a:r>
          </a:p>
        </p:txBody>
      </p:sp>
      <p:sp>
        <p:nvSpPr>
          <p:cNvPr id="3" name="Content Placeholder 2">
            <a:extLst>
              <a:ext uri="{FF2B5EF4-FFF2-40B4-BE49-F238E27FC236}">
                <a16:creationId xmlns:a16="http://schemas.microsoft.com/office/drawing/2014/main" id="{034EEBB8-9F47-42FE-9602-18A05CF9772E}"/>
              </a:ext>
            </a:extLst>
          </p:cNvPr>
          <p:cNvSpPr>
            <a:spLocks noGrp="1"/>
          </p:cNvSpPr>
          <p:nvPr>
            <p:ph sz="quarter" idx="13"/>
          </p:nvPr>
        </p:nvSpPr>
        <p:spPr>
          <a:xfrm>
            <a:off x="400596" y="1826719"/>
            <a:ext cx="7752804" cy="3773336"/>
          </a:xfrm>
        </p:spPr>
        <p:txBody>
          <a:bodyPr>
            <a:noAutofit/>
          </a:bodyPr>
          <a:lstStyle/>
          <a:p>
            <a:pPr marL="342891" lvl="1" indent="-342891">
              <a:lnSpc>
                <a:spcPct val="100000"/>
              </a:lnSpc>
            </a:pPr>
            <a:r>
              <a:rPr lang="en-US" sz="2800" dirty="0"/>
              <a:t>Sulfonic acids are removed more easily than carboxylic acids</a:t>
            </a:r>
          </a:p>
          <a:p>
            <a:pPr marL="0" lvl="1" indent="0">
              <a:lnSpc>
                <a:spcPct val="100000"/>
              </a:lnSpc>
              <a:buNone/>
            </a:pPr>
            <a:endParaRPr lang="en-US" sz="2800" dirty="0"/>
          </a:p>
          <a:p>
            <a:pPr marL="342891" lvl="1" indent="-342891">
              <a:lnSpc>
                <a:spcPct val="100000"/>
              </a:lnSpc>
            </a:pPr>
            <a:r>
              <a:rPr lang="en-US" sz="2800" dirty="0"/>
              <a:t>Longer chains are removed more easily than shorter chains</a:t>
            </a:r>
          </a:p>
          <a:p>
            <a:pPr marL="0" lvl="1" indent="0">
              <a:lnSpc>
                <a:spcPct val="100000"/>
              </a:lnSpc>
              <a:buNone/>
            </a:pPr>
            <a:endParaRPr lang="en-US" sz="2800" dirty="0"/>
          </a:p>
          <a:p>
            <a:pPr marL="342891" lvl="1" indent="-342891">
              <a:lnSpc>
                <a:spcPct val="100000"/>
              </a:lnSpc>
            </a:pPr>
            <a:r>
              <a:rPr lang="en-US" sz="2400" dirty="0"/>
              <a:t>Scale on the right is an approximation of selectivity</a:t>
            </a:r>
          </a:p>
          <a:p>
            <a:endParaRPr lang="en-US" sz="5333" dirty="0"/>
          </a:p>
        </p:txBody>
      </p:sp>
      <p:sp>
        <p:nvSpPr>
          <p:cNvPr id="4" name="Arrow: Up 3">
            <a:extLst>
              <a:ext uri="{FF2B5EF4-FFF2-40B4-BE49-F238E27FC236}">
                <a16:creationId xmlns:a16="http://schemas.microsoft.com/office/drawing/2014/main" id="{074206B7-F15C-4F78-A151-ACBAAF2984FE}"/>
              </a:ext>
            </a:extLst>
          </p:cNvPr>
          <p:cNvSpPr/>
          <p:nvPr/>
        </p:nvSpPr>
        <p:spPr>
          <a:xfrm>
            <a:off x="9010159" y="706850"/>
            <a:ext cx="1138136" cy="4897788"/>
          </a:xfrm>
          <a:prstGeom prst="upArrow">
            <a:avLst/>
          </a:prstGeom>
          <a:gradFill>
            <a:gsLst>
              <a:gs pos="0">
                <a:schemeClr val="bg1"/>
              </a:gs>
              <a:gs pos="94495">
                <a:schemeClr val="bg1"/>
              </a:gs>
              <a:gs pos="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ADFF095A-651F-4C77-92F6-3CE9F12D47AA}"/>
              </a:ext>
            </a:extLst>
          </p:cNvPr>
          <p:cNvSpPr txBox="1"/>
          <p:nvPr/>
        </p:nvSpPr>
        <p:spPr>
          <a:xfrm>
            <a:off x="10186819" y="401144"/>
            <a:ext cx="949973" cy="5509200"/>
          </a:xfrm>
          <a:prstGeom prst="rect">
            <a:avLst/>
          </a:prstGeom>
          <a:noFill/>
        </p:spPr>
        <p:txBody>
          <a:bodyPr wrap="square" rtlCol="0">
            <a:spAutoFit/>
          </a:bodyPr>
          <a:lstStyle/>
          <a:p>
            <a:r>
              <a:rPr lang="en-US" sz="1600" dirty="0">
                <a:highlight>
                  <a:srgbClr val="FFFF00"/>
                </a:highlight>
              </a:rPr>
              <a:t>PFOS</a:t>
            </a:r>
          </a:p>
          <a:p>
            <a:r>
              <a:rPr lang="en-US" sz="1600" dirty="0" err="1">
                <a:highlight>
                  <a:srgbClr val="FFFF00"/>
                </a:highlight>
              </a:rPr>
              <a:t>PFHxS</a:t>
            </a:r>
            <a:endParaRPr lang="en-US" sz="1600" dirty="0">
              <a:highlight>
                <a:srgbClr val="FFFF00"/>
              </a:highlight>
            </a:endParaRPr>
          </a:p>
          <a:p>
            <a:r>
              <a:rPr lang="en-US" sz="1600" dirty="0">
                <a:highlight>
                  <a:srgbClr val="FFFF00"/>
                </a:highlight>
              </a:rPr>
              <a:t>PFBS</a:t>
            </a:r>
          </a:p>
          <a:p>
            <a:r>
              <a:rPr lang="en-US" sz="1600" dirty="0" err="1"/>
              <a:t>PFTrDA</a:t>
            </a:r>
            <a:endParaRPr lang="en-US" sz="1600" dirty="0"/>
          </a:p>
          <a:p>
            <a:r>
              <a:rPr lang="en-US" sz="1600" dirty="0"/>
              <a:t>PFTA</a:t>
            </a:r>
          </a:p>
          <a:p>
            <a:r>
              <a:rPr lang="en-US" sz="1600" dirty="0" err="1"/>
              <a:t>PFDoA</a:t>
            </a:r>
            <a:endParaRPr lang="en-US" sz="1600" dirty="0"/>
          </a:p>
          <a:p>
            <a:r>
              <a:rPr lang="en-US" sz="1600" dirty="0" err="1"/>
              <a:t>PFUnA</a:t>
            </a:r>
            <a:endParaRPr lang="en-US" sz="1600" dirty="0"/>
          </a:p>
          <a:p>
            <a:r>
              <a:rPr lang="en-US" sz="1600" dirty="0"/>
              <a:t>PFDA</a:t>
            </a:r>
          </a:p>
          <a:p>
            <a:r>
              <a:rPr lang="en-US" sz="1600" dirty="0">
                <a:highlight>
                  <a:srgbClr val="FFFF00"/>
                </a:highlight>
              </a:rPr>
              <a:t>PFNA</a:t>
            </a:r>
          </a:p>
          <a:p>
            <a:r>
              <a:rPr lang="en-US" sz="1600" dirty="0">
                <a:highlight>
                  <a:srgbClr val="FFFF00"/>
                </a:highlight>
              </a:rPr>
              <a:t>PFOA</a:t>
            </a:r>
          </a:p>
          <a:p>
            <a:r>
              <a:rPr lang="en-US" sz="1600" dirty="0"/>
              <a:t>ADONA</a:t>
            </a:r>
          </a:p>
          <a:p>
            <a:r>
              <a:rPr lang="en-US" sz="1600" dirty="0" err="1">
                <a:highlight>
                  <a:srgbClr val="FFFF00"/>
                </a:highlight>
              </a:rPr>
              <a:t>GenX</a:t>
            </a:r>
            <a:endParaRPr lang="en-US" sz="1600" dirty="0">
              <a:highlight>
                <a:srgbClr val="FFFF00"/>
              </a:highlight>
            </a:endParaRPr>
          </a:p>
          <a:p>
            <a:r>
              <a:rPr lang="en-US" sz="1600" dirty="0" err="1"/>
              <a:t>PFHpA</a:t>
            </a:r>
            <a:endParaRPr lang="en-US" sz="1600" dirty="0"/>
          </a:p>
          <a:p>
            <a:r>
              <a:rPr lang="en-US" sz="1600" dirty="0"/>
              <a:t>ClO4</a:t>
            </a:r>
          </a:p>
          <a:p>
            <a:r>
              <a:rPr lang="en-US" sz="1600" dirty="0" err="1"/>
              <a:t>PFHxA</a:t>
            </a:r>
            <a:endParaRPr lang="en-US" sz="1600" dirty="0"/>
          </a:p>
          <a:p>
            <a:r>
              <a:rPr lang="en-US" sz="1600" dirty="0" err="1"/>
              <a:t>PFPeA</a:t>
            </a:r>
            <a:endParaRPr lang="en-US" sz="1600" dirty="0"/>
          </a:p>
          <a:p>
            <a:r>
              <a:rPr lang="en-US" sz="1600" dirty="0"/>
              <a:t>PFBA</a:t>
            </a:r>
          </a:p>
          <a:p>
            <a:r>
              <a:rPr lang="en-US" sz="1600" dirty="0"/>
              <a:t>NO3</a:t>
            </a:r>
          </a:p>
          <a:p>
            <a:r>
              <a:rPr lang="en-US" sz="1600" dirty="0"/>
              <a:t>SO4</a:t>
            </a:r>
          </a:p>
          <a:p>
            <a:r>
              <a:rPr lang="en-US" sz="1600" dirty="0"/>
              <a:t>Cl</a:t>
            </a:r>
          </a:p>
          <a:p>
            <a:r>
              <a:rPr lang="en-US" sz="1600" dirty="0"/>
              <a:t>HCO3</a:t>
            </a:r>
          </a:p>
          <a:p>
            <a:r>
              <a:rPr lang="en-US" sz="1600" dirty="0"/>
              <a:t>F</a:t>
            </a:r>
            <a:endParaRPr lang="en-US" sz="4267" dirty="0"/>
          </a:p>
        </p:txBody>
      </p:sp>
    </p:spTree>
    <p:extLst>
      <p:ext uri="{BB962C8B-B14F-4D97-AF65-F5344CB8AC3E}">
        <p14:creationId xmlns:p14="http://schemas.microsoft.com/office/powerpoint/2010/main" val="3174481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4D64-4D76-4E92-8074-B5172ADB9252}"/>
              </a:ext>
            </a:extLst>
          </p:cNvPr>
          <p:cNvSpPr>
            <a:spLocks noGrp="1"/>
          </p:cNvSpPr>
          <p:nvPr>
            <p:ph type="title"/>
          </p:nvPr>
        </p:nvSpPr>
        <p:spPr>
          <a:xfrm>
            <a:off x="539934" y="435800"/>
            <a:ext cx="11425639" cy="1325563"/>
          </a:xfrm>
        </p:spPr>
        <p:txBody>
          <a:bodyPr/>
          <a:lstStyle/>
          <a:p>
            <a:r>
              <a:rPr lang="en-US" dirty="0"/>
              <a:t>Bed Volume (“BV”):  Volume of Media in Vessel</a:t>
            </a:r>
          </a:p>
        </p:txBody>
      </p:sp>
      <p:grpSp>
        <p:nvGrpSpPr>
          <p:cNvPr id="7" name="Group 6">
            <a:extLst>
              <a:ext uri="{FF2B5EF4-FFF2-40B4-BE49-F238E27FC236}">
                <a16:creationId xmlns:a16="http://schemas.microsoft.com/office/drawing/2014/main" id="{F8517C24-92D6-4CD9-AE11-788A6DD6DF9F}"/>
              </a:ext>
            </a:extLst>
          </p:cNvPr>
          <p:cNvGrpSpPr/>
          <p:nvPr/>
        </p:nvGrpSpPr>
        <p:grpSpPr>
          <a:xfrm>
            <a:off x="4583229" y="1934354"/>
            <a:ext cx="1175060" cy="3504724"/>
            <a:chOff x="2425050" y="1450765"/>
            <a:chExt cx="881295" cy="2628543"/>
          </a:xfrm>
        </p:grpSpPr>
        <p:grpSp>
          <p:nvGrpSpPr>
            <p:cNvPr id="3" name="Group 2">
              <a:extLst>
                <a:ext uri="{FF2B5EF4-FFF2-40B4-BE49-F238E27FC236}">
                  <a16:creationId xmlns:a16="http://schemas.microsoft.com/office/drawing/2014/main" id="{A4A044B3-C37A-4349-AB04-E9CBCD23C45B}"/>
                </a:ext>
              </a:extLst>
            </p:cNvPr>
            <p:cNvGrpSpPr/>
            <p:nvPr/>
          </p:nvGrpSpPr>
          <p:grpSpPr>
            <a:xfrm>
              <a:off x="2425050" y="1450765"/>
              <a:ext cx="881295" cy="2628543"/>
              <a:chOff x="1709399" y="1934352"/>
              <a:chExt cx="1175059" cy="3504725"/>
            </a:xfrm>
          </p:grpSpPr>
          <p:sp>
            <p:nvSpPr>
              <p:cNvPr id="25" name="Rectangle: Rounded Corners 24">
                <a:extLst>
                  <a:ext uri="{FF2B5EF4-FFF2-40B4-BE49-F238E27FC236}">
                    <a16:creationId xmlns:a16="http://schemas.microsoft.com/office/drawing/2014/main" id="{167BC0B3-A10B-4CC2-827B-6D934C632C8A}"/>
                  </a:ext>
                </a:extLst>
              </p:cNvPr>
              <p:cNvSpPr/>
              <p:nvPr/>
            </p:nvSpPr>
            <p:spPr>
              <a:xfrm>
                <a:off x="1813572" y="2845570"/>
                <a:ext cx="1018573" cy="1794076"/>
              </a:xfrm>
              <a:prstGeom prst="roundRect">
                <a:avLst/>
              </a:prstGeom>
              <a:gradFill>
                <a:gsLst>
                  <a:gs pos="28000">
                    <a:schemeClr val="tx2">
                      <a:lumMod val="20000"/>
                      <a:lumOff val="80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6" name="Straight Arrow Connector 25">
                <a:extLst>
                  <a:ext uri="{FF2B5EF4-FFF2-40B4-BE49-F238E27FC236}">
                    <a16:creationId xmlns:a16="http://schemas.microsoft.com/office/drawing/2014/main" id="{60EA1EBC-7EB7-4CF4-BD0C-6C90B477C7CA}"/>
                  </a:ext>
                </a:extLst>
              </p:cNvPr>
              <p:cNvCxnSpPr/>
              <p:nvPr/>
            </p:nvCxnSpPr>
            <p:spPr>
              <a:xfrm>
                <a:off x="2322857" y="2359434"/>
                <a:ext cx="0" cy="48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CC94F86-FCA5-44F4-BC96-5398EE4813E4}"/>
                  </a:ext>
                </a:extLst>
              </p:cNvPr>
              <p:cNvCxnSpPr>
                <a:stCxn id="25" idx="2"/>
              </p:cNvCxnSpPr>
              <p:nvPr/>
            </p:nvCxnSpPr>
            <p:spPr>
              <a:xfrm flipH="1">
                <a:off x="2322858" y="4639646"/>
                <a:ext cx="1" cy="381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8830517-C679-450C-BCC8-E9FE30FD73A8}"/>
                  </a:ext>
                </a:extLst>
              </p:cNvPr>
              <p:cNvSpPr txBox="1"/>
              <p:nvPr/>
            </p:nvSpPr>
            <p:spPr>
              <a:xfrm>
                <a:off x="1709399" y="1934352"/>
                <a:ext cx="1164228" cy="461665"/>
              </a:xfrm>
              <a:prstGeom prst="rect">
                <a:avLst/>
              </a:prstGeom>
              <a:noFill/>
            </p:spPr>
            <p:txBody>
              <a:bodyPr wrap="none" rtlCol="0">
                <a:spAutoFit/>
              </a:bodyPr>
              <a:lstStyle/>
              <a:p>
                <a:r>
                  <a:rPr lang="en-US" sz="2400" dirty="0"/>
                  <a:t>Influent</a:t>
                </a:r>
              </a:p>
            </p:txBody>
          </p:sp>
          <p:sp>
            <p:nvSpPr>
              <p:cNvPr id="29" name="TextBox 28">
                <a:extLst>
                  <a:ext uri="{FF2B5EF4-FFF2-40B4-BE49-F238E27FC236}">
                    <a16:creationId xmlns:a16="http://schemas.microsoft.com/office/drawing/2014/main" id="{F10573D1-D91E-4BAE-9129-A8D3369840A1}"/>
                  </a:ext>
                </a:extLst>
              </p:cNvPr>
              <p:cNvSpPr txBox="1"/>
              <p:nvPr/>
            </p:nvSpPr>
            <p:spPr>
              <a:xfrm>
                <a:off x="1724654" y="4977412"/>
                <a:ext cx="1159804" cy="461665"/>
              </a:xfrm>
              <a:prstGeom prst="rect">
                <a:avLst/>
              </a:prstGeom>
              <a:noFill/>
            </p:spPr>
            <p:txBody>
              <a:bodyPr wrap="none" rtlCol="0">
                <a:spAutoFit/>
              </a:bodyPr>
              <a:lstStyle/>
              <a:p>
                <a:r>
                  <a:rPr lang="en-US" sz="2400" dirty="0"/>
                  <a:t>Effluent</a:t>
                </a:r>
              </a:p>
            </p:txBody>
          </p:sp>
        </p:grpSp>
        <p:sp>
          <p:nvSpPr>
            <p:cNvPr id="4" name="Rectangle: Rounded Corners 3">
              <a:extLst>
                <a:ext uri="{FF2B5EF4-FFF2-40B4-BE49-F238E27FC236}">
                  <a16:creationId xmlns:a16="http://schemas.microsoft.com/office/drawing/2014/main" id="{CE67EF87-4532-40FB-87AB-B5A6E11F9CC7}"/>
                </a:ext>
              </a:extLst>
            </p:cNvPr>
            <p:cNvSpPr/>
            <p:nvPr/>
          </p:nvSpPr>
          <p:spPr>
            <a:xfrm>
              <a:off x="2503181" y="2717074"/>
              <a:ext cx="763930" cy="79030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cxnSp>
        <p:nvCxnSpPr>
          <p:cNvPr id="6" name="Straight Arrow Connector 5">
            <a:extLst>
              <a:ext uri="{FF2B5EF4-FFF2-40B4-BE49-F238E27FC236}">
                <a16:creationId xmlns:a16="http://schemas.microsoft.com/office/drawing/2014/main" id="{0682DA94-DF66-45F8-ADF1-DE844B38A14A}"/>
              </a:ext>
            </a:extLst>
          </p:cNvPr>
          <p:cNvCxnSpPr>
            <a:cxnSpLocks/>
          </p:cNvCxnSpPr>
          <p:nvPr/>
        </p:nvCxnSpPr>
        <p:spPr>
          <a:xfrm>
            <a:off x="6486027" y="3705753"/>
            <a:ext cx="0" cy="93389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8B0FD8C-E1FC-445A-99DE-9890659C5490}"/>
              </a:ext>
            </a:extLst>
          </p:cNvPr>
          <p:cNvCxnSpPr>
            <a:cxnSpLocks/>
          </p:cNvCxnSpPr>
          <p:nvPr/>
        </p:nvCxnSpPr>
        <p:spPr>
          <a:xfrm>
            <a:off x="5208651" y="3702104"/>
            <a:ext cx="1700499" cy="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1ABEE4-3F0E-40DF-B341-124338C82BDD}"/>
              </a:ext>
            </a:extLst>
          </p:cNvPr>
          <p:cNvCxnSpPr/>
          <p:nvPr/>
        </p:nvCxnSpPr>
        <p:spPr>
          <a:xfrm>
            <a:off x="5245751" y="4670696"/>
            <a:ext cx="1700499" cy="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6929339-4235-4957-BDB9-83770B1DC926}"/>
              </a:ext>
            </a:extLst>
          </p:cNvPr>
          <p:cNvSpPr txBox="1"/>
          <p:nvPr/>
        </p:nvSpPr>
        <p:spPr>
          <a:xfrm>
            <a:off x="6425067" y="3903886"/>
            <a:ext cx="4128951" cy="461665"/>
          </a:xfrm>
          <a:prstGeom prst="rect">
            <a:avLst/>
          </a:prstGeom>
          <a:noFill/>
        </p:spPr>
        <p:txBody>
          <a:bodyPr wrap="none" rtlCol="0">
            <a:spAutoFit/>
          </a:bodyPr>
          <a:lstStyle/>
          <a:p>
            <a:r>
              <a:rPr lang="en-US" sz="2400" dirty="0"/>
              <a:t>Bed depth x Area = Bed Volume</a:t>
            </a:r>
          </a:p>
        </p:txBody>
      </p:sp>
      <p:sp>
        <p:nvSpPr>
          <p:cNvPr id="17" name="Oval 16">
            <a:extLst>
              <a:ext uri="{FF2B5EF4-FFF2-40B4-BE49-F238E27FC236}">
                <a16:creationId xmlns:a16="http://schemas.microsoft.com/office/drawing/2014/main" id="{1A604312-8CE1-4191-954B-517CAEF548B5}"/>
              </a:ext>
            </a:extLst>
          </p:cNvPr>
          <p:cNvSpPr/>
          <p:nvPr/>
        </p:nvSpPr>
        <p:spPr>
          <a:xfrm>
            <a:off x="4687400" y="3588376"/>
            <a:ext cx="1018573" cy="22745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8422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57AA-9350-4069-A6D7-8598B0A1308D}"/>
              </a:ext>
            </a:extLst>
          </p:cNvPr>
          <p:cNvSpPr>
            <a:spLocks noGrp="1"/>
          </p:cNvSpPr>
          <p:nvPr>
            <p:ph type="title"/>
          </p:nvPr>
        </p:nvSpPr>
        <p:spPr/>
        <p:txBody>
          <a:bodyPr>
            <a:noAutofit/>
          </a:bodyPr>
          <a:lstStyle/>
          <a:p>
            <a:r>
              <a:rPr lang="en-US" sz="4267" dirty="0"/>
              <a:t>Order of PFAS Breakthrough – IX Resin</a:t>
            </a:r>
          </a:p>
        </p:txBody>
      </p:sp>
      <p:sp>
        <p:nvSpPr>
          <p:cNvPr id="4" name="TextBox 3">
            <a:extLst>
              <a:ext uri="{FF2B5EF4-FFF2-40B4-BE49-F238E27FC236}">
                <a16:creationId xmlns:a16="http://schemas.microsoft.com/office/drawing/2014/main" id="{CE3DE113-05A7-48FE-B13C-5E8AC79B2872}"/>
              </a:ext>
            </a:extLst>
          </p:cNvPr>
          <p:cNvSpPr txBox="1"/>
          <p:nvPr/>
        </p:nvSpPr>
        <p:spPr>
          <a:xfrm>
            <a:off x="4748355" y="5587798"/>
            <a:ext cx="2120347" cy="461665"/>
          </a:xfrm>
          <a:prstGeom prst="rect">
            <a:avLst/>
          </a:prstGeom>
          <a:noFill/>
        </p:spPr>
        <p:txBody>
          <a:bodyPr wrap="square" rtlCol="0">
            <a:spAutoFit/>
          </a:bodyPr>
          <a:lstStyle/>
          <a:p>
            <a:pPr defTabSz="914377">
              <a:defRPr/>
            </a:pPr>
            <a:r>
              <a:rPr lang="en-US" sz="2400" dirty="0">
                <a:solidFill>
                  <a:prstClr val="black"/>
                </a:solidFill>
                <a:latin typeface="Calibri" panose="020F0502020204030204" pitchFamily="34" charset="0"/>
                <a:ea typeface="MS PGothic" panose="020B0600070205080204" pitchFamily="34" charset="-128"/>
              </a:rPr>
              <a:t>Bed Volumes</a:t>
            </a:r>
          </a:p>
        </p:txBody>
      </p:sp>
      <p:sp>
        <p:nvSpPr>
          <p:cNvPr id="6" name="TextBox 5">
            <a:extLst>
              <a:ext uri="{FF2B5EF4-FFF2-40B4-BE49-F238E27FC236}">
                <a16:creationId xmlns:a16="http://schemas.microsoft.com/office/drawing/2014/main" id="{77B32AEA-3518-4C7B-8F0D-B34CDB8E41B8}"/>
              </a:ext>
            </a:extLst>
          </p:cNvPr>
          <p:cNvSpPr txBox="1"/>
          <p:nvPr/>
        </p:nvSpPr>
        <p:spPr>
          <a:xfrm rot="16200000">
            <a:off x="193976" y="3383224"/>
            <a:ext cx="2664819" cy="461665"/>
          </a:xfrm>
          <a:prstGeom prst="rect">
            <a:avLst/>
          </a:prstGeom>
          <a:noFill/>
        </p:spPr>
        <p:txBody>
          <a:bodyPr wrap="square" rtlCol="0">
            <a:spAutoFit/>
          </a:bodyPr>
          <a:lstStyle/>
          <a:p>
            <a:pPr algn="ctr" defTabSz="914377">
              <a:defRPr/>
            </a:pPr>
            <a:r>
              <a:rPr lang="en-US" sz="2400" dirty="0">
                <a:solidFill>
                  <a:prstClr val="black"/>
                </a:solidFill>
              </a:rPr>
              <a:t>% Breakthrough</a:t>
            </a:r>
          </a:p>
        </p:txBody>
      </p:sp>
      <p:pic>
        <p:nvPicPr>
          <p:cNvPr id="8" name="Picture 7">
            <a:extLst>
              <a:ext uri="{FF2B5EF4-FFF2-40B4-BE49-F238E27FC236}">
                <a16:creationId xmlns:a16="http://schemas.microsoft.com/office/drawing/2014/main" id="{F90152C9-16E0-4934-A8EF-1C8F8343D433}"/>
              </a:ext>
            </a:extLst>
          </p:cNvPr>
          <p:cNvPicPr>
            <a:picLocks noChangeAspect="1"/>
          </p:cNvPicPr>
          <p:nvPr/>
        </p:nvPicPr>
        <p:blipFill>
          <a:blip r:embed="rId2"/>
          <a:stretch>
            <a:fillRect/>
          </a:stretch>
        </p:blipFill>
        <p:spPr>
          <a:xfrm>
            <a:off x="1711052" y="1887161"/>
            <a:ext cx="9258737" cy="4187897"/>
          </a:xfrm>
          <a:prstGeom prst="rect">
            <a:avLst/>
          </a:prstGeom>
        </p:spPr>
      </p:pic>
      <p:sp>
        <p:nvSpPr>
          <p:cNvPr id="7" name="Text Placeholder 6">
            <a:extLst>
              <a:ext uri="{FF2B5EF4-FFF2-40B4-BE49-F238E27FC236}">
                <a16:creationId xmlns:a16="http://schemas.microsoft.com/office/drawing/2014/main" id="{92848EA3-FADF-90F3-D99B-72C0E132D66E}"/>
              </a:ext>
            </a:extLst>
          </p:cNvPr>
          <p:cNvSpPr txBox="1">
            <a:spLocks noGrp="1"/>
          </p:cNvSpPr>
          <p:nvPr>
            <p:ph type="body" sz="quarter" idx="13"/>
          </p:nvPr>
        </p:nvSpPr>
        <p:spPr>
          <a:xfrm>
            <a:off x="434975" y="1223963"/>
            <a:ext cx="11310938" cy="474662"/>
          </a:xfrm>
          <a:prstGeom prst="rect">
            <a:avLst/>
          </a:prstGeom>
          <a:noFill/>
        </p:spPr>
        <p:txBody>
          <a:bodyPr wrap="square" rtlCol="0">
            <a:spAutoFit/>
          </a:bodyPr>
          <a:lstStyle/>
          <a:p>
            <a:pPr defTabSz="914377">
              <a:defRPr/>
            </a:pPr>
            <a:r>
              <a:rPr lang="en-US" sz="1600" dirty="0">
                <a:solidFill>
                  <a:srgbClr val="00AAF0"/>
                </a:solidFill>
              </a:rPr>
              <a:t>PFHxA &lt; PFHpA &lt; PFOA &lt; PFNA &lt; PFBS &lt; PFHxS &lt; PFOS</a:t>
            </a:r>
          </a:p>
        </p:txBody>
      </p:sp>
    </p:spTree>
    <p:extLst>
      <p:ext uri="{BB962C8B-B14F-4D97-AF65-F5344CB8AC3E}">
        <p14:creationId xmlns:p14="http://schemas.microsoft.com/office/powerpoint/2010/main" val="1045194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900E7AFC-063C-05E1-3F17-1464E9D55669}"/>
              </a:ext>
            </a:extLst>
          </p:cNvPr>
          <p:cNvSpPr>
            <a:spLocks noGrp="1"/>
          </p:cNvSpPr>
          <p:nvPr>
            <p:ph type="body" sz="quarter" idx="11"/>
          </p:nvPr>
        </p:nvSpPr>
        <p:spPr/>
        <p:txBody>
          <a:bodyPr/>
          <a:lstStyle/>
          <a:p>
            <a:r>
              <a:rPr lang="en-US" dirty="0"/>
              <a:t>Resin System Design</a:t>
            </a:r>
          </a:p>
        </p:txBody>
      </p:sp>
    </p:spTree>
    <p:extLst>
      <p:ext uri="{BB962C8B-B14F-4D97-AF65-F5344CB8AC3E}">
        <p14:creationId xmlns:p14="http://schemas.microsoft.com/office/powerpoint/2010/main" val="10904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9ACA138C-5CC4-4BEA-8B46-101E35F12615}"/>
              </a:ext>
            </a:extLst>
          </p:cNvPr>
          <p:cNvGraphicFramePr>
            <a:graphicFrameLocks noGrp="1"/>
          </p:cNvGraphicFramePr>
          <p:nvPr/>
        </p:nvGraphicFramePr>
        <p:xfrm>
          <a:off x="2235201" y="501651"/>
          <a:ext cx="4252383" cy="5475792"/>
        </p:xfrm>
        <a:graphic>
          <a:graphicData uri="http://schemas.openxmlformats.org/drawingml/2006/table">
            <a:tbl>
              <a:tblPr/>
              <a:tblGrid>
                <a:gridCol w="2974548">
                  <a:extLst>
                    <a:ext uri="{9D8B030D-6E8A-4147-A177-3AD203B41FA5}">
                      <a16:colId xmlns:a16="http://schemas.microsoft.com/office/drawing/2014/main" val="2541626796"/>
                    </a:ext>
                  </a:extLst>
                </a:gridCol>
                <a:gridCol w="1277835">
                  <a:extLst>
                    <a:ext uri="{9D8B030D-6E8A-4147-A177-3AD203B41FA5}">
                      <a16:colId xmlns:a16="http://schemas.microsoft.com/office/drawing/2014/main" val="1118873177"/>
                    </a:ext>
                  </a:extLst>
                </a:gridCol>
              </a:tblGrid>
              <a:tr h="260752">
                <a:tc>
                  <a:txBody>
                    <a:bodyPr/>
                    <a:lstStyle/>
                    <a:p>
                      <a:pPr algn="l" fontAlgn="b"/>
                      <a:r>
                        <a:rPr lang="en-US" sz="1500" b="1" i="0" u="none" strike="noStrike">
                          <a:effectLst/>
                          <a:latin typeface="Calibri" panose="020F0502020204030204" pitchFamily="34" charset="0"/>
                        </a:rPr>
                        <a:t>Parameter</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effectLst/>
                          <a:latin typeface="Calibri" panose="020F0502020204030204" pitchFamily="34" charset="0"/>
                        </a:rPr>
                        <a:t>Units</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472719"/>
                  </a:ext>
                </a:extLst>
              </a:tr>
              <a:tr h="260752">
                <a:tc>
                  <a:txBody>
                    <a:bodyPr/>
                    <a:lstStyle/>
                    <a:p>
                      <a:pPr algn="l" fontAlgn="b"/>
                      <a:r>
                        <a:rPr lang="en-US" sz="1500" b="0" i="0" u="none" strike="noStrike" dirty="0">
                          <a:effectLst/>
                          <a:latin typeface="Calibri" panose="020F0502020204030204" pitchFamily="34" charset="0"/>
                        </a:rPr>
                        <a:t>Operational Flow Rate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gpm</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32613344"/>
                  </a:ext>
                </a:extLst>
              </a:tr>
              <a:tr h="260752">
                <a:tc>
                  <a:txBody>
                    <a:bodyPr/>
                    <a:lstStyle/>
                    <a:p>
                      <a:pPr algn="l" fontAlgn="b"/>
                      <a:r>
                        <a:rPr lang="en-US" sz="1500" b="0" i="0" u="none" strike="noStrike">
                          <a:effectLst/>
                          <a:latin typeface="Calibri" panose="020F0502020204030204" pitchFamily="34" charset="0"/>
                        </a:rPr>
                        <a:t>Operational Schedule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hour/day</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12785538"/>
                  </a:ext>
                </a:extLst>
              </a:tr>
              <a:tr h="260752">
                <a:tc>
                  <a:txBody>
                    <a:bodyPr/>
                    <a:lstStyle/>
                    <a:p>
                      <a:pPr algn="l" fontAlgn="b"/>
                      <a:r>
                        <a:rPr lang="en-US" sz="1500" b="0" i="0" u="none" strike="noStrike">
                          <a:effectLst/>
                          <a:latin typeface="Calibri" panose="020F0502020204030204" pitchFamily="34" charset="0"/>
                        </a:rPr>
                        <a:t>Daily Volume (average)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Gallons</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14399919"/>
                  </a:ext>
                </a:extLst>
              </a:tr>
              <a:tr h="260752">
                <a:tc>
                  <a:txBody>
                    <a:bodyPr/>
                    <a:lstStyle/>
                    <a:p>
                      <a:pPr algn="l" fontAlgn="b"/>
                      <a:r>
                        <a:rPr lang="en-US" sz="1500" b="0" i="0" u="none" strike="noStrike">
                          <a:effectLst/>
                          <a:latin typeface="Calibri" panose="020F0502020204030204" pitchFamily="34" charset="0"/>
                        </a:rPr>
                        <a:t>Sulfate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0201803"/>
                  </a:ext>
                </a:extLst>
              </a:tr>
              <a:tr h="260752">
                <a:tc>
                  <a:txBody>
                    <a:bodyPr/>
                    <a:lstStyle/>
                    <a:p>
                      <a:pPr algn="l" fontAlgn="b"/>
                      <a:r>
                        <a:rPr lang="en-US" sz="1500" b="0" i="0" u="none" strike="noStrike" dirty="0">
                          <a:effectLst/>
                          <a:latin typeface="Calibri" panose="020F0502020204030204" pitchFamily="34" charset="0"/>
                        </a:rPr>
                        <a:t>Nitrate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mg/L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13770353"/>
                  </a:ext>
                </a:extLst>
              </a:tr>
              <a:tr h="260752">
                <a:tc>
                  <a:txBody>
                    <a:bodyPr/>
                    <a:lstStyle/>
                    <a:p>
                      <a:pPr algn="l" fontAlgn="b"/>
                      <a:r>
                        <a:rPr lang="en-US" sz="1500" b="0" i="0" u="none" strike="noStrike">
                          <a:effectLst/>
                          <a:latin typeface="Calibri" panose="020F0502020204030204" pitchFamily="34" charset="0"/>
                        </a:rPr>
                        <a:t>Alkalinity (as CaCO</a:t>
                      </a:r>
                      <a:r>
                        <a:rPr lang="en-US" sz="1500" b="0" i="0" u="none" strike="noStrike" baseline="-25000">
                          <a:effectLst/>
                          <a:latin typeface="Calibri" panose="020F0502020204030204" pitchFamily="34" charset="0"/>
                        </a:rPr>
                        <a:t>3</a:t>
                      </a:r>
                      <a:r>
                        <a:rPr lang="en-US" sz="1500" b="0" i="0" u="none" strike="noStrike">
                          <a:effectLst/>
                          <a:latin typeface="Calibri" panose="020F0502020204030204" pitchFamily="34" charset="0"/>
                        </a:rPr>
                        <a:t>)</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99017990"/>
                  </a:ext>
                </a:extLst>
              </a:tr>
              <a:tr h="260752">
                <a:tc>
                  <a:txBody>
                    <a:bodyPr/>
                    <a:lstStyle/>
                    <a:p>
                      <a:pPr algn="l" fontAlgn="b"/>
                      <a:r>
                        <a:rPr lang="en-US" sz="1500" b="0" i="0" u="none" strike="noStrike">
                          <a:effectLst/>
                          <a:latin typeface="Calibri" panose="020F0502020204030204" pitchFamily="34" charset="0"/>
                        </a:rPr>
                        <a:t>Chloride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61957521"/>
                  </a:ext>
                </a:extLst>
              </a:tr>
              <a:tr h="260752">
                <a:tc>
                  <a:txBody>
                    <a:bodyPr/>
                    <a:lstStyle/>
                    <a:p>
                      <a:pPr algn="l" fontAlgn="b"/>
                      <a:r>
                        <a:rPr lang="en-US" sz="1500" b="0" i="0" u="none" strike="noStrike">
                          <a:effectLst/>
                          <a:latin typeface="Calibri" panose="020F0502020204030204" pitchFamily="34" charset="0"/>
                        </a:rPr>
                        <a:t>Fluoride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836248"/>
                  </a:ext>
                </a:extLst>
              </a:tr>
              <a:tr h="260752">
                <a:tc>
                  <a:txBody>
                    <a:bodyPr/>
                    <a:lstStyle/>
                    <a:p>
                      <a:pPr algn="l" fontAlgn="ctr"/>
                      <a:r>
                        <a:rPr lang="en-US" sz="1500" b="0" i="0" u="none" strike="noStrike">
                          <a:effectLst/>
                          <a:latin typeface="Calibri" panose="020F0502020204030204" pitchFamily="34" charset="0"/>
                        </a:rPr>
                        <a:t>Perchlorate</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en-US" sz="1500" b="0" i="0" u="none" strike="noStrike">
                          <a:effectLst/>
                          <a:latin typeface="Calibri" panose="020F0502020204030204" pitchFamily="34" charset="0"/>
                        </a:rPr>
                        <a:t>ppb</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22325817"/>
                  </a:ext>
                </a:extLst>
              </a:tr>
              <a:tr h="260752">
                <a:tc>
                  <a:txBody>
                    <a:bodyPr/>
                    <a:lstStyle/>
                    <a:p>
                      <a:pPr algn="l" fontAlgn="ctr"/>
                      <a:r>
                        <a:rPr lang="en-US" sz="1500" b="0" i="0" u="none" strike="noStrike" dirty="0">
                          <a:effectLst/>
                          <a:latin typeface="Calibri" panose="020F0502020204030204" pitchFamily="34" charset="0"/>
                        </a:rPr>
                        <a:t>Arsenic</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effectLst/>
                          <a:latin typeface="Calibri" panose="020F0502020204030204" pitchFamily="34" charset="0"/>
                        </a:rPr>
                        <a:t>ppb</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872014"/>
                  </a:ext>
                </a:extLst>
              </a:tr>
              <a:tr h="260752">
                <a:tc>
                  <a:txBody>
                    <a:bodyPr/>
                    <a:lstStyle/>
                    <a:p>
                      <a:pPr algn="l" fontAlgn="b"/>
                      <a:r>
                        <a:rPr lang="en-US" sz="1500" b="0" i="0" u="none" strike="noStrike">
                          <a:effectLst/>
                          <a:latin typeface="Calibri" panose="020F0502020204030204" pitchFamily="34" charset="0"/>
                        </a:rPr>
                        <a:t>Hexavalent chromium</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ppb</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998786"/>
                  </a:ext>
                </a:extLst>
              </a:tr>
              <a:tr h="260752">
                <a:tc>
                  <a:txBody>
                    <a:bodyPr/>
                    <a:lstStyle/>
                    <a:p>
                      <a:pPr algn="l" fontAlgn="ctr"/>
                      <a:r>
                        <a:rPr lang="en-US" sz="1500" b="0" i="0" u="none" strike="noStrike">
                          <a:effectLst/>
                          <a:latin typeface="Calibri" panose="020F0502020204030204" pitchFamily="34" charset="0"/>
                        </a:rPr>
                        <a:t>Uranium</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effectLst/>
                          <a:latin typeface="Calibri" panose="020F0502020204030204" pitchFamily="34" charset="0"/>
                        </a:rPr>
                        <a:t>ppb</a:t>
                      </a:r>
                    </a:p>
                  </a:txBody>
                  <a:tcPr marL="6976" marR="6976" marT="6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244882"/>
                  </a:ext>
                </a:extLst>
              </a:tr>
              <a:tr h="260752">
                <a:tc>
                  <a:txBody>
                    <a:bodyPr/>
                    <a:lstStyle/>
                    <a:p>
                      <a:pPr algn="l" fontAlgn="b"/>
                      <a:r>
                        <a:rPr lang="en-US" sz="1500" b="0" i="0" u="none" strike="noStrike">
                          <a:effectLst/>
                          <a:latin typeface="Calibri" panose="020F0502020204030204" pitchFamily="34" charset="0"/>
                        </a:rPr>
                        <a:t>Calcium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687249"/>
                  </a:ext>
                </a:extLst>
              </a:tr>
              <a:tr h="260752">
                <a:tc>
                  <a:txBody>
                    <a:bodyPr/>
                    <a:lstStyle/>
                    <a:p>
                      <a:pPr algn="l" fontAlgn="b"/>
                      <a:r>
                        <a:rPr lang="en-US" sz="1500" b="0" i="0" u="none" strike="noStrike">
                          <a:effectLst/>
                          <a:latin typeface="Calibri" panose="020F0502020204030204" pitchFamily="34" charset="0"/>
                        </a:rPr>
                        <a:t>Magnesium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250233"/>
                  </a:ext>
                </a:extLst>
              </a:tr>
              <a:tr h="260752">
                <a:tc>
                  <a:txBody>
                    <a:bodyPr/>
                    <a:lstStyle/>
                    <a:p>
                      <a:pPr algn="l" fontAlgn="b"/>
                      <a:r>
                        <a:rPr lang="en-US" sz="1500" b="0" i="0" u="none" strike="noStrike">
                          <a:effectLst/>
                          <a:latin typeface="Calibri" panose="020F0502020204030204" pitchFamily="34" charset="0"/>
                        </a:rPr>
                        <a:t>Sodium</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479765"/>
                  </a:ext>
                </a:extLst>
              </a:tr>
              <a:tr h="260752">
                <a:tc>
                  <a:txBody>
                    <a:bodyPr/>
                    <a:lstStyle/>
                    <a:p>
                      <a:pPr algn="l" fontAlgn="b"/>
                      <a:r>
                        <a:rPr lang="en-US" sz="1500" b="0" i="0" u="none" strike="noStrike">
                          <a:effectLst/>
                          <a:latin typeface="Calibri" panose="020F0502020204030204" pitchFamily="34" charset="0"/>
                        </a:rPr>
                        <a:t>Potassium</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72799"/>
                  </a:ext>
                </a:extLst>
              </a:tr>
              <a:tr h="260752">
                <a:tc>
                  <a:txBody>
                    <a:bodyPr/>
                    <a:lstStyle/>
                    <a:p>
                      <a:pPr algn="l" fontAlgn="b"/>
                      <a:r>
                        <a:rPr lang="en-US" sz="1500" b="0" i="0" u="none" strike="noStrike">
                          <a:effectLst/>
                          <a:latin typeface="Calibri" panose="020F0502020204030204" pitchFamily="34" charset="0"/>
                        </a:rPr>
                        <a:t>Iron</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500" b="0" i="0" u="none" strike="noStrike">
                          <a:effectLst/>
                          <a:latin typeface="Calibri" panose="020F0502020204030204" pitchFamily="34" charset="0"/>
                        </a:rPr>
                        <a:t>ug/L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28980685"/>
                  </a:ext>
                </a:extLst>
              </a:tr>
              <a:tr h="260752">
                <a:tc>
                  <a:txBody>
                    <a:bodyPr/>
                    <a:lstStyle/>
                    <a:p>
                      <a:pPr algn="l" fontAlgn="b"/>
                      <a:r>
                        <a:rPr lang="en-US" sz="1500" b="0" i="0" u="none" strike="noStrike">
                          <a:effectLst/>
                          <a:latin typeface="Calibri" panose="020F0502020204030204" pitchFamily="34" charset="0"/>
                        </a:rPr>
                        <a:t>Manganese</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500" b="0" i="0" u="none" strike="noStrike">
                          <a:effectLst/>
                          <a:latin typeface="Calibri" panose="020F0502020204030204" pitchFamily="34" charset="0"/>
                        </a:rPr>
                        <a:t>ug/L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74991010"/>
                  </a:ext>
                </a:extLst>
              </a:tr>
              <a:tr h="260752">
                <a:tc>
                  <a:txBody>
                    <a:bodyPr/>
                    <a:lstStyle/>
                    <a:p>
                      <a:pPr algn="l" fontAlgn="b"/>
                      <a:r>
                        <a:rPr lang="en-US" sz="1500" b="0" i="0" u="none" strike="noStrike">
                          <a:effectLst/>
                          <a:latin typeface="Calibri" panose="020F0502020204030204" pitchFamily="34" charset="0"/>
                        </a:rPr>
                        <a:t>pH</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 </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754608"/>
                  </a:ext>
                </a:extLst>
              </a:tr>
              <a:tr h="260752">
                <a:tc>
                  <a:txBody>
                    <a:bodyPr/>
                    <a:lstStyle/>
                    <a:p>
                      <a:pPr algn="l" fontAlgn="b"/>
                      <a:r>
                        <a:rPr lang="en-US" sz="1500" b="0" i="0" u="none" strike="noStrike">
                          <a:effectLst/>
                          <a:latin typeface="Calibri" panose="020F0502020204030204" pitchFamily="34" charset="0"/>
                        </a:rPr>
                        <a:t>TDS</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a:effectLst/>
                          <a:latin typeface="Calibri" panose="020F0502020204030204" pitchFamily="34" charset="0"/>
                        </a:rPr>
                        <a:t>mg/L</a:t>
                      </a:r>
                    </a:p>
                  </a:txBody>
                  <a:tcPr marL="6976" marR="6976" marT="6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951089"/>
                  </a:ext>
                </a:extLst>
              </a:tr>
            </a:tbl>
          </a:graphicData>
        </a:graphic>
      </p:graphicFrame>
      <p:graphicFrame>
        <p:nvGraphicFramePr>
          <p:cNvPr id="18" name="Table 17">
            <a:extLst>
              <a:ext uri="{FF2B5EF4-FFF2-40B4-BE49-F238E27FC236}">
                <a16:creationId xmlns:a16="http://schemas.microsoft.com/office/drawing/2014/main" id="{0305F2D8-0BB2-4EE4-B126-6495BBE1CE9E}"/>
              </a:ext>
            </a:extLst>
          </p:cNvPr>
          <p:cNvGraphicFramePr>
            <a:graphicFrameLocks noGrp="1"/>
          </p:cNvGraphicFramePr>
          <p:nvPr/>
        </p:nvGraphicFramePr>
        <p:xfrm>
          <a:off x="6705601" y="501651"/>
          <a:ext cx="5196418" cy="5475792"/>
        </p:xfrm>
        <a:graphic>
          <a:graphicData uri="http://schemas.openxmlformats.org/drawingml/2006/table">
            <a:tbl>
              <a:tblPr/>
              <a:tblGrid>
                <a:gridCol w="3335859">
                  <a:extLst>
                    <a:ext uri="{9D8B030D-6E8A-4147-A177-3AD203B41FA5}">
                      <a16:colId xmlns:a16="http://schemas.microsoft.com/office/drawing/2014/main" val="2635636650"/>
                    </a:ext>
                  </a:extLst>
                </a:gridCol>
                <a:gridCol w="913943">
                  <a:extLst>
                    <a:ext uri="{9D8B030D-6E8A-4147-A177-3AD203B41FA5}">
                      <a16:colId xmlns:a16="http://schemas.microsoft.com/office/drawing/2014/main" val="2379081581"/>
                    </a:ext>
                  </a:extLst>
                </a:gridCol>
                <a:gridCol w="946616">
                  <a:extLst>
                    <a:ext uri="{9D8B030D-6E8A-4147-A177-3AD203B41FA5}">
                      <a16:colId xmlns:a16="http://schemas.microsoft.com/office/drawing/2014/main" val="658758068"/>
                    </a:ext>
                  </a:extLst>
                </a:gridCol>
              </a:tblGrid>
              <a:tr h="260752">
                <a:tc>
                  <a:txBody>
                    <a:bodyPr/>
                    <a:lstStyle/>
                    <a:p>
                      <a:pPr algn="l" fontAlgn="b"/>
                      <a:r>
                        <a:rPr lang="en-US" sz="1500" b="1" i="0" u="none" strike="noStrike">
                          <a:effectLst/>
                          <a:latin typeface="Calibri" panose="020F0502020204030204" pitchFamily="34" charset="0"/>
                        </a:rPr>
                        <a:t>Parameter</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effectLst/>
                          <a:latin typeface="Arial" panose="020B0604020202020204" pitchFamily="34" charset="0"/>
                        </a:rPr>
                        <a:t>Abrv.</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effectLst/>
                          <a:latin typeface="Calibri" panose="020F0502020204030204" pitchFamily="34" charset="0"/>
                        </a:rPr>
                        <a:t>Units</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395380"/>
                  </a:ext>
                </a:extLst>
              </a:tr>
              <a:tr h="260752">
                <a:tc gridSpan="2">
                  <a:txBody>
                    <a:bodyPr/>
                    <a:lstStyle/>
                    <a:p>
                      <a:pPr algn="l" fontAlgn="b"/>
                      <a:r>
                        <a:rPr lang="en-US" sz="1500" b="0" i="0" u="none" strike="noStrike" dirty="0">
                          <a:effectLst/>
                          <a:latin typeface="Calibri" panose="020F0502020204030204" pitchFamily="34" charset="0"/>
                        </a:rPr>
                        <a:t>Suspended Solids</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b"/>
                      <a:r>
                        <a:rPr lang="en-US" sz="1100" b="0" i="0" u="none" strike="noStrike" dirty="0">
                          <a:effectLst/>
                          <a:latin typeface="Calibri" panose="020F0502020204030204" pitchFamily="34" charset="0"/>
                        </a:rPr>
                        <a:t> </a:t>
                      </a:r>
                    </a:p>
                  </a:txBody>
                  <a:tcPr marL="5213" marR="5213" marT="5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500" b="0" i="0" u="none" strike="noStrike">
                          <a:effectLst/>
                          <a:latin typeface="Calibri" panose="020F0502020204030204" pitchFamily="34" charset="0"/>
                        </a:rPr>
                        <a:t>mg/L</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93569903"/>
                  </a:ext>
                </a:extLst>
              </a:tr>
              <a:tr h="260752">
                <a:tc gridSpan="2">
                  <a:txBody>
                    <a:bodyPr/>
                    <a:lstStyle/>
                    <a:p>
                      <a:pPr algn="l" fontAlgn="b"/>
                      <a:r>
                        <a:rPr lang="en-US" sz="1500" b="0" i="0" u="none" strike="noStrike" dirty="0">
                          <a:effectLst/>
                          <a:latin typeface="Calibri" panose="020F0502020204030204" pitchFamily="34" charset="0"/>
                        </a:rPr>
                        <a:t>Oil &amp; Grease</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b"/>
                      <a:r>
                        <a:rPr lang="en-US" sz="1100" b="0" i="0" u="none" strike="noStrike" dirty="0">
                          <a:effectLst/>
                          <a:latin typeface="Calibri" panose="020F0502020204030204" pitchFamily="34" charset="0"/>
                        </a:rPr>
                        <a:t> </a:t>
                      </a:r>
                    </a:p>
                  </a:txBody>
                  <a:tcPr marL="5213" marR="5213" marT="52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500" b="0" i="0" u="none" strike="noStrike">
                          <a:effectLst/>
                          <a:latin typeface="Calibri" panose="020F0502020204030204" pitchFamily="34" charset="0"/>
                        </a:rPr>
                        <a:t>mg/L</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82805250"/>
                  </a:ext>
                </a:extLst>
              </a:tr>
              <a:tr h="260752">
                <a:tc gridSpan="2">
                  <a:txBody>
                    <a:bodyPr/>
                    <a:lstStyle/>
                    <a:p>
                      <a:pPr algn="l" fontAlgn="b"/>
                      <a:r>
                        <a:rPr lang="en-US" sz="1500" b="0" i="0" u="none" strike="noStrike" dirty="0">
                          <a:effectLst/>
                          <a:latin typeface="Calibri" panose="020F0502020204030204" pitchFamily="34" charset="0"/>
                        </a:rPr>
                        <a:t>Total Organic Carbon                            </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algn="l" fontAlgn="b"/>
                      <a:r>
                        <a:rPr lang="en-US" sz="1500" b="0" i="0" u="none" strike="noStrike">
                          <a:effectLst/>
                          <a:latin typeface="Calibri" panose="020F0502020204030204" pitchFamily="34" charset="0"/>
                        </a:rPr>
                        <a:t>mg/L</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91762233"/>
                  </a:ext>
                </a:extLst>
              </a:tr>
              <a:tr h="260752">
                <a:tc>
                  <a:txBody>
                    <a:bodyPr/>
                    <a:lstStyle/>
                    <a:p>
                      <a:pPr algn="l" fontAlgn="ctr"/>
                      <a:r>
                        <a:rPr lang="en-US" sz="1500" b="0" i="0" u="none" strike="noStrike">
                          <a:effectLst/>
                          <a:latin typeface="Calibri" panose="020F0502020204030204" pitchFamily="34" charset="0"/>
                        </a:rPr>
                        <a:t>Perfluorobutanoic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PFBA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858964"/>
                  </a:ext>
                </a:extLst>
              </a:tr>
              <a:tr h="260752">
                <a:tc>
                  <a:txBody>
                    <a:bodyPr/>
                    <a:lstStyle/>
                    <a:p>
                      <a:pPr algn="l" fontAlgn="ctr"/>
                      <a:r>
                        <a:rPr lang="en-US" sz="1500" b="0" i="0" u="none" strike="noStrike">
                          <a:effectLst/>
                          <a:latin typeface="Calibri" panose="020F0502020204030204" pitchFamily="34" charset="0"/>
                        </a:rPr>
                        <a:t>Perfluoropentanoic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PFPeA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97620798"/>
                  </a:ext>
                </a:extLst>
              </a:tr>
              <a:tr h="260752">
                <a:tc>
                  <a:txBody>
                    <a:bodyPr/>
                    <a:lstStyle/>
                    <a:p>
                      <a:pPr algn="l" fontAlgn="ctr"/>
                      <a:r>
                        <a:rPr lang="en-US" sz="1500" b="0" i="0" u="none" strike="noStrike">
                          <a:effectLst/>
                          <a:latin typeface="Calibri" panose="020F0502020204030204" pitchFamily="34" charset="0"/>
                        </a:rPr>
                        <a:t>Perfluorohexanoic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PFHxA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28942080"/>
                  </a:ext>
                </a:extLst>
              </a:tr>
              <a:tr h="260752">
                <a:tc>
                  <a:txBody>
                    <a:bodyPr/>
                    <a:lstStyle/>
                    <a:p>
                      <a:pPr algn="l" fontAlgn="ctr"/>
                      <a:r>
                        <a:rPr lang="en-US" sz="1500" b="0" i="0" u="none" strike="noStrike">
                          <a:effectLst/>
                          <a:latin typeface="Calibri" panose="020F0502020204030204" pitchFamily="34" charset="0"/>
                        </a:rPr>
                        <a:t>Perfluoroheptanoic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PFHpA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08910922"/>
                  </a:ext>
                </a:extLst>
              </a:tr>
              <a:tr h="260752">
                <a:tc>
                  <a:txBody>
                    <a:bodyPr/>
                    <a:lstStyle/>
                    <a:p>
                      <a:pPr algn="l" fontAlgn="ctr"/>
                      <a:r>
                        <a:rPr lang="en-US" sz="1500" b="0" i="0" u="none" strike="noStrike">
                          <a:effectLst/>
                          <a:latin typeface="Calibri" panose="020F0502020204030204" pitchFamily="34" charset="0"/>
                        </a:rPr>
                        <a:t>Perfluorooctanoic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PFOA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2779246"/>
                  </a:ext>
                </a:extLst>
              </a:tr>
              <a:tr h="260752">
                <a:tc>
                  <a:txBody>
                    <a:bodyPr/>
                    <a:lstStyle/>
                    <a:p>
                      <a:pPr algn="l" fontAlgn="ctr"/>
                      <a:r>
                        <a:rPr lang="en-US" sz="1500" b="0" i="0" u="none" strike="noStrike">
                          <a:effectLst/>
                          <a:latin typeface="Calibri" panose="020F0502020204030204" pitchFamily="34" charset="0"/>
                        </a:rPr>
                        <a:t>Perfluorononanoic acid </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PFNA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19177571"/>
                  </a:ext>
                </a:extLst>
              </a:tr>
              <a:tr h="260752">
                <a:tc>
                  <a:txBody>
                    <a:bodyPr/>
                    <a:lstStyle/>
                    <a:p>
                      <a:pPr algn="l" fontAlgn="ctr"/>
                      <a:r>
                        <a:rPr lang="en-US" sz="1500" b="0" i="0" u="none" strike="noStrike">
                          <a:effectLst/>
                          <a:latin typeface="Calibri" panose="020F0502020204030204" pitchFamily="34" charset="0"/>
                        </a:rPr>
                        <a:t>Perfluorododecanoic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PFDoDA</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45245533"/>
                  </a:ext>
                </a:extLst>
              </a:tr>
              <a:tr h="260752">
                <a:tc>
                  <a:txBody>
                    <a:bodyPr/>
                    <a:lstStyle/>
                    <a:p>
                      <a:pPr algn="l" fontAlgn="ctr"/>
                      <a:r>
                        <a:rPr lang="en-US" sz="1500" b="0" i="0" u="none" strike="noStrike">
                          <a:effectLst/>
                          <a:latin typeface="Calibri" panose="020F0502020204030204" pitchFamily="34" charset="0"/>
                        </a:rPr>
                        <a:t>Perfluorotetradecanoic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PFTeA</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09361249"/>
                  </a:ext>
                </a:extLst>
              </a:tr>
              <a:tr h="260752">
                <a:tc>
                  <a:txBody>
                    <a:bodyPr/>
                    <a:lstStyle/>
                    <a:p>
                      <a:pPr algn="l" fontAlgn="ctr"/>
                      <a:r>
                        <a:rPr lang="en-US" sz="1500" b="0" i="0" u="none" strike="noStrike">
                          <a:effectLst/>
                          <a:latin typeface="Calibri" panose="020F0502020204030204" pitchFamily="34" charset="0"/>
                        </a:rPr>
                        <a:t>Perfluorobutanesulfonic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PFBS</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75947854"/>
                  </a:ext>
                </a:extLst>
              </a:tr>
              <a:tr h="260752">
                <a:tc>
                  <a:txBody>
                    <a:bodyPr/>
                    <a:lstStyle/>
                    <a:p>
                      <a:pPr algn="l" fontAlgn="ctr"/>
                      <a:r>
                        <a:rPr lang="en-US" sz="1500" b="0" i="0" u="none" strike="noStrike">
                          <a:effectLst/>
                          <a:latin typeface="Calibri" panose="020F0502020204030204" pitchFamily="34" charset="0"/>
                        </a:rPr>
                        <a:t>Perfluorohexanesulfonic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PFHxS</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23280050"/>
                  </a:ext>
                </a:extLst>
              </a:tr>
              <a:tr h="260752">
                <a:tc>
                  <a:txBody>
                    <a:bodyPr/>
                    <a:lstStyle/>
                    <a:p>
                      <a:pPr algn="l" fontAlgn="ctr"/>
                      <a:r>
                        <a:rPr lang="en-US" sz="1500" b="0" i="0" u="none" strike="noStrike">
                          <a:effectLst/>
                          <a:latin typeface="Calibri" panose="020F0502020204030204" pitchFamily="34" charset="0"/>
                        </a:rPr>
                        <a:t>Perfluoroheptanesulfonic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PFHpS</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22269964"/>
                  </a:ext>
                </a:extLst>
              </a:tr>
              <a:tr h="260752">
                <a:tc>
                  <a:txBody>
                    <a:bodyPr/>
                    <a:lstStyle/>
                    <a:p>
                      <a:pPr algn="l" fontAlgn="ctr"/>
                      <a:r>
                        <a:rPr lang="en-US" sz="1500" b="0" i="0" u="none" strike="noStrike">
                          <a:effectLst/>
                          <a:latin typeface="Calibri" panose="020F0502020204030204" pitchFamily="34" charset="0"/>
                        </a:rPr>
                        <a:t>Perfluorooctanesulfonic acid</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PFOS</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47412258"/>
                  </a:ext>
                </a:extLst>
              </a:tr>
              <a:tr h="260752">
                <a:tc>
                  <a:txBody>
                    <a:bodyPr/>
                    <a:lstStyle/>
                    <a:p>
                      <a:pPr algn="l" fontAlgn="ctr"/>
                      <a:r>
                        <a:rPr lang="en-US" sz="1500" b="0" i="0" u="none" strike="noStrike">
                          <a:effectLst/>
                          <a:latin typeface="Calibri" panose="020F0502020204030204" pitchFamily="34" charset="0"/>
                        </a:rPr>
                        <a:t>4:2 FTS (fluorotelomer sulfonate)</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4:2 FTS</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78862569"/>
                  </a:ext>
                </a:extLst>
              </a:tr>
              <a:tr h="260752">
                <a:tc>
                  <a:txBody>
                    <a:bodyPr/>
                    <a:lstStyle/>
                    <a:p>
                      <a:pPr algn="l" fontAlgn="ctr"/>
                      <a:r>
                        <a:rPr lang="en-US" sz="1500" b="0" i="0" u="none" strike="noStrike">
                          <a:effectLst/>
                          <a:latin typeface="Calibri" panose="020F0502020204030204" pitchFamily="34" charset="0"/>
                        </a:rPr>
                        <a:t>6:2 FTS (fluorotelomer sulfonate)</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500" b="0" i="0" u="none" strike="noStrike">
                          <a:effectLst/>
                          <a:latin typeface="Calibri" panose="020F0502020204030204" pitchFamily="34" charset="0"/>
                        </a:rPr>
                        <a:t>6:2 FTS</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17946524"/>
                  </a:ext>
                </a:extLst>
              </a:tr>
              <a:tr h="260752">
                <a:tc>
                  <a:txBody>
                    <a:bodyPr/>
                    <a:lstStyle/>
                    <a:p>
                      <a:pPr algn="l" fontAlgn="ctr"/>
                      <a:r>
                        <a:rPr lang="en-US" sz="1500" b="0" i="0" u="none" strike="noStrike">
                          <a:effectLst/>
                          <a:latin typeface="Calibri" panose="020F0502020204030204" pitchFamily="34" charset="0"/>
                        </a:rPr>
                        <a:t>8:2 FTS (fluorotelomer sulfonate)</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500" b="0" i="0" u="none" strike="noStrike">
                          <a:effectLst/>
                          <a:latin typeface="Calibri" panose="020F0502020204030204" pitchFamily="34" charset="0"/>
                        </a:rPr>
                        <a:t>8:2 FTS</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70780009"/>
                  </a:ext>
                </a:extLst>
              </a:tr>
              <a:tr h="260752">
                <a:tc>
                  <a:txBody>
                    <a:bodyPr/>
                    <a:lstStyle/>
                    <a:p>
                      <a:pPr algn="l" fontAlgn="ctr"/>
                      <a:r>
                        <a:rPr lang="en-US" sz="1500" b="0" i="0" u="none" strike="noStrike">
                          <a:effectLst/>
                          <a:latin typeface="Calibri" panose="020F0502020204030204" pitchFamily="34" charset="0"/>
                        </a:rPr>
                        <a:t>GenX</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500" b="0" i="0" u="none" strike="noStrike">
                          <a:effectLst/>
                          <a:latin typeface="Calibri" panose="020F0502020204030204" pitchFamily="34" charset="0"/>
                        </a:rPr>
                        <a:t>GenX</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sz="1500" b="0" i="0" u="none" strike="noStrike">
                          <a:effectLst/>
                          <a:latin typeface="Calibri" panose="020F0502020204030204" pitchFamily="34" charset="0"/>
                        </a:rPr>
                        <a:t>ppt</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57397956"/>
                  </a:ext>
                </a:extLst>
              </a:tr>
              <a:tr h="260752">
                <a:tc>
                  <a:txBody>
                    <a:bodyPr/>
                    <a:lstStyle/>
                    <a:p>
                      <a:pPr algn="l" fontAlgn="ctr"/>
                      <a:r>
                        <a:rPr lang="en-US" sz="1500" b="0" i="0" u="none" strike="noStrike" dirty="0">
                          <a:effectLst/>
                          <a:latin typeface="Calibri" panose="020F0502020204030204" pitchFamily="34" charset="0"/>
                        </a:rPr>
                        <a:t>VOC</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effectLst/>
                          <a:latin typeface="Calibri" panose="020F0502020204030204" pitchFamily="34" charset="0"/>
                        </a:rPr>
                        <a:t>VOC</a:t>
                      </a:r>
                    </a:p>
                  </a:txBody>
                  <a:tcPr marL="6951" marR="6951" marT="69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effectLst/>
                          <a:latin typeface="Calibri" panose="020F0502020204030204" pitchFamily="34" charset="0"/>
                        </a:rPr>
                        <a:t>ppb</a:t>
                      </a:r>
                    </a:p>
                  </a:txBody>
                  <a:tcPr marL="6951" marR="6951" marT="6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423787"/>
                  </a:ext>
                </a:extLst>
              </a:tr>
            </a:tbl>
          </a:graphicData>
        </a:graphic>
      </p:graphicFrame>
      <p:sp>
        <p:nvSpPr>
          <p:cNvPr id="21" name="TextBox 20">
            <a:extLst>
              <a:ext uri="{FF2B5EF4-FFF2-40B4-BE49-F238E27FC236}">
                <a16:creationId xmlns:a16="http://schemas.microsoft.com/office/drawing/2014/main" id="{CE847858-6780-4681-93E9-AB400A268B9B}"/>
              </a:ext>
            </a:extLst>
          </p:cNvPr>
          <p:cNvSpPr txBox="1"/>
          <p:nvPr/>
        </p:nvSpPr>
        <p:spPr>
          <a:xfrm>
            <a:off x="0" y="1193801"/>
            <a:ext cx="2235200" cy="4113306"/>
          </a:xfrm>
          <a:prstGeom prst="rect">
            <a:avLst/>
          </a:prstGeom>
          <a:noFill/>
        </p:spPr>
        <p:txBody>
          <a:bodyPr wrap="square" rtlCol="0">
            <a:spAutoFit/>
          </a:bodyPr>
          <a:lstStyle/>
          <a:p>
            <a:r>
              <a:rPr lang="en-US" sz="2400" b="1" dirty="0">
                <a:solidFill>
                  <a:schemeClr val="tx2"/>
                </a:solidFill>
              </a:rPr>
              <a:t>Starts with Water Quality</a:t>
            </a:r>
          </a:p>
          <a:p>
            <a:endParaRPr lang="en-US" sz="2133" dirty="0"/>
          </a:p>
          <a:p>
            <a:pPr marL="230712" indent="-230712">
              <a:buFont typeface="Arial" panose="020B0604020202020204" pitchFamily="34" charset="0"/>
              <a:buChar char="•"/>
            </a:pPr>
            <a:r>
              <a:rPr lang="en-US" sz="2133" dirty="0"/>
              <a:t>Critical parameters in blue </a:t>
            </a:r>
          </a:p>
          <a:p>
            <a:endParaRPr lang="en-US" sz="2133" dirty="0"/>
          </a:p>
          <a:p>
            <a:pPr marL="230712" indent="-230712">
              <a:buFont typeface="Arial" panose="020B0604020202020204" pitchFamily="34" charset="0"/>
              <a:buChar char="•"/>
            </a:pPr>
            <a:r>
              <a:rPr lang="en-US" sz="2133" dirty="0"/>
              <a:t>If not provided, assumed ND </a:t>
            </a:r>
          </a:p>
          <a:p>
            <a:r>
              <a:rPr lang="en-US" sz="2133" dirty="0"/>
              <a:t> </a:t>
            </a:r>
          </a:p>
          <a:p>
            <a:pPr marL="230712" indent="-230712">
              <a:buFont typeface="Arial" panose="020B0604020202020204" pitchFamily="34" charset="0"/>
              <a:buChar char="•"/>
            </a:pPr>
            <a:r>
              <a:rPr lang="en-US" sz="2133" dirty="0"/>
              <a:t>Endpoint criteria key!</a:t>
            </a:r>
          </a:p>
        </p:txBody>
      </p:sp>
    </p:spTree>
    <p:extLst>
      <p:ext uri="{BB962C8B-B14F-4D97-AF65-F5344CB8AC3E}">
        <p14:creationId xmlns:p14="http://schemas.microsoft.com/office/powerpoint/2010/main" val="1454443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FA8D1-2584-4BAC-BD28-7CC383629108}"/>
              </a:ext>
            </a:extLst>
          </p:cNvPr>
          <p:cNvSpPr>
            <a:spLocks noGrp="1"/>
          </p:cNvSpPr>
          <p:nvPr>
            <p:ph type="title"/>
          </p:nvPr>
        </p:nvSpPr>
        <p:spPr>
          <a:xfrm>
            <a:off x="548799" y="261142"/>
            <a:ext cx="10515600" cy="1325563"/>
          </a:xfrm>
        </p:spPr>
        <p:txBody>
          <a:bodyPr wrap="square" anchor="ctr">
            <a:normAutofit/>
          </a:bodyPr>
          <a:lstStyle/>
          <a:p>
            <a:r>
              <a:rPr lang="en-US" dirty="0"/>
              <a:t>Process of Modeling - Chemistry</a:t>
            </a:r>
          </a:p>
        </p:txBody>
      </p:sp>
      <p:sp>
        <p:nvSpPr>
          <p:cNvPr id="13" name="Content Placeholder 5">
            <a:extLst>
              <a:ext uri="{FF2B5EF4-FFF2-40B4-BE49-F238E27FC236}">
                <a16:creationId xmlns:a16="http://schemas.microsoft.com/office/drawing/2014/main" id="{06DC491B-433B-4D40-BD32-78BDA9978BD7}"/>
              </a:ext>
            </a:extLst>
          </p:cNvPr>
          <p:cNvSpPr>
            <a:spLocks noGrp="1"/>
          </p:cNvSpPr>
          <p:nvPr>
            <p:ph idx="4294967295"/>
          </p:nvPr>
        </p:nvSpPr>
        <p:spPr>
          <a:xfrm>
            <a:off x="418011" y="1902641"/>
            <a:ext cx="5939558" cy="3810181"/>
          </a:xfrm>
        </p:spPr>
        <p:txBody>
          <a:bodyPr wrap="square" anchor="t">
            <a:normAutofit/>
          </a:bodyPr>
          <a:lstStyle/>
          <a:p>
            <a:pPr marL="457189" indent="-457189">
              <a:spcAft>
                <a:spcPts val="800"/>
              </a:spcAft>
              <a:buFont typeface="Arial" panose="020B0604020202020204" pitchFamily="34" charset="0"/>
              <a:buChar char="•"/>
            </a:pPr>
            <a:r>
              <a:rPr lang="en-US" sz="2267" dirty="0"/>
              <a:t>Resin selectivity for individual PFAS species (proprietary)</a:t>
            </a:r>
          </a:p>
          <a:p>
            <a:pPr marL="457189" indent="-457189">
              <a:spcAft>
                <a:spcPts val="800"/>
              </a:spcAft>
              <a:buFont typeface="Arial" panose="020B0604020202020204" pitchFamily="34" charset="0"/>
              <a:buChar char="•"/>
            </a:pPr>
            <a:r>
              <a:rPr lang="en-US" sz="2267" dirty="0"/>
              <a:t>Impact of major anions</a:t>
            </a:r>
          </a:p>
          <a:p>
            <a:pPr marL="457189" indent="-457189">
              <a:spcAft>
                <a:spcPts val="800"/>
              </a:spcAft>
              <a:buFont typeface="Arial" panose="020B0604020202020204" pitchFamily="34" charset="0"/>
              <a:buChar char="•"/>
            </a:pPr>
            <a:r>
              <a:rPr lang="en-US" sz="2267" dirty="0"/>
              <a:t>Predict effluent breakthrough curves</a:t>
            </a:r>
          </a:p>
          <a:p>
            <a:pPr marL="457189" indent="-457189">
              <a:spcAft>
                <a:spcPts val="800"/>
              </a:spcAft>
              <a:buFont typeface="Arial" panose="020B0604020202020204" pitchFamily="34" charset="0"/>
              <a:buChar char="•"/>
            </a:pPr>
            <a:r>
              <a:rPr lang="en-US" sz="2267" dirty="0"/>
              <a:t>High accuracy models for “the usual PFAS suspects” in drinking water</a:t>
            </a:r>
          </a:p>
          <a:p>
            <a:pPr marL="457189" indent="-457189">
              <a:spcAft>
                <a:spcPts val="800"/>
              </a:spcAft>
            </a:pPr>
            <a:endParaRPr lang="en-US" sz="2267" dirty="0"/>
          </a:p>
          <a:p>
            <a:pPr marL="1447738" lvl="1" indent="-457189">
              <a:spcAft>
                <a:spcPts val="800"/>
              </a:spcAft>
            </a:pPr>
            <a:endParaRPr lang="en-US" sz="2267" dirty="0"/>
          </a:p>
        </p:txBody>
      </p:sp>
      <p:pic>
        <p:nvPicPr>
          <p:cNvPr id="7" name="Picture 1" descr="image002">
            <a:extLst>
              <a:ext uri="{FF2B5EF4-FFF2-40B4-BE49-F238E27FC236}">
                <a16:creationId xmlns:a16="http://schemas.microsoft.com/office/drawing/2014/main" id="{9EADB05D-66AF-4815-97B6-FB951E0D37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34430" y="1586705"/>
            <a:ext cx="6231445" cy="367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32335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DF4F4-EB7C-1041-E488-31A39CB89933}"/>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F7465901-99E8-9596-0357-F16636EE7C90}"/>
              </a:ext>
            </a:extLst>
          </p:cNvPr>
          <p:cNvSpPr>
            <a:spLocks noGrp="1"/>
          </p:cNvSpPr>
          <p:nvPr>
            <p:ph idx="1"/>
          </p:nvPr>
        </p:nvSpPr>
        <p:spPr/>
        <p:txBody>
          <a:bodyPr/>
          <a:lstStyle/>
          <a:p>
            <a:pPr marL="342900" indent="-342900">
              <a:buFont typeface="Arial" panose="020B0604020202020204" pitchFamily="34" charset="0"/>
              <a:buChar char="•"/>
            </a:pPr>
            <a:r>
              <a:rPr lang="en-US" sz="2400" dirty="0"/>
              <a:t>PFAS – what are they &amp; where do they come from?</a:t>
            </a:r>
          </a:p>
          <a:p>
            <a:pPr marL="342900" indent="-342900">
              <a:buFont typeface="Arial" panose="020B0604020202020204" pitchFamily="34" charset="0"/>
              <a:buChar char="•"/>
            </a:pPr>
            <a:r>
              <a:rPr lang="en-US" sz="2400" dirty="0"/>
              <a:t>Why do we care?</a:t>
            </a:r>
          </a:p>
          <a:p>
            <a:pPr marL="342900" indent="-342900">
              <a:buFont typeface="Arial" panose="020B0604020202020204" pitchFamily="34" charset="0"/>
              <a:buChar char="•"/>
            </a:pPr>
            <a:r>
              <a:rPr lang="en-US" sz="2400" dirty="0"/>
              <a:t>Current &amp; future regulations (the “Moving Target”)</a:t>
            </a:r>
          </a:p>
          <a:p>
            <a:pPr marL="342900" indent="-342900">
              <a:buFont typeface="Arial" panose="020B0604020202020204" pitchFamily="34" charset="0"/>
              <a:buChar char="•"/>
            </a:pPr>
            <a:r>
              <a:rPr lang="en-US" sz="2400" dirty="0"/>
              <a:t>Treatment technologies</a:t>
            </a:r>
          </a:p>
          <a:p>
            <a:pPr marL="342900" indent="-342900">
              <a:buFont typeface="Arial" panose="020B0604020202020204" pitchFamily="34" charset="0"/>
              <a:buChar char="•"/>
            </a:pPr>
            <a:r>
              <a:rPr lang="en-US" sz="2400" dirty="0"/>
              <a:t>GAC and IX Resin</a:t>
            </a:r>
          </a:p>
          <a:p>
            <a:pPr marL="342900" indent="-342900">
              <a:buFont typeface="Arial" panose="020B0604020202020204" pitchFamily="34" charset="0"/>
              <a:buChar char="•"/>
            </a:pPr>
            <a:r>
              <a:rPr lang="en-US" sz="2400" dirty="0"/>
              <a:t>Design &amp; operation of IX Resin System for PFAS removal</a:t>
            </a:r>
          </a:p>
          <a:p>
            <a:pPr marL="342900" indent="-342900">
              <a:buFont typeface="Arial" panose="020B0604020202020204" pitchFamily="34" charset="0"/>
              <a:buChar char="•"/>
            </a:pPr>
            <a:r>
              <a:rPr lang="en-US" sz="2400" dirty="0"/>
              <a:t>GAC vs IX Resin – Treatment Costs &amp; Considerations</a:t>
            </a:r>
          </a:p>
        </p:txBody>
      </p:sp>
    </p:spTree>
    <p:extLst>
      <p:ext uri="{BB962C8B-B14F-4D97-AF65-F5344CB8AC3E}">
        <p14:creationId xmlns:p14="http://schemas.microsoft.com/office/powerpoint/2010/main" val="3251641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42E096-CFBB-4DEE-65FD-85CC4BBBAD66}"/>
              </a:ext>
            </a:extLst>
          </p:cNvPr>
          <p:cNvGrpSpPr/>
          <p:nvPr/>
        </p:nvGrpSpPr>
        <p:grpSpPr>
          <a:xfrm>
            <a:off x="1096846" y="1303344"/>
            <a:ext cx="9998307" cy="4691169"/>
            <a:chOff x="1096846" y="1303344"/>
            <a:chExt cx="9998307" cy="4691169"/>
          </a:xfrm>
        </p:grpSpPr>
        <p:sp>
          <p:nvSpPr>
            <p:cNvPr id="2" name="TextBox 1">
              <a:extLst>
                <a:ext uri="{FF2B5EF4-FFF2-40B4-BE49-F238E27FC236}">
                  <a16:creationId xmlns:a16="http://schemas.microsoft.com/office/drawing/2014/main" id="{5DB2F563-E0EE-46A5-838E-5657C82AFA6C}"/>
                </a:ext>
              </a:extLst>
            </p:cNvPr>
            <p:cNvSpPr txBox="1"/>
            <p:nvPr/>
          </p:nvSpPr>
          <p:spPr>
            <a:xfrm>
              <a:off x="4895797" y="5532848"/>
              <a:ext cx="3324045" cy="461665"/>
            </a:xfrm>
            <a:prstGeom prst="rect">
              <a:avLst/>
            </a:prstGeom>
            <a:noFill/>
          </p:spPr>
          <p:txBody>
            <a:bodyPr wrap="square" rtlCol="0">
              <a:spAutoFit/>
            </a:bodyPr>
            <a:lstStyle/>
            <a:p>
              <a:pPr defTabSz="1219140" eaLnBrk="0" fontAlgn="base" hangingPunct="0"/>
              <a:r>
                <a:rPr lang="en-US" sz="2400" dirty="0">
                  <a:solidFill>
                    <a:prstClr val="black"/>
                  </a:solidFill>
                  <a:latin typeface="Calibri" panose="020F0502020204030204" pitchFamily="34" charset="0"/>
                  <a:ea typeface="MS PGothic" panose="020B0600070205080204" pitchFamily="34" charset="-128"/>
                </a:rPr>
                <a:t>Bed Volumes Treated</a:t>
              </a:r>
            </a:p>
          </p:txBody>
        </p:sp>
        <p:pic>
          <p:nvPicPr>
            <p:cNvPr id="5" name="Picture 4">
              <a:extLst>
                <a:ext uri="{FF2B5EF4-FFF2-40B4-BE49-F238E27FC236}">
                  <a16:creationId xmlns:a16="http://schemas.microsoft.com/office/drawing/2014/main" id="{A977DD84-D1CF-4E9E-80E8-5DACD39802AB}"/>
                </a:ext>
              </a:extLst>
            </p:cNvPr>
            <p:cNvPicPr>
              <a:picLocks noChangeAspect="1"/>
            </p:cNvPicPr>
            <p:nvPr/>
          </p:nvPicPr>
          <p:blipFill>
            <a:blip r:embed="rId2"/>
            <a:stretch>
              <a:fillRect/>
            </a:stretch>
          </p:blipFill>
          <p:spPr>
            <a:xfrm>
              <a:off x="1096846" y="1303344"/>
              <a:ext cx="9998307" cy="4251312"/>
            </a:xfrm>
            <a:prstGeom prst="rect">
              <a:avLst/>
            </a:prstGeom>
          </p:spPr>
        </p:pic>
        <p:pic>
          <p:nvPicPr>
            <p:cNvPr id="7" name="Picture 6">
              <a:extLst>
                <a:ext uri="{FF2B5EF4-FFF2-40B4-BE49-F238E27FC236}">
                  <a16:creationId xmlns:a16="http://schemas.microsoft.com/office/drawing/2014/main" id="{72212119-86C5-B43E-3D9A-29979F85DA7C}"/>
                </a:ext>
              </a:extLst>
            </p:cNvPr>
            <p:cNvPicPr>
              <a:picLocks noChangeAspect="1"/>
            </p:cNvPicPr>
            <p:nvPr/>
          </p:nvPicPr>
          <p:blipFill>
            <a:blip r:embed="rId3"/>
            <a:stretch>
              <a:fillRect/>
            </a:stretch>
          </p:blipFill>
          <p:spPr>
            <a:xfrm>
              <a:off x="2547557" y="2438223"/>
              <a:ext cx="4696480" cy="466790"/>
            </a:xfrm>
            <a:prstGeom prst="rect">
              <a:avLst/>
            </a:prstGeom>
          </p:spPr>
        </p:pic>
        <p:sp>
          <p:nvSpPr>
            <p:cNvPr id="8" name="Rectangle 7">
              <a:extLst>
                <a:ext uri="{FF2B5EF4-FFF2-40B4-BE49-F238E27FC236}">
                  <a16:creationId xmlns:a16="http://schemas.microsoft.com/office/drawing/2014/main" id="{AF6DB9EC-2A58-2E6B-CAE2-AEB25C0B7811}"/>
                </a:ext>
              </a:extLst>
            </p:cNvPr>
            <p:cNvSpPr/>
            <p:nvPr/>
          </p:nvSpPr>
          <p:spPr>
            <a:xfrm>
              <a:off x="2692399" y="1444184"/>
              <a:ext cx="6807200" cy="554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PFA694E Resin Modeling</a:t>
              </a:r>
            </a:p>
          </p:txBody>
        </p:sp>
      </p:grpSp>
      <p:sp>
        <p:nvSpPr>
          <p:cNvPr id="4" name="Title 3">
            <a:extLst>
              <a:ext uri="{FF2B5EF4-FFF2-40B4-BE49-F238E27FC236}">
                <a16:creationId xmlns:a16="http://schemas.microsoft.com/office/drawing/2014/main" id="{3DF49374-697E-4AD7-8245-8E593CC5523D}"/>
              </a:ext>
            </a:extLst>
          </p:cNvPr>
          <p:cNvSpPr>
            <a:spLocks noGrp="1"/>
          </p:cNvSpPr>
          <p:nvPr>
            <p:ph type="title"/>
          </p:nvPr>
        </p:nvSpPr>
        <p:spPr>
          <a:xfrm>
            <a:off x="249382" y="385380"/>
            <a:ext cx="11869497" cy="831851"/>
          </a:xfrm>
        </p:spPr>
        <p:txBody>
          <a:bodyPr>
            <a:normAutofit/>
          </a:bodyPr>
          <a:lstStyle/>
          <a:p>
            <a:r>
              <a:rPr lang="en-US" sz="3733" dirty="0"/>
              <a:t>Warminster, PA Well 26 -  Model vs Actual Results</a:t>
            </a:r>
            <a:endParaRPr lang="en-US" sz="2400" i="1" dirty="0"/>
          </a:p>
        </p:txBody>
      </p:sp>
      <p:sp>
        <p:nvSpPr>
          <p:cNvPr id="3" name="TextBox 2">
            <a:extLst>
              <a:ext uri="{FF2B5EF4-FFF2-40B4-BE49-F238E27FC236}">
                <a16:creationId xmlns:a16="http://schemas.microsoft.com/office/drawing/2014/main" id="{A362BF54-9B8C-453B-B944-98BD95F95F29}"/>
              </a:ext>
            </a:extLst>
          </p:cNvPr>
          <p:cNvSpPr txBox="1"/>
          <p:nvPr/>
        </p:nvSpPr>
        <p:spPr>
          <a:xfrm rot="16200000">
            <a:off x="791542" y="3198167"/>
            <a:ext cx="1766931" cy="461665"/>
          </a:xfrm>
          <a:prstGeom prst="rect">
            <a:avLst/>
          </a:prstGeom>
          <a:noFill/>
        </p:spPr>
        <p:txBody>
          <a:bodyPr wrap="square" rtlCol="0">
            <a:spAutoFit/>
          </a:bodyPr>
          <a:lstStyle/>
          <a:p>
            <a:pPr algn="ctr" defTabSz="1219140" eaLnBrk="0" fontAlgn="base" hangingPunct="0"/>
            <a:r>
              <a:rPr lang="en-US" sz="2400" dirty="0">
                <a:solidFill>
                  <a:prstClr val="black"/>
                </a:solidFill>
                <a:latin typeface="Calibri" panose="020F0502020204030204" pitchFamily="34" charset="0"/>
                <a:ea typeface="MS PGothic" panose="020B0600070205080204" pitchFamily="34" charset="-128"/>
              </a:rPr>
              <a:t>PFAS (ppt)</a:t>
            </a:r>
          </a:p>
        </p:txBody>
      </p:sp>
    </p:spTree>
    <p:extLst>
      <p:ext uri="{BB962C8B-B14F-4D97-AF65-F5344CB8AC3E}">
        <p14:creationId xmlns:p14="http://schemas.microsoft.com/office/powerpoint/2010/main" val="1058727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3C7DA-AFFD-4083-A2C3-27D1081998DA}"/>
              </a:ext>
            </a:extLst>
          </p:cNvPr>
          <p:cNvSpPr>
            <a:spLocks noGrp="1"/>
          </p:cNvSpPr>
          <p:nvPr>
            <p:ph type="title"/>
          </p:nvPr>
        </p:nvSpPr>
        <p:spPr/>
        <p:txBody>
          <a:bodyPr/>
          <a:lstStyle/>
          <a:p>
            <a:r>
              <a:rPr lang="en-US" sz="3733" dirty="0"/>
              <a:t>Horsham, PA Well 10 – Model vs Actual Results</a:t>
            </a:r>
          </a:p>
        </p:txBody>
      </p:sp>
      <p:graphicFrame>
        <p:nvGraphicFramePr>
          <p:cNvPr id="7" name="Chart 6">
            <a:extLst>
              <a:ext uri="{FF2B5EF4-FFF2-40B4-BE49-F238E27FC236}">
                <a16:creationId xmlns:a16="http://schemas.microsoft.com/office/drawing/2014/main" id="{BF9D69B6-A88A-4CB2-BB57-015E0EE8BF4F}"/>
              </a:ext>
            </a:extLst>
          </p:cNvPr>
          <p:cNvGraphicFramePr>
            <a:graphicFrameLocks/>
          </p:cNvGraphicFramePr>
          <p:nvPr>
            <p:extLst>
              <p:ext uri="{D42A27DB-BD31-4B8C-83A1-F6EECF244321}">
                <p14:modId xmlns:p14="http://schemas.microsoft.com/office/powerpoint/2010/main" val="3227267594"/>
              </p:ext>
            </p:extLst>
          </p:nvPr>
        </p:nvGraphicFramePr>
        <p:xfrm>
          <a:off x="0" y="1107018"/>
          <a:ext cx="11759158" cy="56345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A6A4FC4-1452-4D2D-81FC-3A64EB8878FA}"/>
              </a:ext>
            </a:extLst>
          </p:cNvPr>
          <p:cNvSpPr txBox="1"/>
          <p:nvPr/>
        </p:nvSpPr>
        <p:spPr>
          <a:xfrm>
            <a:off x="5195357" y="4445001"/>
            <a:ext cx="2018243" cy="461665"/>
          </a:xfrm>
          <a:prstGeom prst="rect">
            <a:avLst/>
          </a:prstGeom>
          <a:noFill/>
        </p:spPr>
        <p:txBody>
          <a:bodyPr wrap="square" rtlCol="0">
            <a:spAutoFit/>
          </a:bodyPr>
          <a:lstStyle/>
          <a:p>
            <a:r>
              <a:rPr lang="en-US" sz="2400" b="1" dirty="0">
                <a:solidFill>
                  <a:srgbClr val="00B0F0"/>
                </a:solidFill>
              </a:rPr>
              <a:t>Actual pilot</a:t>
            </a:r>
          </a:p>
        </p:txBody>
      </p:sp>
      <p:sp>
        <p:nvSpPr>
          <p:cNvPr id="6" name="TextBox 5">
            <a:extLst>
              <a:ext uri="{FF2B5EF4-FFF2-40B4-BE49-F238E27FC236}">
                <a16:creationId xmlns:a16="http://schemas.microsoft.com/office/drawing/2014/main" id="{FBD484C0-29E9-466F-96F3-8D811E463FD2}"/>
              </a:ext>
            </a:extLst>
          </p:cNvPr>
          <p:cNvSpPr txBox="1"/>
          <p:nvPr/>
        </p:nvSpPr>
        <p:spPr>
          <a:xfrm>
            <a:off x="5892800" y="3733801"/>
            <a:ext cx="1879600" cy="461665"/>
          </a:xfrm>
          <a:prstGeom prst="rect">
            <a:avLst/>
          </a:prstGeom>
          <a:noFill/>
        </p:spPr>
        <p:txBody>
          <a:bodyPr wrap="square" rtlCol="0">
            <a:spAutoFit/>
          </a:bodyPr>
          <a:lstStyle/>
          <a:p>
            <a:r>
              <a:rPr lang="en-US" sz="2400" b="1" dirty="0"/>
              <a:t> Model</a:t>
            </a:r>
          </a:p>
        </p:txBody>
      </p:sp>
      <p:sp>
        <p:nvSpPr>
          <p:cNvPr id="8" name="TextBox 7">
            <a:extLst>
              <a:ext uri="{FF2B5EF4-FFF2-40B4-BE49-F238E27FC236}">
                <a16:creationId xmlns:a16="http://schemas.microsoft.com/office/drawing/2014/main" id="{3A9CC806-F868-49E1-997F-0C2F94046C53}"/>
              </a:ext>
            </a:extLst>
          </p:cNvPr>
          <p:cNvSpPr txBox="1"/>
          <p:nvPr/>
        </p:nvSpPr>
        <p:spPr>
          <a:xfrm>
            <a:off x="516465" y="1107018"/>
            <a:ext cx="3149600" cy="461665"/>
          </a:xfrm>
          <a:prstGeom prst="rect">
            <a:avLst/>
          </a:prstGeom>
          <a:noFill/>
        </p:spPr>
        <p:txBody>
          <a:bodyPr wrap="square" rtlCol="0">
            <a:spAutoFit/>
          </a:bodyPr>
          <a:lstStyle/>
          <a:p>
            <a:r>
              <a:rPr lang="en-US" sz="2400" b="1" dirty="0">
                <a:solidFill>
                  <a:srgbClr val="00B0F0"/>
                </a:solidFill>
              </a:rPr>
              <a:t>Conservative</a:t>
            </a:r>
          </a:p>
        </p:txBody>
      </p:sp>
    </p:spTree>
    <p:extLst>
      <p:ext uri="{BB962C8B-B14F-4D97-AF65-F5344CB8AC3E}">
        <p14:creationId xmlns:p14="http://schemas.microsoft.com/office/powerpoint/2010/main" val="226701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8C79-2E35-444E-80D7-DC9974DC548E}"/>
              </a:ext>
            </a:extLst>
          </p:cNvPr>
          <p:cNvSpPr>
            <a:spLocks noGrp="1"/>
          </p:cNvSpPr>
          <p:nvPr>
            <p:ph type="title"/>
          </p:nvPr>
        </p:nvSpPr>
        <p:spPr/>
        <p:txBody>
          <a:bodyPr/>
          <a:lstStyle/>
          <a:p>
            <a:r>
              <a:rPr lang="en-US" dirty="0"/>
              <a:t>Resin Piloting</a:t>
            </a:r>
          </a:p>
        </p:txBody>
      </p:sp>
      <p:sp>
        <p:nvSpPr>
          <p:cNvPr id="3" name="Content Placeholder 2">
            <a:extLst>
              <a:ext uri="{FF2B5EF4-FFF2-40B4-BE49-F238E27FC236}">
                <a16:creationId xmlns:a16="http://schemas.microsoft.com/office/drawing/2014/main" id="{E5C1A892-8BF5-4B8B-A12D-3C5E374ECE4B}"/>
              </a:ext>
            </a:extLst>
          </p:cNvPr>
          <p:cNvSpPr>
            <a:spLocks noGrp="1"/>
          </p:cNvSpPr>
          <p:nvPr>
            <p:ph sz="quarter" idx="4294967295"/>
          </p:nvPr>
        </p:nvSpPr>
        <p:spPr>
          <a:xfrm>
            <a:off x="319485" y="1511300"/>
            <a:ext cx="5224463" cy="4525963"/>
          </a:xfrm>
        </p:spPr>
        <p:txBody>
          <a:bodyPr>
            <a:normAutofit/>
          </a:bodyPr>
          <a:lstStyle/>
          <a:p>
            <a:pPr marL="380981" indent="-380981">
              <a:buFont typeface="Arial" panose="020B0604020202020204" pitchFamily="34" charset="0"/>
              <a:buChar char="•"/>
            </a:pPr>
            <a:r>
              <a:rPr lang="en-US" sz="2400" dirty="0"/>
              <a:t>Piloting validates the throughput modeling</a:t>
            </a:r>
          </a:p>
          <a:p>
            <a:pPr marL="380981" indent="-380981">
              <a:buFont typeface="Arial" panose="020B0604020202020204" pitchFamily="34" charset="0"/>
              <a:buChar char="•"/>
            </a:pPr>
            <a:r>
              <a:rPr lang="en-US" sz="2400" dirty="0"/>
              <a:t>Use segmented columns to simulate 25%, 50%, 75% and effluent sample ports </a:t>
            </a:r>
          </a:p>
          <a:p>
            <a:pPr marL="380981" indent="-380981">
              <a:buFont typeface="Arial" panose="020B0604020202020204" pitchFamily="34" charset="0"/>
              <a:buChar char="•"/>
            </a:pPr>
            <a:r>
              <a:rPr lang="en-US" sz="2400" dirty="0"/>
              <a:t>Reduces time to obtain results</a:t>
            </a:r>
          </a:p>
          <a:p>
            <a:pPr marL="342882" indent="-342882"/>
            <a:endParaRPr lang="en-US" sz="2400" dirty="0"/>
          </a:p>
          <a:p>
            <a:endParaRPr lang="en-US" sz="2400" dirty="0"/>
          </a:p>
        </p:txBody>
      </p:sp>
      <p:grpSp>
        <p:nvGrpSpPr>
          <p:cNvPr id="4" name="Group 3">
            <a:extLst>
              <a:ext uri="{FF2B5EF4-FFF2-40B4-BE49-F238E27FC236}">
                <a16:creationId xmlns:a16="http://schemas.microsoft.com/office/drawing/2014/main" id="{047B6939-D500-4217-82BD-27AF7D0A00BA}"/>
              </a:ext>
            </a:extLst>
          </p:cNvPr>
          <p:cNvGrpSpPr/>
          <p:nvPr/>
        </p:nvGrpSpPr>
        <p:grpSpPr>
          <a:xfrm>
            <a:off x="5067300" y="511487"/>
            <a:ext cx="6119352" cy="5415701"/>
            <a:chOff x="4274421" y="885955"/>
            <a:chExt cx="6119352" cy="5415701"/>
          </a:xfrm>
        </p:grpSpPr>
        <p:pic>
          <p:nvPicPr>
            <p:cNvPr id="7" name="Picture 6">
              <a:extLst>
                <a:ext uri="{FF2B5EF4-FFF2-40B4-BE49-F238E27FC236}">
                  <a16:creationId xmlns:a16="http://schemas.microsoft.com/office/drawing/2014/main" id="{FA71DDAF-A3FE-44EA-86CE-A091395D9F2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34" b="99025" l="9843" r="90157">
                          <a14:foregroundMark x1="45276" y1="5263" x2="46850" y2="8967"/>
                          <a14:foregroundMark x1="82677" y1="6043" x2="80315" y2="6043"/>
                          <a14:foregroundMark x1="90551" y1="13060" x2="90157" y2="27680"/>
                          <a14:foregroundMark x1="19504" y1="97466" x2="18898" y2="98635"/>
                          <a14:foregroundMark x1="22567" y1="91556" x2="22030" y2="92593"/>
                          <a14:foregroundMark x1="27587" y1="81871" x2="24317" y2="88180"/>
                          <a14:foregroundMark x1="27688" y1="81676" x2="27587" y2="81871"/>
                          <a14:foregroundMark x1="29955" y1="77303" x2="29507" y2="78168"/>
                          <a14:foregroundMark x1="68991" y1="83837" x2="83465" y2="84016"/>
                          <a14:foregroundMark x1="85993" y1="97393" x2="86614" y2="99415"/>
                          <a14:foregroundMark x1="81333" y1="82211" x2="82181" y2="84974"/>
                          <a14:foregroundMark x1="79966" y1="77760" x2="80261" y2="78722"/>
                          <a14:foregroundMark x1="84080" y1="77490" x2="84014" y2="78619"/>
                          <a14:foregroundMark x1="85433" y1="54386" x2="84255" y2="74504"/>
                          <a14:foregroundMark x1="25362" y1="73489" x2="26300" y2="78168"/>
                          <a14:foregroundMark x1="25206" y1="72710" x2="25362" y2="73489"/>
                          <a14:foregroundMark x1="24776" y1="70565" x2="25206" y2="72710"/>
                          <a14:foregroundMark x1="24581" y1="69591" x2="24776" y2="70565"/>
                          <a14:foregroundMark x1="24503" y1="69201" x2="24581" y2="69591"/>
                          <a14:foregroundMark x1="24151" y1="67446" x2="24503" y2="69201"/>
                          <a14:foregroundMark x1="24073" y1="67057" x2="24151" y2="67446"/>
                          <a14:foregroundMark x1="23593" y1="64662" x2="24073" y2="67057"/>
                          <a14:foregroundMark x1="23135" y1="62378" x2="23397" y2="63684"/>
                          <a14:foregroundMark x1="21260" y1="53021" x2="23135" y2="62378"/>
                          <a14:foregroundMark x1="66929" y1="6238" x2="66142" y2="6238"/>
                          <a14:foregroundMark x1="29528" y1="83431" x2="31678" y2="83431"/>
                          <a14:foregroundMark x1="21260" y1="92593" x2="20472" y2="96296"/>
                          <a14:foregroundMark x1="66142" y1="5653" x2="63780" y2="5848"/>
                          <a14:foregroundMark x1="63386" y1="8967" x2="63386" y2="10136"/>
                          <a14:foregroundMark x1="80315" y1="8187" x2="81102" y2="9942"/>
                          <a14:foregroundMark x1="45276" y1="8382" x2="45276" y2="9747"/>
                          <a14:foregroundMark x1="88583" y1="47758" x2="88583" y2="51462"/>
                          <a14:foregroundMark x1="22154" y1="2924" x2="22047" y2="2729"/>
                          <a14:foregroundMark x1="22476" y1="3509" x2="22154" y2="2924"/>
                          <a14:foregroundMark x1="23250" y1="4913" x2="22879" y2="4239"/>
                          <a14:foregroundMark x1="26879" y1="11501" x2="26698" y2="11172"/>
                          <a14:foregroundMark x1="27953" y1="13450" x2="26879" y2="11501"/>
                          <a14:foregroundMark x1="10734" y1="11692" x2="10236" y2="12086"/>
                          <a14:foregroundMark x1="21063" y1="3509" x2="20879" y2="3655"/>
                          <a14:foregroundMark x1="21801" y1="2924" x2="21063" y2="3509"/>
                          <a14:foregroundMark x1="22047" y1="2729" x2="21801" y2="2924"/>
                          <a14:foregroundMark x1="12092" y1="14318" x2="12992" y2="15400"/>
                          <a14:foregroundMark x1="10236" y1="12086" x2="11514" y2="13622"/>
                          <a14:foregroundMark x1="58661" y1="53996" x2="60630" y2="56725"/>
                          <a14:foregroundMark x1="89764" y1="54191" x2="90157" y2="56335"/>
                          <a14:foregroundMark x1="72047" y1="54581" x2="72441" y2="56725"/>
                          <a14:foregroundMark x1="75984" y1="60624" x2="75591" y2="60234"/>
                          <a14:foregroundMark x1="26772" y1="9357" x2="26772" y2="9357"/>
                          <a14:foregroundMark x1="48819" y1="5848" x2="48819" y2="5848"/>
                          <a14:foregroundMark x1="42913" y1="5068" x2="42913" y2="5068"/>
                          <a14:foregroundMark x1="61024" y1="5653" x2="61024" y2="5653"/>
                          <a14:foregroundMark x1="28698" y1="77230" x2="28306" y2="78168"/>
                          <a14:foregroundMark x1="29528" y1="75244" x2="28977" y2="76563"/>
                          <a14:foregroundMark x1="24016" y1="72515" x2="24016" y2="72515"/>
                          <a14:foregroundMark x1="87008" y1="91618" x2="87008" y2="91618"/>
                          <a14:foregroundMark x1="83858" y1="84990" x2="88976" y2="95517"/>
                          <a14:foregroundMark x1="32283" y1="83821" x2="54331" y2="84016"/>
                          <a14:foregroundMark x1="54331" y1="84016" x2="67717" y2="83821"/>
                          <a14:foregroundMark x1="79528" y1="76023" x2="79528" y2="76023"/>
                          <a14:foregroundMark x1="79528" y1="75244" x2="79528" y2="75244"/>
                          <a14:foregroundMark x1="79528" y1="74854" x2="79528" y2="74854"/>
                          <a14:backgroundMark x1="24016" y1="97856" x2="46457" y2="99805"/>
                          <a14:backgroundMark x1="46457" y1="99805" x2="70472" y2="99415"/>
                          <a14:backgroundMark x1="70472" y1="99415" x2="81039" y2="93357"/>
                          <a14:backgroundMark x1="78873" y1="88902" x2="66072" y2="85123"/>
                          <a14:backgroundMark x1="35519" y1="86669" x2="25591" y2="92593"/>
                          <a14:backgroundMark x1="25591" y1="96562" x2="25591" y2="97466"/>
                          <a14:backgroundMark x1="25591" y1="92593" x2="25591" y2="92817"/>
                          <a14:backgroundMark x1="12598" y1="12671" x2="14173" y2="11891"/>
                          <a14:backgroundMark x1="11811" y1="13255" x2="12992" y2="12476"/>
                          <a14:backgroundMark x1="18504" y1="4483" x2="16535" y2="2924"/>
                          <a14:backgroundMark x1="11811" y1="7797" x2="18504" y2="4094"/>
                          <a14:backgroundMark x1="11024" y1="8382" x2="21260" y2="10331"/>
                          <a14:backgroundMark x1="19291" y1="4094" x2="17717" y2="5848"/>
                          <a14:backgroundMark x1="17323" y1="6823" x2="16535" y2="6823"/>
                          <a14:backgroundMark x1="18898" y1="6823" x2="16929" y2="6043"/>
                          <a14:backgroundMark x1="24481" y1="9357" x2="25197" y2="11306"/>
                          <a14:backgroundMark x1="23622" y1="7018" x2="24481" y2="9357"/>
                          <a14:backgroundMark x1="22047" y1="2534" x2="22047" y2="2534"/>
                          <a14:backgroundMark x1="22047" y1="2924" x2="22047" y2="2924"/>
                          <a14:backgroundMark x1="23228" y1="3509" x2="23228" y2="3509"/>
                          <a14:backgroundMark x1="22835" y1="2924" x2="22835" y2="2924"/>
                          <a14:backgroundMark x1="20472" y1="3704" x2="20866" y2="4483"/>
                          <a14:backgroundMark x1="23622" y1="6628" x2="23622" y2="7212"/>
                          <a14:backgroundMark x1="11024" y1="11696" x2="11024" y2="11501"/>
                          <a14:backgroundMark x1="26378" y1="11501" x2="26378" y2="11501"/>
                          <a14:backgroundMark x1="26378" y1="11111" x2="26378" y2="11111"/>
                          <a14:backgroundMark x1="24016" y1="62378" x2="24016" y2="62378"/>
                          <a14:backgroundMark x1="24803" y1="67446" x2="24803" y2="67446"/>
                          <a14:backgroundMark x1="25984" y1="73489" x2="25984" y2="73489"/>
                          <a14:backgroundMark x1="25591" y1="72710" x2="25591" y2="72710"/>
                          <a14:backgroundMark x1="25197" y1="70565" x2="25197" y2="70565"/>
                          <a14:backgroundMark x1="24803" y1="69591" x2="24803" y2="69591"/>
                          <a14:backgroundMark x1="25197" y1="69201" x2="25197" y2="69201"/>
                          <a14:backgroundMark x1="31890" y1="74464" x2="75984" y2="76998"/>
                          <a14:backgroundMark x1="75984" y1="76998" x2="60662" y2="81163"/>
                          <a14:backgroundMark x1="34541" y1="82085" x2="33465" y2="82066"/>
                          <a14:backgroundMark x1="33465" y1="82066" x2="34546" y2="82081"/>
                          <a14:backgroundMark x1="48434" y1="81144" x2="38583" y2="80117"/>
                          <a14:backgroundMark x1="38583" y1="80117" x2="61811" y2="80897"/>
                          <a14:backgroundMark x1="61811" y1="80897" x2="39764" y2="75244"/>
                          <a14:backgroundMark x1="39764" y1="75244" x2="63386" y2="77193"/>
                          <a14:backgroundMark x1="63386" y1="77193" x2="39370" y2="77193"/>
                          <a14:backgroundMark x1="39370" y1="77193" x2="62598" y2="79532"/>
                          <a14:backgroundMark x1="62598" y1="79532" x2="40551" y2="76803"/>
                          <a14:backgroundMark x1="40551" y1="76803" x2="74409" y2="81092"/>
                          <a14:backgroundMark x1="79134" y1="78752" x2="79528" y2="82261"/>
                          <a14:backgroundMark x1="30709" y1="78168" x2="30709" y2="81676"/>
                          <a14:backgroundMark x1="30315" y1="78363" x2="30315" y2="78363"/>
                          <a14:backgroundMark x1="27953" y1="81871" x2="27953" y2="81871"/>
                          <a14:backgroundMark x1="25985" y1="72515" x2="25591" y2="67057"/>
                          <a14:backgroundMark x1="26378" y1="77973" x2="25985" y2="72515"/>
                          <a14:backgroundMark x1="25591" y1="67057" x2="25591" y2="67057"/>
                          <a14:backgroundMark x1="84335" y1="96060" x2="84646" y2="97466"/>
                          <a14:backgroundMark x1="81890" y1="84990" x2="81940" y2="85215"/>
                          <a14:backgroundMark x1="84646" y1="97466" x2="85433" y2="96296"/>
                          <a14:backgroundMark x1="82257" y1="76023" x2="82677" y2="77583"/>
                          <a14:backgroundMark x1="82047" y1="75244" x2="82257" y2="76023"/>
                          <a14:backgroundMark x1="81942" y1="74854" x2="82047" y2="75244"/>
                          <a14:backgroundMark x1="81890" y1="74659" x2="81942" y2="74854"/>
                        </a14:backgroundRemoval>
                      </a14:imgEffect>
                    </a14:imgLayer>
                  </a14:imgProps>
                </a:ext>
              </a:extLst>
            </a:blip>
            <a:stretch>
              <a:fillRect/>
            </a:stretch>
          </p:blipFill>
          <p:spPr>
            <a:xfrm>
              <a:off x="6152560" y="1262374"/>
              <a:ext cx="2145512" cy="4333257"/>
            </a:xfrm>
            <a:prstGeom prst="rect">
              <a:avLst/>
            </a:prstGeom>
          </p:spPr>
        </p:pic>
        <p:pic>
          <p:nvPicPr>
            <p:cNvPr id="9" name="Picture 8">
              <a:extLst>
                <a:ext uri="{FF2B5EF4-FFF2-40B4-BE49-F238E27FC236}">
                  <a16:creationId xmlns:a16="http://schemas.microsoft.com/office/drawing/2014/main" id="{23C704B3-A39D-4BE3-825A-A0BAFB6EF3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957" l="9735" r="93363">
                          <a14:foregroundMark x1="24725" y1="74043" x2="24751" y2="75376"/>
                          <a14:foregroundMark x1="24493" y1="62254" x2="24512" y2="63191"/>
                          <a14:foregroundMark x1="24348" y1="54894" x2="24361" y2="55558"/>
                          <a14:foregroundMark x1="24344" y1="54681" x2="24348" y2="54894"/>
                          <a14:foregroundMark x1="24336" y1="54255" x2="24344" y2="54681"/>
                          <a14:foregroundMark x1="22124" y1="87447" x2="25664" y2="83191"/>
                          <a14:foregroundMark x1="21239" y1="95532" x2="19912" y2="91277"/>
                          <a14:foregroundMark x1="79204" y1="84043" x2="82301" y2="94681"/>
                          <a14:foregroundMark x1="82301" y1="94681" x2="81416" y2="96170"/>
                          <a14:foregroundMark x1="84841" y1="43191" x2="84956" y2="42340"/>
                          <a14:foregroundMark x1="84812" y1="43404" x2="84841" y2="43191"/>
                          <a14:foregroundMark x1="80824" y1="73043" x2="84812" y2="43404"/>
                          <a14:foregroundMark x1="80088" y1="78511" x2="80768" y2="73456"/>
                          <a14:foregroundMark x1="45307" y1="14948" x2="44248" y2="19362"/>
                          <a14:foregroundMark x1="58407" y1="13830" x2="58850" y2="13830"/>
                          <a14:foregroundMark x1="32743" y1="15106" x2="30088" y2="18723"/>
                          <a14:foregroundMark x1="25428" y1="80481" x2="25664" y2="82128"/>
                          <a14:foregroundMark x1="25176" y1="78723" x2="25238" y2="79155"/>
                          <a14:foregroundMark x1="25085" y1="78085" x2="25176" y2="78723"/>
                          <a14:foregroundMark x1="23009" y1="63617" x2="25085" y2="78085"/>
                          <a14:foregroundMark x1="27517" y1="80740" x2="19469" y2="91489"/>
                          <a14:foregroundMark x1="31416" y1="75532" x2="30475" y2="76789"/>
                          <a14:foregroundMark x1="78253" y1="81708" x2="79204" y2="84681"/>
                          <a14:foregroundMark x1="76549" y1="76383" x2="77346" y2="78873"/>
                          <a14:foregroundMark x1="29646" y1="82979" x2="51770" y2="83617"/>
                          <a14:foregroundMark x1="64121" y1="83500" x2="70294" y2="83442"/>
                          <a14:foregroundMark x1="56226" y1="83575" x2="56991" y2="83568"/>
                          <a14:foregroundMark x1="51770" y1="83617" x2="52319" y2="83612"/>
                          <a14:foregroundMark x1="74727" y1="83404" x2="75221" y2="83404"/>
                          <a14:foregroundMark x1="30531" y1="58511" x2="30973" y2="64255"/>
                          <a14:foregroundMark x1="19469" y1="30000" x2="22124" y2="45745"/>
                          <a14:foregroundMark x1="30088" y1="17234" x2="30088" y2="17234"/>
                          <a14:foregroundMark x1="44248" y1="17447" x2="44248" y2="17447"/>
                          <a14:foregroundMark x1="59292" y1="17021" x2="59292" y2="17021"/>
                          <a14:foregroundMark x1="87053" y1="10772" x2="87611" y2="10426"/>
                          <a14:foregroundMark x1="85554" y1="11702" x2="86141" y2="11338"/>
                          <a14:foregroundMark x1="84867" y1="12128" x2="85554" y2="11702"/>
                          <a14:foregroundMark x1="84525" y1="12340" x2="84867" y2="12128"/>
                          <a14:foregroundMark x1="84182" y1="12553" x2="84525" y2="12340"/>
                          <a14:foregroundMark x1="83812" y1="12783" x2="84182" y2="12553"/>
                          <a14:foregroundMark x1="83154" y1="13191" x2="83326" y2="13084"/>
                          <a14:foregroundMark x1="82811" y1="13404" x2="83154" y2="13191"/>
                          <a14:foregroundMark x1="82481" y1="13609" x2="82811" y2="13404"/>
                          <a14:foregroundMark x1="75608" y1="17872" x2="76032" y2="17609"/>
                          <a14:foregroundMark x1="75265" y1="18085" x2="75608" y2="17872"/>
                          <a14:foregroundMark x1="73894" y1="18936" x2="75265" y2="18085"/>
                          <a14:foregroundMark x1="92912" y1="20426" x2="93363" y2="21277"/>
                          <a14:foregroundMark x1="92009" y1="18723" x2="92122" y2="18936"/>
                          <a14:foregroundMark x1="91896" y1="18510" x2="92009" y2="18723"/>
                          <a14:foregroundMark x1="89867" y1="14681" x2="89978" y2="14891"/>
                          <a14:foregroundMark x1="89822" y1="14597" x2="89867" y2="14681"/>
                          <a14:foregroundMark x1="87611" y1="10426" x2="87861" y2="10897"/>
                          <a14:foregroundMark x1="93363" y1="21277" x2="89823" y2="24681"/>
                          <a14:backgroundMark x1="32172" y1="74907" x2="48673" y2="77660"/>
                          <a14:backgroundMark x1="48673" y1="77660" x2="69281" y2="77465"/>
                          <a14:backgroundMark x1="76905" y1="76357" x2="77876" y2="76170"/>
                          <a14:backgroundMark x1="34513" y1="77234" x2="47835" y2="80366"/>
                          <a14:backgroundMark x1="47667" y1="80361" x2="34071" y2="77234"/>
                          <a14:backgroundMark x1="34071" y1="77234" x2="31858" y2="81277"/>
                          <a14:backgroundMark x1="74336" y1="77447" x2="53982" y2="81915"/>
                          <a14:backgroundMark x1="53982" y1="81915" x2="65487" y2="78511"/>
                          <a14:backgroundMark x1="74779" y1="77660" x2="73451" y2="78085"/>
                          <a14:backgroundMark x1="74779" y1="78298" x2="66814" y2="82128"/>
                          <a14:backgroundMark x1="25664" y1="58298" x2="25664" y2="58298"/>
                          <a14:backgroundMark x1="25221" y1="56170" x2="25221" y2="56170"/>
                          <a14:backgroundMark x1="25221" y1="54894" x2="25221" y2="54894"/>
                          <a14:backgroundMark x1="24779" y1="54255" x2="24779" y2="54255"/>
                          <a14:backgroundMark x1="24779" y1="54681" x2="24779" y2="54681"/>
                          <a14:backgroundMark x1="24779" y1="55745" x2="24779" y2="55745"/>
                          <a14:backgroundMark x1="25221" y1="57234" x2="25221" y2="57234"/>
                          <a14:backgroundMark x1="24779" y1="55532" x2="25602" y2="58599"/>
                          <a14:backgroundMark x1="45575" y1="13617" x2="45575" y2="13617"/>
                          <a14:backgroundMark x1="46460" y1="13617" x2="46460" y2="13617"/>
                          <a14:backgroundMark x1="45133" y1="14043" x2="46460" y2="14255"/>
                          <a14:backgroundMark x1="90265" y1="25319" x2="97345" y2="22128"/>
                          <a14:backgroundMark x1="75221" y1="19362" x2="93363" y2="17234"/>
                          <a14:backgroundMark x1="74779" y1="18936" x2="91150" y2="13191"/>
                          <a14:backgroundMark x1="89823" y1="14894" x2="89823" y2="14894"/>
                          <a14:backgroundMark x1="90708" y1="14894" x2="90708" y2="14894"/>
                          <a14:backgroundMark x1="90265" y1="14681" x2="89823" y2="14255"/>
                          <a14:backgroundMark x1="89823" y1="14255" x2="89823" y2="14255"/>
                          <a14:backgroundMark x1="88938" y1="14681" x2="88938" y2="14681"/>
                          <a14:backgroundMark x1="84071" y1="13191" x2="84071" y2="13191"/>
                          <a14:backgroundMark x1="83186" y1="12553" x2="83186" y2="12553"/>
                          <a14:backgroundMark x1="78319" y1="14255" x2="80088" y2="13191"/>
                          <a14:backgroundMark x1="80531" y1="15106" x2="82301" y2="13830"/>
                          <a14:backgroundMark x1="84071" y1="12979" x2="83186" y2="12979"/>
                          <a14:backgroundMark x1="82301" y1="13830" x2="82743" y2="13404"/>
                          <a14:backgroundMark x1="82743" y1="13404" x2="82743" y2="13404"/>
                          <a14:backgroundMark x1="82743" y1="13191" x2="82743" y2="13191"/>
                          <a14:backgroundMark x1="82743" y1="13191" x2="82743" y2="12766"/>
                          <a14:backgroundMark x1="83186" y1="12553" x2="83186" y2="12553"/>
                          <a14:backgroundMark x1="83186" y1="13617" x2="83186" y2="13617"/>
                          <a14:backgroundMark x1="76106" y1="17872" x2="76106" y2="17872"/>
                          <a14:backgroundMark x1="75664" y1="17234" x2="75664" y2="17021"/>
                          <a14:backgroundMark x1="75664" y1="17872" x2="75664" y2="17872"/>
                          <a14:backgroundMark x1="91150" y1="18936" x2="91150" y2="18936"/>
                          <a14:backgroundMark x1="91150" y1="19787" x2="91150" y2="19787"/>
                          <a14:backgroundMark x1="84956" y1="11702" x2="84956" y2="11702"/>
                          <a14:backgroundMark x1="86726" y1="11277" x2="86726" y2="11277"/>
                          <a14:backgroundMark x1="88053" y1="11702" x2="88053" y2="11702"/>
                          <a14:backgroundMark x1="86726" y1="11064" x2="86726" y2="11064"/>
                          <a14:backgroundMark x1="88938" y1="11064" x2="88496" y2="11702"/>
                          <a14:backgroundMark x1="84956" y1="12340" x2="84956" y2="12340"/>
                          <a14:backgroundMark x1="86283" y1="11277" x2="86283" y2="11277"/>
                          <a14:backgroundMark x1="87611" y1="11064" x2="87611" y2="11064"/>
                          <a14:backgroundMark x1="87168" y1="10851" x2="87168" y2="10851"/>
                          <a14:backgroundMark x1="84513" y1="12340" x2="84513" y2="12340"/>
                          <a14:backgroundMark x1="84513" y1="12340" x2="84513" y2="12340"/>
                          <a14:backgroundMark x1="84513" y1="12553" x2="84513" y2="12553"/>
                          <a14:backgroundMark x1="89381" y1="12128" x2="88938" y2="12340"/>
                          <a14:backgroundMark x1="88053" y1="12128" x2="88053" y2="12128"/>
                          <a14:backgroundMark x1="85398" y1="12128" x2="85841" y2="11915"/>
                          <a14:backgroundMark x1="88053" y1="11064" x2="88053" y2="11064"/>
                          <a14:backgroundMark x1="92920" y1="18723" x2="92920" y2="18723"/>
                          <a14:backgroundMark x1="92035" y1="18298" x2="92035" y2="18298"/>
                          <a14:backgroundMark x1="92920" y1="19149" x2="92920" y2="19149"/>
                          <a14:backgroundMark x1="92478" y1="19787" x2="92478" y2="19787"/>
                          <a14:backgroundMark x1="92035" y1="20213" x2="92035" y2="20213"/>
                          <a14:backgroundMark x1="92478" y1="20426" x2="92478" y2="20426"/>
                          <a14:backgroundMark x1="91593" y1="19362" x2="91593" y2="19362"/>
                          <a14:backgroundMark x1="92920" y1="20000" x2="92478" y2="19787"/>
                          <a14:backgroundMark x1="75221" y1="18085" x2="75221" y2="18085"/>
                          <a14:backgroundMark x1="94248" y1="46170" x2="94248" y2="46170"/>
                          <a14:backgroundMark x1="92920" y1="46809" x2="92920" y2="46596"/>
                          <a14:backgroundMark x1="91593" y1="43191" x2="91593" y2="43191"/>
                          <a14:backgroundMark x1="91593" y1="43404" x2="91593" y2="43404"/>
                          <a14:backgroundMark x1="88053" y1="35106" x2="88053" y2="35106"/>
                          <a14:backgroundMark x1="88053" y1="35106" x2="88053" y2="35106"/>
                          <a14:backgroundMark x1="26991" y1="78085" x2="26991" y2="78085"/>
                          <a14:backgroundMark x1="26991" y1="78723" x2="26991" y2="78723"/>
                        </a14:backgroundRemoval>
                      </a14:imgEffect>
                    </a14:imgLayer>
                  </a14:imgProps>
                </a:ext>
              </a:extLst>
            </a:blip>
            <a:stretch>
              <a:fillRect/>
            </a:stretch>
          </p:blipFill>
          <p:spPr>
            <a:xfrm>
              <a:off x="8240822" y="885955"/>
              <a:ext cx="2152951" cy="4477375"/>
            </a:xfrm>
            <a:prstGeom prst="rect">
              <a:avLst/>
            </a:prstGeom>
          </p:spPr>
        </p:pic>
        <p:cxnSp>
          <p:nvCxnSpPr>
            <p:cNvPr id="5" name="Straight Arrow Connector 4">
              <a:extLst>
                <a:ext uri="{FF2B5EF4-FFF2-40B4-BE49-F238E27FC236}">
                  <a16:creationId xmlns:a16="http://schemas.microsoft.com/office/drawing/2014/main" id="{54732F70-6359-4C92-9CC5-4D925D9A26A9}"/>
                </a:ext>
              </a:extLst>
            </p:cNvPr>
            <p:cNvCxnSpPr/>
            <p:nvPr/>
          </p:nvCxnSpPr>
          <p:spPr>
            <a:xfrm flipV="1">
              <a:off x="6033183" y="3774953"/>
              <a:ext cx="900439" cy="10121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373AC9A-FCC2-4E99-A22F-8AAF2DFBAB7E}"/>
                </a:ext>
              </a:extLst>
            </p:cNvPr>
            <p:cNvCxnSpPr>
              <a:cxnSpLocks/>
            </p:cNvCxnSpPr>
            <p:nvPr/>
          </p:nvCxnSpPr>
          <p:spPr>
            <a:xfrm flipV="1">
              <a:off x="6152561" y="3673172"/>
              <a:ext cx="1218147" cy="13126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588F794-F025-4EC5-808F-56C70FE4096B}"/>
                </a:ext>
              </a:extLst>
            </p:cNvPr>
            <p:cNvCxnSpPr>
              <a:cxnSpLocks/>
            </p:cNvCxnSpPr>
            <p:nvPr/>
          </p:nvCxnSpPr>
          <p:spPr>
            <a:xfrm flipV="1">
              <a:off x="6145124" y="3712133"/>
              <a:ext cx="1549333" cy="16218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F248C97-BFAD-408E-B385-DDB9A40976E1}"/>
                </a:ext>
              </a:extLst>
            </p:cNvPr>
            <p:cNvCxnSpPr>
              <a:cxnSpLocks/>
            </p:cNvCxnSpPr>
            <p:nvPr/>
          </p:nvCxnSpPr>
          <p:spPr>
            <a:xfrm flipV="1">
              <a:off x="6096004" y="3629834"/>
              <a:ext cx="1950913" cy="19657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B2E1345-B4CE-404D-8C7D-2058C3C94F45}"/>
                </a:ext>
              </a:extLst>
            </p:cNvPr>
            <p:cNvSpPr txBox="1"/>
            <p:nvPr/>
          </p:nvSpPr>
          <p:spPr>
            <a:xfrm>
              <a:off x="4274421" y="4731996"/>
              <a:ext cx="2236930" cy="1569660"/>
            </a:xfrm>
            <a:prstGeom prst="rect">
              <a:avLst/>
            </a:prstGeom>
            <a:noFill/>
          </p:spPr>
          <p:txBody>
            <a:bodyPr wrap="square" rtlCol="0">
              <a:spAutoFit/>
            </a:bodyPr>
            <a:lstStyle/>
            <a:p>
              <a:r>
                <a:rPr lang="en-US" sz="2400" dirty="0"/>
                <a:t>25%, 50%, 75% and effluent sample ports</a:t>
              </a:r>
            </a:p>
          </p:txBody>
        </p:sp>
      </p:grpSp>
    </p:spTree>
    <p:extLst>
      <p:ext uri="{BB962C8B-B14F-4D97-AF65-F5344CB8AC3E}">
        <p14:creationId xmlns:p14="http://schemas.microsoft.com/office/powerpoint/2010/main" val="2283583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D114-67B4-49E9-85A0-DE371A50E6D5}"/>
              </a:ext>
            </a:extLst>
          </p:cNvPr>
          <p:cNvSpPr>
            <a:spLocks noGrp="1"/>
          </p:cNvSpPr>
          <p:nvPr>
            <p:ph type="title"/>
          </p:nvPr>
        </p:nvSpPr>
        <p:spPr>
          <a:xfrm>
            <a:off x="434256" y="365126"/>
            <a:ext cx="11311542" cy="824940"/>
          </a:xfrm>
        </p:spPr>
        <p:txBody>
          <a:bodyPr anchor="ctr">
            <a:normAutofit/>
          </a:bodyPr>
          <a:lstStyle/>
          <a:p>
            <a:r>
              <a:rPr lang="en-US" dirty="0"/>
              <a:t>Design Guidelines for IX Resin</a:t>
            </a:r>
          </a:p>
        </p:txBody>
      </p:sp>
      <p:pic>
        <p:nvPicPr>
          <p:cNvPr id="8" name="Content Placeholder 7" descr="Text&#10;&#10;Description automatically generated">
            <a:extLst>
              <a:ext uri="{FF2B5EF4-FFF2-40B4-BE49-F238E27FC236}">
                <a16:creationId xmlns:a16="http://schemas.microsoft.com/office/drawing/2014/main" id="{7D3B01A5-6817-4DED-5F57-BB9CA5E81279}"/>
              </a:ext>
            </a:extLst>
          </p:cNvPr>
          <p:cNvPicPr>
            <a:picLocks noGrp="1" noChangeAspect="1"/>
          </p:cNvPicPr>
          <p:nvPr>
            <p:ph idx="18"/>
          </p:nvPr>
        </p:nvPicPr>
        <p:blipFill>
          <a:blip r:embed="rId2"/>
          <a:stretch>
            <a:fillRect/>
          </a:stretch>
        </p:blipFill>
        <p:spPr>
          <a:xfrm>
            <a:off x="434256" y="2107856"/>
            <a:ext cx="3362136" cy="3615199"/>
          </a:xfrm>
          <a:noFill/>
        </p:spPr>
      </p:pic>
      <p:sp>
        <p:nvSpPr>
          <p:cNvPr id="15" name="Slide Number Placeholder 5">
            <a:extLst>
              <a:ext uri="{FF2B5EF4-FFF2-40B4-BE49-F238E27FC236}">
                <a16:creationId xmlns:a16="http://schemas.microsoft.com/office/drawing/2014/main" id="{5AE977B3-07ED-FEF6-2BC7-C4CF2F298A77}"/>
              </a:ext>
            </a:extLst>
          </p:cNvPr>
          <p:cNvSpPr>
            <a:spLocks noGrp="1"/>
          </p:cNvSpPr>
          <p:nvPr>
            <p:ph type="sldNum" sz="quarter" idx="4"/>
          </p:nvPr>
        </p:nvSpPr>
        <p:spPr>
          <a:xfrm>
            <a:off x="9154602" y="6356350"/>
            <a:ext cx="2743200" cy="365125"/>
          </a:xfrm>
        </p:spPr>
        <p:txBody>
          <a:bodyPr/>
          <a:lstStyle/>
          <a:p>
            <a:pPr>
              <a:spcAft>
                <a:spcPts val="600"/>
              </a:spcAft>
            </a:pPr>
            <a:fld id="{5283D549-F49F-914C-A7AD-8484F7AABF03}" type="slidenum">
              <a:rPr lang="en-US" smtClean="0"/>
              <a:pPr>
                <a:spcAft>
                  <a:spcPts val="600"/>
                </a:spcAft>
              </a:pPr>
              <a:t>43</a:t>
            </a:fld>
            <a:endParaRPr lang="en-US"/>
          </a:p>
        </p:txBody>
      </p:sp>
      <p:graphicFrame>
        <p:nvGraphicFramePr>
          <p:cNvPr id="4" name="Table 5">
            <a:extLst>
              <a:ext uri="{FF2B5EF4-FFF2-40B4-BE49-F238E27FC236}">
                <a16:creationId xmlns:a16="http://schemas.microsoft.com/office/drawing/2014/main" id="{83304EBB-4A7D-4ACC-BA2E-9473ED958A1D}"/>
              </a:ext>
            </a:extLst>
          </p:cNvPr>
          <p:cNvGraphicFramePr>
            <a:graphicFrameLocks noGrp="1"/>
          </p:cNvGraphicFramePr>
          <p:nvPr>
            <p:extLst>
              <p:ext uri="{D42A27DB-BD31-4B8C-83A1-F6EECF244321}">
                <p14:modId xmlns:p14="http://schemas.microsoft.com/office/powerpoint/2010/main" val="1528558268"/>
              </p:ext>
            </p:extLst>
          </p:nvPr>
        </p:nvGraphicFramePr>
        <p:xfrm>
          <a:off x="4730119" y="1739787"/>
          <a:ext cx="6300277" cy="4351340"/>
        </p:xfrm>
        <a:graphic>
          <a:graphicData uri="http://schemas.openxmlformats.org/drawingml/2006/table">
            <a:tbl>
              <a:tblPr firstRow="1" bandRow="1">
                <a:noFill/>
                <a:tableStyleId>{E8B1032C-EA38-4F05-BA0D-38AFFFC7BED3}</a:tableStyleId>
              </a:tblPr>
              <a:tblGrid>
                <a:gridCol w="3554072">
                  <a:extLst>
                    <a:ext uri="{9D8B030D-6E8A-4147-A177-3AD203B41FA5}">
                      <a16:colId xmlns:a16="http://schemas.microsoft.com/office/drawing/2014/main" val="3148552210"/>
                    </a:ext>
                  </a:extLst>
                </a:gridCol>
                <a:gridCol w="2746205">
                  <a:extLst>
                    <a:ext uri="{9D8B030D-6E8A-4147-A177-3AD203B41FA5}">
                      <a16:colId xmlns:a16="http://schemas.microsoft.com/office/drawing/2014/main" val="1412331260"/>
                    </a:ext>
                  </a:extLst>
                </a:gridCol>
              </a:tblGrid>
              <a:tr h="561874">
                <a:tc>
                  <a:txBody>
                    <a:bodyPr/>
                    <a:lstStyle/>
                    <a:p>
                      <a:r>
                        <a:rPr lang="en-US" sz="2600" b="1">
                          <a:solidFill>
                            <a:schemeClr val="tx1">
                              <a:lumMod val="75000"/>
                              <a:lumOff val="25000"/>
                            </a:schemeClr>
                          </a:solidFill>
                        </a:rPr>
                        <a:t>Vessel Parameter</a:t>
                      </a:r>
                    </a:p>
                  </a:txBody>
                  <a:tcPr marL="130062" marR="97547" marT="65032" marB="65032">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solidFill>
                  </a:tcPr>
                </a:tc>
                <a:tc>
                  <a:txBody>
                    <a:bodyPr/>
                    <a:lstStyle/>
                    <a:p>
                      <a:r>
                        <a:rPr lang="en-US" sz="2600" b="1">
                          <a:solidFill>
                            <a:schemeClr val="tx1">
                              <a:lumMod val="75000"/>
                              <a:lumOff val="25000"/>
                            </a:schemeClr>
                          </a:solidFill>
                        </a:rPr>
                        <a:t>Design Goal</a:t>
                      </a:r>
                    </a:p>
                  </a:txBody>
                  <a:tcPr marL="130062" marR="97547" marT="65032" marB="65032">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solidFill>
                  </a:tcPr>
                </a:tc>
                <a:extLst>
                  <a:ext uri="{0D108BD9-81ED-4DB2-BD59-A6C34878D82A}">
                    <a16:rowId xmlns:a16="http://schemas.microsoft.com/office/drawing/2014/main" val="3408731890"/>
                  </a:ext>
                </a:extLst>
              </a:tr>
              <a:tr h="7039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a:solidFill>
                            <a:schemeClr val="tx1">
                              <a:lumMod val="75000"/>
                              <a:lumOff val="25000"/>
                            </a:schemeClr>
                          </a:solidFill>
                        </a:rPr>
                        <a:t>Linear Velocity </a:t>
                      </a:r>
                      <a:r>
                        <a:rPr lang="en-US" sz="1800">
                          <a:solidFill>
                            <a:schemeClr val="tx1">
                              <a:lumMod val="75000"/>
                              <a:lumOff val="25000"/>
                            </a:schemeClr>
                          </a:solidFill>
                        </a:rPr>
                        <a:t>(LV)</a:t>
                      </a:r>
                      <a:endParaRPr lang="en-US" sz="1800" baseline="30000">
                        <a:solidFill>
                          <a:schemeClr val="tx1">
                            <a:lumMod val="75000"/>
                            <a:lumOff val="25000"/>
                          </a:schemeClr>
                        </a:solidFill>
                      </a:endParaRP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800">
                          <a:solidFill>
                            <a:schemeClr val="tx1">
                              <a:lumMod val="75000"/>
                              <a:lumOff val="25000"/>
                            </a:schemeClr>
                          </a:solidFill>
                        </a:rPr>
                        <a:t>6 to 18 gpm/ft</a:t>
                      </a:r>
                      <a:r>
                        <a:rPr lang="en-US" sz="1800" baseline="30000">
                          <a:solidFill>
                            <a:schemeClr val="tx1">
                              <a:lumMod val="75000"/>
                              <a:lumOff val="25000"/>
                            </a:schemeClr>
                          </a:solidFill>
                        </a:rPr>
                        <a:t>2 </a:t>
                      </a:r>
                      <a:r>
                        <a:rPr lang="en-US" sz="1800">
                          <a:solidFill>
                            <a:schemeClr val="tx1">
                              <a:lumMod val="75000"/>
                              <a:lumOff val="25000"/>
                            </a:schemeClr>
                          </a:solidFill>
                        </a:rPr>
                        <a:t>(15 to 45 m/h)</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extLst>
                  <a:ext uri="{0D108BD9-81ED-4DB2-BD59-A6C34878D82A}">
                    <a16:rowId xmlns:a16="http://schemas.microsoft.com/office/drawing/2014/main" val="2585125754"/>
                  </a:ext>
                </a:extLst>
              </a:tr>
              <a:tr h="703917">
                <a:tc>
                  <a:txBody>
                    <a:bodyPr/>
                    <a:lstStyle/>
                    <a:p>
                      <a:r>
                        <a:rPr lang="en-US" sz="1800" b="1">
                          <a:solidFill>
                            <a:schemeClr val="tx1">
                              <a:lumMod val="75000"/>
                              <a:lumOff val="25000"/>
                            </a:schemeClr>
                          </a:solidFill>
                        </a:rPr>
                        <a:t>Bed Depth </a:t>
                      </a:r>
                      <a:r>
                        <a:rPr lang="en-US" sz="1800">
                          <a:solidFill>
                            <a:schemeClr val="tx1">
                              <a:lumMod val="75000"/>
                              <a:lumOff val="25000"/>
                            </a:schemeClr>
                          </a:solidFill>
                        </a:rPr>
                        <a:t>for LV &lt;= 12 gpm/ft</a:t>
                      </a:r>
                      <a:r>
                        <a:rPr lang="en-US" sz="1800" baseline="30000">
                          <a:solidFill>
                            <a:schemeClr val="tx1">
                              <a:lumMod val="75000"/>
                              <a:lumOff val="25000"/>
                            </a:schemeClr>
                          </a:solidFill>
                        </a:rPr>
                        <a:t>2</a:t>
                      </a:r>
                      <a:r>
                        <a:rPr lang="en-US" sz="1800">
                          <a:solidFill>
                            <a:schemeClr val="tx1">
                              <a:lumMod val="75000"/>
                              <a:lumOff val="25000"/>
                            </a:schemeClr>
                          </a:solidFill>
                        </a:rPr>
                        <a:t> (30 m/h)</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800">
                          <a:solidFill>
                            <a:schemeClr val="tx1">
                              <a:lumMod val="75000"/>
                              <a:lumOff val="25000"/>
                            </a:schemeClr>
                          </a:solidFill>
                        </a:rPr>
                        <a:t>3 ft (0.91m) minimum</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extLst>
                  <a:ext uri="{0D108BD9-81ED-4DB2-BD59-A6C34878D82A}">
                    <a16:rowId xmlns:a16="http://schemas.microsoft.com/office/drawing/2014/main" val="2160961162"/>
                  </a:ext>
                </a:extLst>
              </a:tr>
              <a:tr h="703917">
                <a:tc>
                  <a:txBody>
                    <a:bodyPr/>
                    <a:lstStyle/>
                    <a:p>
                      <a:r>
                        <a:rPr lang="en-US" sz="1800" b="1">
                          <a:solidFill>
                            <a:schemeClr val="tx1">
                              <a:lumMod val="75000"/>
                              <a:lumOff val="25000"/>
                            </a:schemeClr>
                          </a:solidFill>
                        </a:rPr>
                        <a:t>Bed Depth </a:t>
                      </a:r>
                      <a:r>
                        <a:rPr lang="en-US" sz="1800">
                          <a:solidFill>
                            <a:schemeClr val="tx1">
                              <a:lumMod val="75000"/>
                              <a:lumOff val="25000"/>
                            </a:schemeClr>
                          </a:solidFill>
                        </a:rPr>
                        <a:t>for LV &gt; 12 gpm/ft</a:t>
                      </a:r>
                      <a:r>
                        <a:rPr lang="en-US" sz="1800" baseline="30000">
                          <a:solidFill>
                            <a:schemeClr val="tx1">
                              <a:lumMod val="75000"/>
                              <a:lumOff val="25000"/>
                            </a:schemeClr>
                          </a:solidFill>
                        </a:rPr>
                        <a:t>2</a:t>
                      </a:r>
                      <a:r>
                        <a:rPr lang="en-US" sz="1800">
                          <a:solidFill>
                            <a:schemeClr val="tx1">
                              <a:lumMod val="75000"/>
                              <a:lumOff val="25000"/>
                            </a:schemeClr>
                          </a:solidFill>
                        </a:rPr>
                        <a:t> (30 m/h)</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800">
                          <a:solidFill>
                            <a:schemeClr val="tx1">
                              <a:lumMod val="75000"/>
                              <a:lumOff val="25000"/>
                            </a:schemeClr>
                          </a:solidFill>
                        </a:rPr>
                        <a:t>3.7 ft (1.1 m) minimum</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extLst>
                  <a:ext uri="{0D108BD9-81ED-4DB2-BD59-A6C34878D82A}">
                    <a16:rowId xmlns:a16="http://schemas.microsoft.com/office/drawing/2014/main" val="385339757"/>
                  </a:ext>
                </a:extLst>
              </a:tr>
              <a:tr h="703917">
                <a:tc>
                  <a:txBody>
                    <a:bodyPr/>
                    <a:lstStyle/>
                    <a:p>
                      <a:r>
                        <a:rPr lang="en-US" sz="1800" b="1">
                          <a:solidFill>
                            <a:schemeClr val="tx1">
                              <a:lumMod val="75000"/>
                              <a:lumOff val="25000"/>
                            </a:schemeClr>
                          </a:solidFill>
                        </a:rPr>
                        <a:t>Specific Flowrate</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800">
                          <a:solidFill>
                            <a:schemeClr val="tx1">
                              <a:lumMod val="75000"/>
                              <a:lumOff val="25000"/>
                            </a:schemeClr>
                          </a:solidFill>
                        </a:rPr>
                        <a:t>1 to 5 gpm/ft</a:t>
                      </a:r>
                      <a:r>
                        <a:rPr lang="en-US" sz="1800" baseline="30000">
                          <a:solidFill>
                            <a:schemeClr val="tx1">
                              <a:lumMod val="75000"/>
                              <a:lumOff val="25000"/>
                            </a:schemeClr>
                          </a:solidFill>
                        </a:rPr>
                        <a:t>3</a:t>
                      </a:r>
                      <a:r>
                        <a:rPr lang="en-US" sz="1800">
                          <a:solidFill>
                            <a:schemeClr val="tx1">
                              <a:lumMod val="75000"/>
                              <a:lumOff val="25000"/>
                            </a:schemeClr>
                          </a:solidFill>
                        </a:rPr>
                        <a:t> (8 to 40 BV/h)</a:t>
                      </a:r>
                    </a:p>
                  </a:txBody>
                  <a:tcPr marL="130062" marR="97547" marT="65032" marB="65032">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solidFill>
                      <a:schemeClr val="bg1"/>
                    </a:solidFill>
                  </a:tcPr>
                </a:tc>
                <a:extLst>
                  <a:ext uri="{0D108BD9-81ED-4DB2-BD59-A6C34878D82A}">
                    <a16:rowId xmlns:a16="http://schemas.microsoft.com/office/drawing/2014/main" val="1289995811"/>
                  </a:ext>
                </a:extLst>
              </a:tr>
              <a:tr h="973798">
                <a:tc>
                  <a:txBody>
                    <a:bodyPr/>
                    <a:lstStyle/>
                    <a:p>
                      <a:r>
                        <a:rPr lang="en-US" sz="1800" b="1">
                          <a:solidFill>
                            <a:schemeClr val="tx1">
                              <a:lumMod val="75000"/>
                              <a:lumOff val="25000"/>
                            </a:schemeClr>
                          </a:solidFill>
                        </a:rPr>
                        <a:t>Empty Bed Contact Time</a:t>
                      </a:r>
                      <a:r>
                        <a:rPr lang="en-US" sz="1800">
                          <a:solidFill>
                            <a:schemeClr val="tx1">
                              <a:lumMod val="75000"/>
                              <a:lumOff val="25000"/>
                            </a:schemeClr>
                          </a:solidFill>
                        </a:rPr>
                        <a:t> (EBCT)</a:t>
                      </a:r>
                    </a:p>
                  </a:txBody>
                  <a:tcPr marL="130062" marR="97547" marT="65032" marB="65032">
                    <a:lnL w="12700" cmpd="sng">
                      <a:noFill/>
                      <a:prstDash val="solid"/>
                    </a:lnL>
                    <a:lnR w="12700" cmpd="sng">
                      <a:noFill/>
                      <a:prstDash val="solid"/>
                    </a:lnR>
                    <a:lnT w="9525" cap="flat" cmpd="sng" algn="ctr">
                      <a:solidFill>
                        <a:srgbClr val="C7C6C1"/>
                      </a:solidFill>
                      <a:prstDash val="solid"/>
                    </a:lnT>
                    <a:lnB w="12700" cmpd="sng">
                      <a:noFill/>
                      <a:prstDash val="solid"/>
                    </a:lnB>
                    <a:solidFill>
                      <a:schemeClr val="bg1"/>
                    </a:solidFill>
                  </a:tcPr>
                </a:tc>
                <a:tc>
                  <a:txBody>
                    <a:bodyPr/>
                    <a:lstStyle/>
                    <a:p>
                      <a:r>
                        <a:rPr lang="en-US" sz="1800">
                          <a:solidFill>
                            <a:schemeClr val="tx1">
                              <a:lumMod val="75000"/>
                              <a:lumOff val="25000"/>
                            </a:schemeClr>
                          </a:solidFill>
                        </a:rPr>
                        <a:t>2 min for drinking water</a:t>
                      </a:r>
                    </a:p>
                    <a:p>
                      <a:r>
                        <a:rPr lang="en-US" sz="1800">
                          <a:solidFill>
                            <a:schemeClr val="tx1">
                              <a:lumMod val="75000"/>
                              <a:lumOff val="25000"/>
                            </a:schemeClr>
                          </a:solidFill>
                        </a:rPr>
                        <a:t>3 min for higher concentrations</a:t>
                      </a:r>
                    </a:p>
                  </a:txBody>
                  <a:tcPr marL="130062" marR="97547" marT="65032" marB="65032">
                    <a:lnL w="12700" cmpd="sng">
                      <a:noFill/>
                      <a:prstDash val="solid"/>
                    </a:lnL>
                    <a:lnR w="12700" cmpd="sng">
                      <a:noFill/>
                      <a:prstDash val="solid"/>
                    </a:lnR>
                    <a:lnT w="9525" cap="flat" cmpd="sng" algn="ctr">
                      <a:solidFill>
                        <a:srgbClr val="C7C6C1"/>
                      </a:solidFill>
                      <a:prstDash val="solid"/>
                    </a:lnT>
                    <a:lnB w="12700" cmpd="sng">
                      <a:noFill/>
                      <a:prstDash val="solid"/>
                    </a:lnB>
                    <a:solidFill>
                      <a:schemeClr val="bg1"/>
                    </a:solidFill>
                  </a:tcPr>
                </a:tc>
                <a:extLst>
                  <a:ext uri="{0D108BD9-81ED-4DB2-BD59-A6C34878D82A}">
                    <a16:rowId xmlns:a16="http://schemas.microsoft.com/office/drawing/2014/main" val="813535359"/>
                  </a:ext>
                </a:extLst>
              </a:tr>
            </a:tbl>
          </a:graphicData>
        </a:graphic>
      </p:graphicFrame>
      <p:sp>
        <p:nvSpPr>
          <p:cNvPr id="5" name="Text Placeholder 4">
            <a:extLst>
              <a:ext uri="{FF2B5EF4-FFF2-40B4-BE49-F238E27FC236}">
                <a16:creationId xmlns:a16="http://schemas.microsoft.com/office/drawing/2014/main" id="{6DEED402-196A-4FF5-7221-19AB147638F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11889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4D64-4D76-4E92-8074-B5172ADB9252}"/>
              </a:ext>
            </a:extLst>
          </p:cNvPr>
          <p:cNvSpPr>
            <a:spLocks noGrp="1"/>
          </p:cNvSpPr>
          <p:nvPr>
            <p:ph type="title"/>
          </p:nvPr>
        </p:nvSpPr>
        <p:spPr>
          <a:xfrm>
            <a:off x="539934" y="435800"/>
            <a:ext cx="11425639" cy="1325563"/>
          </a:xfrm>
        </p:spPr>
        <p:txBody>
          <a:bodyPr/>
          <a:lstStyle/>
          <a:p>
            <a:r>
              <a:rPr lang="en-US" dirty="0"/>
              <a:t>Single Vessel vs Lead/Lag </a:t>
            </a:r>
          </a:p>
        </p:txBody>
      </p:sp>
      <p:sp>
        <p:nvSpPr>
          <p:cNvPr id="5" name="Rectangle: Rounded Corners 4">
            <a:extLst>
              <a:ext uri="{FF2B5EF4-FFF2-40B4-BE49-F238E27FC236}">
                <a16:creationId xmlns:a16="http://schemas.microsoft.com/office/drawing/2014/main" id="{ED4699D8-3B14-4045-9942-E53B419980D9}"/>
              </a:ext>
            </a:extLst>
          </p:cNvPr>
          <p:cNvSpPr/>
          <p:nvPr/>
        </p:nvSpPr>
        <p:spPr>
          <a:xfrm>
            <a:off x="6432420" y="2784409"/>
            <a:ext cx="1018573" cy="1794075"/>
          </a:xfrm>
          <a:prstGeom prst="roundRect">
            <a:avLst/>
          </a:prstGeom>
          <a:gradFill>
            <a:gsLst>
              <a:gs pos="33000">
                <a:schemeClr val="accent1">
                  <a:lumMod val="20000"/>
                  <a:lumOff val="80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Lead</a:t>
            </a:r>
          </a:p>
        </p:txBody>
      </p:sp>
      <p:sp>
        <p:nvSpPr>
          <p:cNvPr id="6" name="Rectangle: Rounded Corners 5">
            <a:extLst>
              <a:ext uri="{FF2B5EF4-FFF2-40B4-BE49-F238E27FC236}">
                <a16:creationId xmlns:a16="http://schemas.microsoft.com/office/drawing/2014/main" id="{66FBD4F1-AF8E-4BEA-AD00-E901C042F540}"/>
              </a:ext>
            </a:extLst>
          </p:cNvPr>
          <p:cNvSpPr/>
          <p:nvPr/>
        </p:nvSpPr>
        <p:spPr>
          <a:xfrm>
            <a:off x="7975164" y="2784409"/>
            <a:ext cx="1018573" cy="1794075"/>
          </a:xfrm>
          <a:prstGeom prst="roundRect">
            <a:avLst/>
          </a:prstGeom>
          <a:gradFill>
            <a:gsLst>
              <a:gs pos="33000">
                <a:schemeClr val="accent1">
                  <a:lumMod val="20000"/>
                  <a:lumOff val="80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Lag</a:t>
            </a:r>
          </a:p>
        </p:txBody>
      </p:sp>
      <p:cxnSp>
        <p:nvCxnSpPr>
          <p:cNvPr id="8" name="Straight Arrow Connector 7">
            <a:extLst>
              <a:ext uri="{FF2B5EF4-FFF2-40B4-BE49-F238E27FC236}">
                <a16:creationId xmlns:a16="http://schemas.microsoft.com/office/drawing/2014/main" id="{2560EBD3-66F5-46FC-9A64-010EFC8B4B2F}"/>
              </a:ext>
            </a:extLst>
          </p:cNvPr>
          <p:cNvCxnSpPr/>
          <p:nvPr/>
        </p:nvCxnSpPr>
        <p:spPr>
          <a:xfrm>
            <a:off x="6941706" y="2298272"/>
            <a:ext cx="0" cy="48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4A12FBA-A54D-42DA-A63D-69F57143E06E}"/>
              </a:ext>
            </a:extLst>
          </p:cNvPr>
          <p:cNvCxnSpPr>
            <a:stCxn id="5" idx="2"/>
          </p:cNvCxnSpPr>
          <p:nvPr/>
        </p:nvCxnSpPr>
        <p:spPr>
          <a:xfrm flipH="1">
            <a:off x="6941706" y="4578484"/>
            <a:ext cx="1" cy="381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1DBCEAA-1ED3-4521-920B-61478D0D0095}"/>
              </a:ext>
            </a:extLst>
          </p:cNvPr>
          <p:cNvCxnSpPr/>
          <p:nvPr/>
        </p:nvCxnSpPr>
        <p:spPr>
          <a:xfrm>
            <a:off x="6957413" y="4946035"/>
            <a:ext cx="7713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FF6003A-CEA8-4563-B432-C9185A761DF8}"/>
              </a:ext>
            </a:extLst>
          </p:cNvPr>
          <p:cNvCxnSpPr/>
          <p:nvPr/>
        </p:nvCxnSpPr>
        <p:spPr>
          <a:xfrm flipV="1">
            <a:off x="7728785" y="2298272"/>
            <a:ext cx="0" cy="26621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331CDE3-0693-4F0E-BC5B-A4220FF53A68}"/>
              </a:ext>
            </a:extLst>
          </p:cNvPr>
          <p:cNvCxnSpPr/>
          <p:nvPr/>
        </p:nvCxnSpPr>
        <p:spPr>
          <a:xfrm>
            <a:off x="7713078" y="2298272"/>
            <a:ext cx="7713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42FCD7F-DFBF-448C-BACF-64CC92360A75}"/>
              </a:ext>
            </a:extLst>
          </p:cNvPr>
          <p:cNvCxnSpPr/>
          <p:nvPr/>
        </p:nvCxnSpPr>
        <p:spPr>
          <a:xfrm>
            <a:off x="8486379" y="2298272"/>
            <a:ext cx="0" cy="48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B855DC0-CCD3-4022-99D1-708208E029E5}"/>
              </a:ext>
            </a:extLst>
          </p:cNvPr>
          <p:cNvCxnSpPr/>
          <p:nvPr/>
        </p:nvCxnSpPr>
        <p:spPr>
          <a:xfrm flipH="1">
            <a:off x="8515863" y="4578484"/>
            <a:ext cx="1" cy="381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EF55C8-1F58-4144-9EEF-F79A17712DD4}"/>
              </a:ext>
            </a:extLst>
          </p:cNvPr>
          <p:cNvSpPr txBox="1"/>
          <p:nvPr/>
        </p:nvSpPr>
        <p:spPr>
          <a:xfrm>
            <a:off x="6481612" y="1870538"/>
            <a:ext cx="1164229" cy="461665"/>
          </a:xfrm>
          <a:prstGeom prst="rect">
            <a:avLst/>
          </a:prstGeom>
          <a:noFill/>
        </p:spPr>
        <p:txBody>
          <a:bodyPr wrap="none" rtlCol="0">
            <a:spAutoFit/>
          </a:bodyPr>
          <a:lstStyle/>
          <a:p>
            <a:r>
              <a:rPr lang="en-US" sz="2400" dirty="0"/>
              <a:t>Influent</a:t>
            </a:r>
          </a:p>
        </p:txBody>
      </p:sp>
      <p:sp>
        <p:nvSpPr>
          <p:cNvPr id="20" name="TextBox 19">
            <a:extLst>
              <a:ext uri="{FF2B5EF4-FFF2-40B4-BE49-F238E27FC236}">
                <a16:creationId xmlns:a16="http://schemas.microsoft.com/office/drawing/2014/main" id="{014F9ECB-6C66-4A45-8581-623018318FD0}"/>
              </a:ext>
            </a:extLst>
          </p:cNvPr>
          <p:cNvSpPr txBox="1"/>
          <p:nvPr/>
        </p:nvSpPr>
        <p:spPr>
          <a:xfrm>
            <a:off x="8108942" y="4960448"/>
            <a:ext cx="1159805" cy="461665"/>
          </a:xfrm>
          <a:prstGeom prst="rect">
            <a:avLst/>
          </a:prstGeom>
          <a:noFill/>
        </p:spPr>
        <p:txBody>
          <a:bodyPr wrap="none" rtlCol="0">
            <a:spAutoFit/>
          </a:bodyPr>
          <a:lstStyle/>
          <a:p>
            <a:r>
              <a:rPr lang="en-US" sz="2400" dirty="0"/>
              <a:t>Effluent</a:t>
            </a:r>
          </a:p>
        </p:txBody>
      </p:sp>
      <p:cxnSp>
        <p:nvCxnSpPr>
          <p:cNvPr id="22" name="Straight Arrow Connector 21">
            <a:extLst>
              <a:ext uri="{FF2B5EF4-FFF2-40B4-BE49-F238E27FC236}">
                <a16:creationId xmlns:a16="http://schemas.microsoft.com/office/drawing/2014/main" id="{E312CEE4-0C06-4A67-98A5-B5FE92D96F50}"/>
              </a:ext>
            </a:extLst>
          </p:cNvPr>
          <p:cNvCxnSpPr>
            <a:cxnSpLocks/>
          </p:cNvCxnSpPr>
          <p:nvPr/>
        </p:nvCxnSpPr>
        <p:spPr>
          <a:xfrm>
            <a:off x="7343099" y="4960448"/>
            <a:ext cx="0" cy="4770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165BDFD-1A81-4655-8FBB-6FB3DF80A3E5}"/>
              </a:ext>
            </a:extLst>
          </p:cNvPr>
          <p:cNvSpPr txBox="1"/>
          <p:nvPr/>
        </p:nvSpPr>
        <p:spPr>
          <a:xfrm>
            <a:off x="6684917" y="5446584"/>
            <a:ext cx="1820307" cy="461665"/>
          </a:xfrm>
          <a:prstGeom prst="rect">
            <a:avLst/>
          </a:prstGeom>
          <a:noFill/>
        </p:spPr>
        <p:txBody>
          <a:bodyPr wrap="none" rtlCol="0">
            <a:spAutoFit/>
          </a:bodyPr>
          <a:lstStyle/>
          <a:p>
            <a:r>
              <a:rPr lang="en-US" sz="2400" dirty="0"/>
              <a:t>Sample Point</a:t>
            </a:r>
          </a:p>
        </p:txBody>
      </p:sp>
      <p:grpSp>
        <p:nvGrpSpPr>
          <p:cNvPr id="3" name="Group 2">
            <a:extLst>
              <a:ext uri="{FF2B5EF4-FFF2-40B4-BE49-F238E27FC236}">
                <a16:creationId xmlns:a16="http://schemas.microsoft.com/office/drawing/2014/main" id="{A4A044B3-C37A-4349-AB04-E9CBCD23C45B}"/>
              </a:ext>
            </a:extLst>
          </p:cNvPr>
          <p:cNvGrpSpPr/>
          <p:nvPr/>
        </p:nvGrpSpPr>
        <p:grpSpPr>
          <a:xfrm>
            <a:off x="3264744" y="1922242"/>
            <a:ext cx="1164229" cy="3561034"/>
            <a:chOff x="1740742" y="1922240"/>
            <a:chExt cx="1164228" cy="3561035"/>
          </a:xfrm>
        </p:grpSpPr>
        <p:sp>
          <p:nvSpPr>
            <p:cNvPr id="25" name="Rectangle: Rounded Corners 24">
              <a:extLst>
                <a:ext uri="{FF2B5EF4-FFF2-40B4-BE49-F238E27FC236}">
                  <a16:creationId xmlns:a16="http://schemas.microsoft.com/office/drawing/2014/main" id="{167BC0B3-A10B-4CC2-827B-6D934C632C8A}"/>
                </a:ext>
              </a:extLst>
            </p:cNvPr>
            <p:cNvSpPr/>
            <p:nvPr/>
          </p:nvSpPr>
          <p:spPr>
            <a:xfrm>
              <a:off x="1813572" y="2845570"/>
              <a:ext cx="1018573" cy="1794076"/>
            </a:xfrm>
            <a:prstGeom prst="roundRect">
              <a:avLst/>
            </a:prstGeom>
            <a:gradFill>
              <a:gsLst>
                <a:gs pos="33000">
                  <a:schemeClr val="accent1">
                    <a:lumMod val="20000"/>
                    <a:lumOff val="80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26" name="Straight Arrow Connector 25">
              <a:extLst>
                <a:ext uri="{FF2B5EF4-FFF2-40B4-BE49-F238E27FC236}">
                  <a16:creationId xmlns:a16="http://schemas.microsoft.com/office/drawing/2014/main" id="{60EA1EBC-7EB7-4CF4-BD0C-6C90B477C7CA}"/>
                </a:ext>
              </a:extLst>
            </p:cNvPr>
            <p:cNvCxnSpPr/>
            <p:nvPr/>
          </p:nvCxnSpPr>
          <p:spPr>
            <a:xfrm>
              <a:off x="2322857" y="2359434"/>
              <a:ext cx="0" cy="48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CC94F86-FCA5-44F4-BC96-5398EE4813E4}"/>
                </a:ext>
              </a:extLst>
            </p:cNvPr>
            <p:cNvCxnSpPr>
              <a:stCxn id="25" idx="2"/>
            </p:cNvCxnSpPr>
            <p:nvPr/>
          </p:nvCxnSpPr>
          <p:spPr>
            <a:xfrm flipH="1">
              <a:off x="2322858" y="4639646"/>
              <a:ext cx="1" cy="3819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8830517-C679-450C-BCC8-E9FE30FD73A8}"/>
                </a:ext>
              </a:extLst>
            </p:cNvPr>
            <p:cNvSpPr txBox="1"/>
            <p:nvPr/>
          </p:nvSpPr>
          <p:spPr>
            <a:xfrm>
              <a:off x="1740742" y="1922240"/>
              <a:ext cx="1164228" cy="461665"/>
            </a:xfrm>
            <a:prstGeom prst="rect">
              <a:avLst/>
            </a:prstGeom>
            <a:noFill/>
          </p:spPr>
          <p:txBody>
            <a:bodyPr wrap="none" rtlCol="0">
              <a:spAutoFit/>
            </a:bodyPr>
            <a:lstStyle/>
            <a:p>
              <a:r>
                <a:rPr lang="en-US" sz="2400" dirty="0"/>
                <a:t>Influent</a:t>
              </a:r>
            </a:p>
          </p:txBody>
        </p:sp>
        <p:sp>
          <p:nvSpPr>
            <p:cNvPr id="29" name="TextBox 28">
              <a:extLst>
                <a:ext uri="{FF2B5EF4-FFF2-40B4-BE49-F238E27FC236}">
                  <a16:creationId xmlns:a16="http://schemas.microsoft.com/office/drawing/2014/main" id="{F10573D1-D91E-4BAE-9129-A8D3369840A1}"/>
                </a:ext>
              </a:extLst>
            </p:cNvPr>
            <p:cNvSpPr txBox="1"/>
            <p:nvPr/>
          </p:nvSpPr>
          <p:spPr>
            <a:xfrm>
              <a:off x="1740742" y="5021610"/>
              <a:ext cx="1159804" cy="461665"/>
            </a:xfrm>
            <a:prstGeom prst="rect">
              <a:avLst/>
            </a:prstGeom>
            <a:noFill/>
          </p:spPr>
          <p:txBody>
            <a:bodyPr wrap="none" rtlCol="0">
              <a:spAutoFit/>
            </a:bodyPr>
            <a:lstStyle/>
            <a:p>
              <a:r>
                <a:rPr lang="en-US" sz="2400" dirty="0"/>
                <a:t>Effluent</a:t>
              </a:r>
            </a:p>
          </p:txBody>
        </p:sp>
      </p:grpSp>
    </p:spTree>
    <p:extLst>
      <p:ext uri="{BB962C8B-B14F-4D97-AF65-F5344CB8AC3E}">
        <p14:creationId xmlns:p14="http://schemas.microsoft.com/office/powerpoint/2010/main" val="1716633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956629-E493-47F2-BA6A-DA8BFE60A542}"/>
              </a:ext>
            </a:extLst>
          </p:cNvPr>
          <p:cNvPicPr>
            <a:picLocks noChangeAspect="1"/>
          </p:cNvPicPr>
          <p:nvPr/>
        </p:nvPicPr>
        <p:blipFill>
          <a:blip r:embed="rId2"/>
          <a:stretch>
            <a:fillRect/>
          </a:stretch>
        </p:blipFill>
        <p:spPr>
          <a:xfrm>
            <a:off x="2661203" y="1879252"/>
            <a:ext cx="7132939" cy="3475021"/>
          </a:xfrm>
          <a:prstGeom prst="rect">
            <a:avLst/>
          </a:prstGeom>
        </p:spPr>
      </p:pic>
      <p:sp>
        <p:nvSpPr>
          <p:cNvPr id="2" name="Title 1">
            <a:extLst>
              <a:ext uri="{FF2B5EF4-FFF2-40B4-BE49-F238E27FC236}">
                <a16:creationId xmlns:a16="http://schemas.microsoft.com/office/drawing/2014/main" id="{D842056F-701F-4E71-83FD-FCE95F905E38}"/>
              </a:ext>
            </a:extLst>
          </p:cNvPr>
          <p:cNvSpPr>
            <a:spLocks noGrp="1"/>
          </p:cNvSpPr>
          <p:nvPr>
            <p:ph type="title"/>
          </p:nvPr>
        </p:nvSpPr>
        <p:spPr>
          <a:xfrm>
            <a:off x="601936" y="694077"/>
            <a:ext cx="11251473" cy="880379"/>
          </a:xfrm>
        </p:spPr>
        <p:txBody>
          <a:bodyPr>
            <a:noAutofit/>
          </a:bodyPr>
          <a:lstStyle/>
          <a:p>
            <a:r>
              <a:rPr lang="en-US" sz="4267" dirty="0"/>
              <a:t>Using Lead/Lag to Minimize Operating Cost</a:t>
            </a:r>
          </a:p>
        </p:txBody>
      </p:sp>
      <p:sp>
        <p:nvSpPr>
          <p:cNvPr id="7" name="TextBox 6">
            <a:extLst>
              <a:ext uri="{FF2B5EF4-FFF2-40B4-BE49-F238E27FC236}">
                <a16:creationId xmlns:a16="http://schemas.microsoft.com/office/drawing/2014/main" id="{3263E60B-1108-476A-B7E6-BC7AC9B628AF}"/>
              </a:ext>
            </a:extLst>
          </p:cNvPr>
          <p:cNvSpPr txBox="1"/>
          <p:nvPr/>
        </p:nvSpPr>
        <p:spPr>
          <a:xfrm>
            <a:off x="1517901" y="2937923"/>
            <a:ext cx="1019059" cy="1569660"/>
          </a:xfrm>
          <a:prstGeom prst="rect">
            <a:avLst/>
          </a:prstGeom>
          <a:noFill/>
        </p:spPr>
        <p:txBody>
          <a:bodyPr wrap="square" rtlCol="0">
            <a:spAutoFit/>
          </a:bodyPr>
          <a:lstStyle/>
          <a:p>
            <a:pPr algn="ctr" defTabSz="914377">
              <a:defRPr/>
            </a:pPr>
            <a:r>
              <a:rPr lang="en-US" sz="2400" dirty="0">
                <a:solidFill>
                  <a:prstClr val="black"/>
                </a:solidFill>
                <a:latin typeface="Calibri" panose="020F0502020204030204" pitchFamily="34" charset="0"/>
                <a:ea typeface="MS PGothic" panose="020B0600070205080204" pitchFamily="34" charset="-128"/>
              </a:rPr>
              <a:t>ppt</a:t>
            </a:r>
          </a:p>
          <a:p>
            <a:pPr algn="ctr" defTabSz="914377">
              <a:defRPr/>
            </a:pPr>
            <a:r>
              <a:rPr lang="en-US" sz="2400" dirty="0">
                <a:solidFill>
                  <a:prstClr val="black"/>
                </a:solidFill>
                <a:latin typeface="Calibri" panose="020F0502020204030204" pitchFamily="34" charset="0"/>
                <a:ea typeface="MS PGothic" panose="020B0600070205080204" pitchFamily="34" charset="-128"/>
              </a:rPr>
              <a:t>PFOS + PFOA</a:t>
            </a:r>
          </a:p>
        </p:txBody>
      </p:sp>
      <p:sp>
        <p:nvSpPr>
          <p:cNvPr id="8" name="TextBox 7">
            <a:extLst>
              <a:ext uri="{FF2B5EF4-FFF2-40B4-BE49-F238E27FC236}">
                <a16:creationId xmlns:a16="http://schemas.microsoft.com/office/drawing/2014/main" id="{FBDA8A52-08DE-45F6-A726-6D3514198B9B}"/>
              </a:ext>
            </a:extLst>
          </p:cNvPr>
          <p:cNvSpPr txBox="1"/>
          <p:nvPr/>
        </p:nvSpPr>
        <p:spPr>
          <a:xfrm>
            <a:off x="4996526" y="5286890"/>
            <a:ext cx="2431100" cy="461665"/>
          </a:xfrm>
          <a:prstGeom prst="rect">
            <a:avLst/>
          </a:prstGeom>
          <a:noFill/>
        </p:spPr>
        <p:txBody>
          <a:bodyPr wrap="square" rtlCol="0">
            <a:spAutoFit/>
          </a:bodyPr>
          <a:lstStyle/>
          <a:p>
            <a:pPr defTabSz="914377">
              <a:defRPr/>
            </a:pPr>
            <a:r>
              <a:rPr lang="en-US" sz="2400" dirty="0">
                <a:solidFill>
                  <a:prstClr val="black"/>
                </a:solidFill>
                <a:latin typeface="Calibri" panose="020F0502020204030204" pitchFamily="34" charset="0"/>
                <a:ea typeface="MS PGothic" panose="020B0600070205080204" pitchFamily="34" charset="-128"/>
              </a:rPr>
              <a:t>Bed Volumes</a:t>
            </a:r>
          </a:p>
        </p:txBody>
      </p:sp>
      <p:cxnSp>
        <p:nvCxnSpPr>
          <p:cNvPr id="10" name="Straight Connector 9">
            <a:extLst>
              <a:ext uri="{FF2B5EF4-FFF2-40B4-BE49-F238E27FC236}">
                <a16:creationId xmlns:a16="http://schemas.microsoft.com/office/drawing/2014/main" id="{BA4567DE-B785-4EE7-B15C-B8F6AD5B43EB}"/>
              </a:ext>
            </a:extLst>
          </p:cNvPr>
          <p:cNvCxnSpPr/>
          <p:nvPr/>
        </p:nvCxnSpPr>
        <p:spPr>
          <a:xfrm>
            <a:off x="3251200" y="4794251"/>
            <a:ext cx="25146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07B852A-88D1-4518-B31B-F0F92BDD66A7}"/>
              </a:ext>
            </a:extLst>
          </p:cNvPr>
          <p:cNvSpPr txBox="1"/>
          <p:nvPr/>
        </p:nvSpPr>
        <p:spPr>
          <a:xfrm>
            <a:off x="3350189" y="4578805"/>
            <a:ext cx="685800" cy="215444"/>
          </a:xfrm>
          <a:prstGeom prst="rect">
            <a:avLst/>
          </a:prstGeom>
          <a:noFill/>
        </p:spPr>
        <p:txBody>
          <a:bodyPr wrap="square" rtlCol="0">
            <a:spAutoFit/>
          </a:bodyPr>
          <a:lstStyle/>
          <a:p>
            <a:pPr defTabSz="914377">
              <a:defRPr/>
            </a:pPr>
            <a:r>
              <a:rPr lang="en-US" sz="800" dirty="0">
                <a:solidFill>
                  <a:srgbClr val="FF0000"/>
                </a:solidFill>
              </a:rPr>
              <a:t>2 ppt</a:t>
            </a:r>
          </a:p>
        </p:txBody>
      </p:sp>
      <p:pic>
        <p:nvPicPr>
          <p:cNvPr id="3" name="Picture 2">
            <a:extLst>
              <a:ext uri="{FF2B5EF4-FFF2-40B4-BE49-F238E27FC236}">
                <a16:creationId xmlns:a16="http://schemas.microsoft.com/office/drawing/2014/main" id="{1D5C787A-9D1A-42FC-A30A-E8F418ED8F6A}"/>
              </a:ext>
            </a:extLst>
          </p:cNvPr>
          <p:cNvPicPr>
            <a:picLocks noChangeAspect="1"/>
          </p:cNvPicPr>
          <p:nvPr/>
        </p:nvPicPr>
        <p:blipFill>
          <a:blip r:embed="rId3"/>
          <a:stretch>
            <a:fillRect/>
          </a:stretch>
        </p:blipFill>
        <p:spPr>
          <a:xfrm>
            <a:off x="8906805" y="2759631"/>
            <a:ext cx="1579001" cy="591363"/>
          </a:xfrm>
          <a:prstGeom prst="rect">
            <a:avLst/>
          </a:prstGeom>
        </p:spPr>
      </p:pic>
      <p:sp>
        <p:nvSpPr>
          <p:cNvPr id="4" name="TextBox 3">
            <a:extLst>
              <a:ext uri="{FF2B5EF4-FFF2-40B4-BE49-F238E27FC236}">
                <a16:creationId xmlns:a16="http://schemas.microsoft.com/office/drawing/2014/main" id="{D520A9A6-FBD0-4D2B-9173-0889D133E727}"/>
              </a:ext>
            </a:extLst>
          </p:cNvPr>
          <p:cNvSpPr txBox="1"/>
          <p:nvPr/>
        </p:nvSpPr>
        <p:spPr>
          <a:xfrm>
            <a:off x="9102479" y="3322885"/>
            <a:ext cx="1383324" cy="830997"/>
          </a:xfrm>
          <a:prstGeom prst="rect">
            <a:avLst/>
          </a:prstGeom>
          <a:noFill/>
        </p:spPr>
        <p:txBody>
          <a:bodyPr wrap="square" rtlCol="0">
            <a:spAutoFit/>
          </a:bodyPr>
          <a:lstStyle/>
          <a:p>
            <a:pPr defTabSz="914377">
              <a:defRPr/>
            </a:pPr>
            <a:r>
              <a:rPr lang="en-US" sz="2400" dirty="0">
                <a:solidFill>
                  <a:srgbClr val="9BBB59">
                    <a:lumMod val="75000"/>
                  </a:srgbClr>
                </a:solidFill>
                <a:latin typeface="Calibri" panose="020F0502020204030204" pitchFamily="34" charset="0"/>
                <a:ea typeface="MS PGothic" panose="020B0600070205080204" pitchFamily="34" charset="-128"/>
              </a:rPr>
              <a:t>LEAD</a:t>
            </a:r>
            <a:r>
              <a:rPr lang="en-US" sz="2400" dirty="0">
                <a:solidFill>
                  <a:prstClr val="black"/>
                </a:solidFill>
                <a:latin typeface="Calibri" panose="020F0502020204030204" pitchFamily="34" charset="0"/>
                <a:ea typeface="MS PGothic" panose="020B0600070205080204" pitchFamily="34" charset="-128"/>
              </a:rPr>
              <a:t>  - </a:t>
            </a:r>
            <a:r>
              <a:rPr lang="en-US" sz="2400" dirty="0">
                <a:solidFill>
                  <a:srgbClr val="7030A0"/>
                </a:solidFill>
                <a:latin typeface="Calibri" panose="020F0502020204030204" pitchFamily="34" charset="0"/>
                <a:ea typeface="MS PGothic" panose="020B0600070205080204" pitchFamily="34" charset="-128"/>
              </a:rPr>
              <a:t>LAG</a:t>
            </a:r>
          </a:p>
        </p:txBody>
      </p:sp>
      <p:sp>
        <p:nvSpPr>
          <p:cNvPr id="5" name="TextBox 4">
            <a:extLst>
              <a:ext uri="{FF2B5EF4-FFF2-40B4-BE49-F238E27FC236}">
                <a16:creationId xmlns:a16="http://schemas.microsoft.com/office/drawing/2014/main" id="{17503379-D273-4207-8D88-29C1F0840429}"/>
              </a:ext>
            </a:extLst>
          </p:cNvPr>
          <p:cNvSpPr txBox="1"/>
          <p:nvPr/>
        </p:nvSpPr>
        <p:spPr>
          <a:xfrm>
            <a:off x="7987325" y="2953553"/>
            <a:ext cx="990191" cy="461665"/>
          </a:xfrm>
          <a:prstGeom prst="rect">
            <a:avLst/>
          </a:prstGeom>
          <a:noFill/>
        </p:spPr>
        <p:txBody>
          <a:bodyPr wrap="square" rtlCol="0">
            <a:spAutoFit/>
          </a:bodyPr>
          <a:lstStyle/>
          <a:p>
            <a:pPr defTabSz="914377">
              <a:defRPr/>
            </a:pPr>
            <a:r>
              <a:rPr lang="en-US" sz="2400" b="1" dirty="0">
                <a:solidFill>
                  <a:srgbClr val="9BBB59">
                    <a:lumMod val="75000"/>
                  </a:srgbClr>
                </a:solidFill>
                <a:latin typeface="Calibri" panose="020F0502020204030204" pitchFamily="34" charset="0"/>
                <a:ea typeface="MS PGothic" panose="020B0600070205080204" pitchFamily="34" charset="-128"/>
              </a:rPr>
              <a:t>LEAD</a:t>
            </a:r>
          </a:p>
        </p:txBody>
      </p:sp>
      <p:sp>
        <p:nvSpPr>
          <p:cNvPr id="13" name="TextBox 12">
            <a:extLst>
              <a:ext uri="{FF2B5EF4-FFF2-40B4-BE49-F238E27FC236}">
                <a16:creationId xmlns:a16="http://schemas.microsoft.com/office/drawing/2014/main" id="{D764A5DB-7E37-4FA1-A30A-E17BB86B8362}"/>
              </a:ext>
            </a:extLst>
          </p:cNvPr>
          <p:cNvSpPr txBox="1"/>
          <p:nvPr/>
        </p:nvSpPr>
        <p:spPr>
          <a:xfrm>
            <a:off x="7994141" y="4317197"/>
            <a:ext cx="847673" cy="461665"/>
          </a:xfrm>
          <a:prstGeom prst="rect">
            <a:avLst/>
          </a:prstGeom>
          <a:noFill/>
        </p:spPr>
        <p:txBody>
          <a:bodyPr wrap="square" rtlCol="0">
            <a:spAutoFit/>
          </a:bodyPr>
          <a:lstStyle/>
          <a:p>
            <a:pPr defTabSz="914377">
              <a:defRPr/>
            </a:pPr>
            <a:r>
              <a:rPr lang="en-US" sz="2400" b="1" dirty="0">
                <a:solidFill>
                  <a:srgbClr val="7030A0"/>
                </a:solidFill>
                <a:latin typeface="Calibri" panose="020F0502020204030204" pitchFamily="34" charset="0"/>
                <a:ea typeface="MS PGothic" panose="020B0600070205080204" pitchFamily="34" charset="-128"/>
              </a:rPr>
              <a:t>LAG</a:t>
            </a:r>
          </a:p>
        </p:txBody>
      </p:sp>
      <p:pic>
        <p:nvPicPr>
          <p:cNvPr id="6" name="Picture 5">
            <a:extLst>
              <a:ext uri="{FF2B5EF4-FFF2-40B4-BE49-F238E27FC236}">
                <a16:creationId xmlns:a16="http://schemas.microsoft.com/office/drawing/2014/main" id="{95295AC2-0602-401D-8C8F-6C7C937ECC31}"/>
              </a:ext>
            </a:extLst>
          </p:cNvPr>
          <p:cNvPicPr>
            <a:picLocks noChangeAspect="1"/>
          </p:cNvPicPr>
          <p:nvPr/>
        </p:nvPicPr>
        <p:blipFill>
          <a:blip r:embed="rId4"/>
          <a:stretch>
            <a:fillRect/>
          </a:stretch>
        </p:blipFill>
        <p:spPr>
          <a:xfrm>
            <a:off x="5872631" y="4317197"/>
            <a:ext cx="362139" cy="339063"/>
          </a:xfrm>
          <a:prstGeom prst="rect">
            <a:avLst/>
          </a:prstGeom>
        </p:spPr>
      </p:pic>
      <p:sp>
        <p:nvSpPr>
          <p:cNvPr id="9" name="Oval 8">
            <a:extLst>
              <a:ext uri="{FF2B5EF4-FFF2-40B4-BE49-F238E27FC236}">
                <a16:creationId xmlns:a16="http://schemas.microsoft.com/office/drawing/2014/main" id="{4916710D-4181-4F01-AF5A-3C0CF39C5A0C}"/>
              </a:ext>
            </a:extLst>
          </p:cNvPr>
          <p:cNvSpPr/>
          <p:nvPr/>
        </p:nvSpPr>
        <p:spPr>
          <a:xfrm>
            <a:off x="5422670" y="4501861"/>
            <a:ext cx="498764" cy="495123"/>
          </a:xfrm>
          <a:prstGeom prst="ellipse">
            <a:avLst/>
          </a:prstGeom>
          <a:noFill/>
          <a:ln>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2400">
              <a:solidFill>
                <a:prstClr val="white"/>
              </a:solidFill>
              <a:latin typeface="Calibri"/>
            </a:endParaRPr>
          </a:p>
        </p:txBody>
      </p:sp>
      <p:sp>
        <p:nvSpPr>
          <p:cNvPr id="14" name="Oval 13">
            <a:extLst>
              <a:ext uri="{FF2B5EF4-FFF2-40B4-BE49-F238E27FC236}">
                <a16:creationId xmlns:a16="http://schemas.microsoft.com/office/drawing/2014/main" id="{0FD4BEC0-B2E4-42F8-B219-21A0E119219E}"/>
              </a:ext>
            </a:extLst>
          </p:cNvPr>
          <p:cNvSpPr/>
          <p:nvPr/>
        </p:nvSpPr>
        <p:spPr>
          <a:xfrm>
            <a:off x="4230566" y="4483623"/>
            <a:ext cx="498764" cy="495123"/>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2400">
              <a:solidFill>
                <a:prstClr val="white"/>
              </a:solidFill>
              <a:latin typeface="Calibri"/>
            </a:endParaRPr>
          </a:p>
        </p:txBody>
      </p:sp>
      <p:sp>
        <p:nvSpPr>
          <p:cNvPr id="15" name="TextBox 14">
            <a:extLst>
              <a:ext uri="{FF2B5EF4-FFF2-40B4-BE49-F238E27FC236}">
                <a16:creationId xmlns:a16="http://schemas.microsoft.com/office/drawing/2014/main" id="{DC5162E4-A943-49AB-838E-09CE9786F64C}"/>
              </a:ext>
            </a:extLst>
          </p:cNvPr>
          <p:cNvSpPr txBox="1"/>
          <p:nvPr/>
        </p:nvSpPr>
        <p:spPr>
          <a:xfrm>
            <a:off x="4314769" y="4425428"/>
            <a:ext cx="343121" cy="461665"/>
          </a:xfrm>
          <a:prstGeom prst="rect">
            <a:avLst/>
          </a:prstGeom>
          <a:noFill/>
        </p:spPr>
        <p:txBody>
          <a:bodyPr wrap="square" rtlCol="0">
            <a:spAutoFit/>
          </a:bodyPr>
          <a:lstStyle/>
          <a:p>
            <a:pPr defTabSz="914377">
              <a:defRPr/>
            </a:pPr>
            <a:r>
              <a:rPr lang="en-US" sz="2400" dirty="0">
                <a:solidFill>
                  <a:srgbClr val="FF0000"/>
                </a:solidFill>
              </a:rPr>
              <a:t>X</a:t>
            </a:r>
          </a:p>
        </p:txBody>
      </p:sp>
      <p:sp>
        <p:nvSpPr>
          <p:cNvPr id="16" name="TextBox 15">
            <a:extLst>
              <a:ext uri="{FF2B5EF4-FFF2-40B4-BE49-F238E27FC236}">
                <a16:creationId xmlns:a16="http://schemas.microsoft.com/office/drawing/2014/main" id="{3D6A8982-767B-46D5-B140-3404FCE371E3}"/>
              </a:ext>
            </a:extLst>
          </p:cNvPr>
          <p:cNvSpPr txBox="1"/>
          <p:nvPr/>
        </p:nvSpPr>
        <p:spPr>
          <a:xfrm>
            <a:off x="3350190" y="3692217"/>
            <a:ext cx="1985092" cy="461665"/>
          </a:xfrm>
          <a:prstGeom prst="rect">
            <a:avLst/>
          </a:prstGeom>
          <a:noFill/>
        </p:spPr>
        <p:txBody>
          <a:bodyPr wrap="square" rtlCol="0">
            <a:spAutoFit/>
          </a:bodyPr>
          <a:lstStyle/>
          <a:p>
            <a:endParaRPr lang="en-US" sz="2400" dirty="0"/>
          </a:p>
        </p:txBody>
      </p:sp>
      <p:sp>
        <p:nvSpPr>
          <p:cNvPr id="17" name="TextBox 16">
            <a:extLst>
              <a:ext uri="{FF2B5EF4-FFF2-40B4-BE49-F238E27FC236}">
                <a16:creationId xmlns:a16="http://schemas.microsoft.com/office/drawing/2014/main" id="{53C5C56E-9F8F-460A-9F65-D9F76010116A}"/>
              </a:ext>
            </a:extLst>
          </p:cNvPr>
          <p:cNvSpPr txBox="1"/>
          <p:nvPr/>
        </p:nvSpPr>
        <p:spPr>
          <a:xfrm>
            <a:off x="7117978" y="1943608"/>
            <a:ext cx="1859537"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1197212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84BE-6B77-4C55-BF82-7111ADDFBC2D}"/>
              </a:ext>
            </a:extLst>
          </p:cNvPr>
          <p:cNvSpPr>
            <a:spLocks noGrp="1"/>
          </p:cNvSpPr>
          <p:nvPr>
            <p:ph type="title"/>
          </p:nvPr>
        </p:nvSpPr>
        <p:spPr>
          <a:xfrm>
            <a:off x="754252" y="365127"/>
            <a:ext cx="9685149" cy="1325563"/>
          </a:xfrm>
        </p:spPr>
        <p:txBody>
          <a:bodyPr/>
          <a:lstStyle/>
          <a:p>
            <a:r>
              <a:rPr lang="en-US" dirty="0"/>
              <a:t>First Cycle vs Subsequent Cycles</a:t>
            </a:r>
          </a:p>
        </p:txBody>
      </p:sp>
      <p:pic>
        <p:nvPicPr>
          <p:cNvPr id="2050" name="Picture 2">
            <a:extLst>
              <a:ext uri="{FF2B5EF4-FFF2-40B4-BE49-F238E27FC236}">
                <a16:creationId xmlns:a16="http://schemas.microsoft.com/office/drawing/2014/main" id="{D191CC2B-23E6-48C1-9B14-D888AB022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708" y="1601488"/>
            <a:ext cx="6668469" cy="422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C060297-19F7-4853-B509-6F35AEC05EED}"/>
              </a:ext>
            </a:extLst>
          </p:cNvPr>
          <p:cNvSpPr txBox="1"/>
          <p:nvPr/>
        </p:nvSpPr>
        <p:spPr>
          <a:xfrm>
            <a:off x="3140991" y="2105049"/>
            <a:ext cx="1343187" cy="1384995"/>
          </a:xfrm>
          <a:prstGeom prst="rect">
            <a:avLst/>
          </a:prstGeom>
          <a:noFill/>
        </p:spPr>
        <p:txBody>
          <a:bodyPr wrap="square" rtlCol="0">
            <a:spAutoFit/>
          </a:bodyPr>
          <a:lstStyle/>
          <a:p>
            <a:r>
              <a:rPr lang="en-US" sz="1400" dirty="0"/>
              <a:t>Resin lasts longer the first time its used compared to subsequent runs</a:t>
            </a:r>
          </a:p>
        </p:txBody>
      </p:sp>
    </p:spTree>
    <p:extLst>
      <p:ext uri="{BB962C8B-B14F-4D97-AF65-F5344CB8AC3E}">
        <p14:creationId xmlns:p14="http://schemas.microsoft.com/office/powerpoint/2010/main" val="3362427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truck, car, parked&#10;&#10;Description automatically generated">
            <a:extLst>
              <a:ext uri="{FF2B5EF4-FFF2-40B4-BE49-F238E27FC236}">
                <a16:creationId xmlns:a16="http://schemas.microsoft.com/office/drawing/2014/main" id="{AB124CCD-4787-40A2-9F53-ED40032C2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304" y="2265203"/>
            <a:ext cx="4318152" cy="3238615"/>
          </a:xfrm>
          <a:prstGeom prst="rect">
            <a:avLst/>
          </a:prstGeom>
        </p:spPr>
      </p:pic>
      <p:sp>
        <p:nvSpPr>
          <p:cNvPr id="8" name="Arrow: Right 7">
            <a:extLst>
              <a:ext uri="{FF2B5EF4-FFF2-40B4-BE49-F238E27FC236}">
                <a16:creationId xmlns:a16="http://schemas.microsoft.com/office/drawing/2014/main" id="{A1C34073-1183-4250-9DAA-37802FD8A697}"/>
              </a:ext>
            </a:extLst>
          </p:cNvPr>
          <p:cNvSpPr/>
          <p:nvPr/>
        </p:nvSpPr>
        <p:spPr>
          <a:xfrm>
            <a:off x="7943759" y="3575993"/>
            <a:ext cx="882571" cy="260431"/>
          </a:xfrm>
          <a:prstGeom prst="rightArrow">
            <a:avLst/>
          </a:prstGeom>
          <a:gradFill>
            <a:gsLst>
              <a:gs pos="0">
                <a:srgbClr val="00AA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514338">
              <a:defRPr/>
            </a:pPr>
            <a:endParaRPr lang="en-US" sz="1013" dirty="0">
              <a:solidFill>
                <a:prstClr val="white"/>
              </a:solidFill>
              <a:latin typeface="Calibri"/>
            </a:endParaRPr>
          </a:p>
        </p:txBody>
      </p:sp>
      <p:sp>
        <p:nvSpPr>
          <p:cNvPr id="9" name="TextBox 8">
            <a:extLst>
              <a:ext uri="{FF2B5EF4-FFF2-40B4-BE49-F238E27FC236}">
                <a16:creationId xmlns:a16="http://schemas.microsoft.com/office/drawing/2014/main" id="{E78475D6-8BE9-4985-8A8A-14F28B918417}"/>
              </a:ext>
            </a:extLst>
          </p:cNvPr>
          <p:cNvSpPr txBox="1"/>
          <p:nvPr/>
        </p:nvSpPr>
        <p:spPr>
          <a:xfrm>
            <a:off x="598445" y="3459988"/>
            <a:ext cx="2596839" cy="461665"/>
          </a:xfrm>
          <a:prstGeom prst="rect">
            <a:avLst/>
          </a:prstGeom>
          <a:noFill/>
        </p:spPr>
        <p:txBody>
          <a:bodyPr wrap="square" rtlCol="0">
            <a:spAutoFit/>
          </a:bodyPr>
          <a:lstStyle/>
          <a:p>
            <a:pPr defTabSz="514338">
              <a:defRPr/>
            </a:pPr>
            <a:r>
              <a:rPr lang="en-US" sz="2400" dirty="0">
                <a:solidFill>
                  <a:prstClr val="black"/>
                </a:solidFill>
                <a:latin typeface="Calibri"/>
                <a:ea typeface="MS PGothic" panose="020B0600070205080204" pitchFamily="34" charset="-128"/>
              </a:rPr>
              <a:t>PFAS in water</a:t>
            </a:r>
          </a:p>
        </p:txBody>
      </p:sp>
      <p:sp>
        <p:nvSpPr>
          <p:cNvPr id="10" name="TextBox 9">
            <a:extLst>
              <a:ext uri="{FF2B5EF4-FFF2-40B4-BE49-F238E27FC236}">
                <a16:creationId xmlns:a16="http://schemas.microsoft.com/office/drawing/2014/main" id="{63823083-E938-4C6B-9AAA-01049DCC374B}"/>
              </a:ext>
            </a:extLst>
          </p:cNvPr>
          <p:cNvSpPr txBox="1"/>
          <p:nvPr/>
        </p:nvSpPr>
        <p:spPr>
          <a:xfrm>
            <a:off x="8826330" y="3453292"/>
            <a:ext cx="3158172" cy="461665"/>
          </a:xfrm>
          <a:prstGeom prst="rect">
            <a:avLst/>
          </a:prstGeom>
          <a:noFill/>
        </p:spPr>
        <p:txBody>
          <a:bodyPr wrap="square" rtlCol="0">
            <a:spAutoFit/>
          </a:bodyPr>
          <a:lstStyle/>
          <a:p>
            <a:pPr defTabSz="514338">
              <a:defRPr/>
            </a:pPr>
            <a:r>
              <a:rPr lang="en-US" sz="2400" dirty="0">
                <a:solidFill>
                  <a:prstClr val="black"/>
                </a:solidFill>
                <a:latin typeface="Calibri"/>
                <a:ea typeface="MS PGothic" panose="020B0600070205080204" pitchFamily="34" charset="-128"/>
              </a:rPr>
              <a:t>PFAS – free water</a:t>
            </a:r>
          </a:p>
        </p:txBody>
      </p:sp>
      <p:sp>
        <p:nvSpPr>
          <p:cNvPr id="13" name="TextBox 12">
            <a:extLst>
              <a:ext uri="{FF2B5EF4-FFF2-40B4-BE49-F238E27FC236}">
                <a16:creationId xmlns:a16="http://schemas.microsoft.com/office/drawing/2014/main" id="{3BACD22E-30C1-4D62-B4B2-4E7C1DE32FDA}"/>
              </a:ext>
            </a:extLst>
          </p:cNvPr>
          <p:cNvSpPr txBox="1"/>
          <p:nvPr/>
        </p:nvSpPr>
        <p:spPr>
          <a:xfrm>
            <a:off x="4003464" y="5657691"/>
            <a:ext cx="3409832" cy="323165"/>
          </a:xfrm>
          <a:prstGeom prst="rect">
            <a:avLst/>
          </a:prstGeom>
          <a:solidFill>
            <a:schemeClr val="accent1">
              <a:lumMod val="20000"/>
              <a:lumOff val="80000"/>
            </a:schemeClr>
          </a:solidFill>
        </p:spPr>
        <p:txBody>
          <a:bodyPr wrap="square" rtlCol="0">
            <a:spAutoFit/>
          </a:bodyPr>
          <a:lstStyle/>
          <a:p>
            <a:pPr algn="ctr" defTabSz="514338">
              <a:defRPr/>
            </a:pPr>
            <a:r>
              <a:rPr lang="en-US" sz="1500" dirty="0">
                <a:solidFill>
                  <a:prstClr val="black"/>
                </a:solidFill>
                <a:latin typeface="Calibri"/>
              </a:rPr>
              <a:t>EBCT ~ 2 - 3 mins. per vessel</a:t>
            </a:r>
          </a:p>
        </p:txBody>
      </p:sp>
      <p:sp>
        <p:nvSpPr>
          <p:cNvPr id="14" name="Title 13">
            <a:extLst>
              <a:ext uri="{FF2B5EF4-FFF2-40B4-BE49-F238E27FC236}">
                <a16:creationId xmlns:a16="http://schemas.microsoft.com/office/drawing/2014/main" id="{52761FC3-18CA-4737-A880-89DD78B2C445}"/>
              </a:ext>
            </a:extLst>
          </p:cNvPr>
          <p:cNvSpPr>
            <a:spLocks noGrp="1"/>
          </p:cNvSpPr>
          <p:nvPr>
            <p:ph type="title"/>
          </p:nvPr>
        </p:nvSpPr>
        <p:spPr>
          <a:xfrm>
            <a:off x="228430" y="635455"/>
            <a:ext cx="12026900" cy="771012"/>
          </a:xfrm>
        </p:spPr>
        <p:txBody>
          <a:bodyPr>
            <a:noAutofit/>
          </a:bodyPr>
          <a:lstStyle/>
          <a:p>
            <a:r>
              <a:rPr lang="en-US" sz="3600" dirty="0"/>
              <a:t>PFAS Selective Single-Use Ion Exchange Resin System</a:t>
            </a:r>
            <a:endParaRPr lang="en-US" sz="3600" i="1" dirty="0"/>
          </a:p>
        </p:txBody>
      </p:sp>
      <p:sp>
        <p:nvSpPr>
          <p:cNvPr id="23" name="TextBox 11">
            <a:extLst>
              <a:ext uri="{FF2B5EF4-FFF2-40B4-BE49-F238E27FC236}">
                <a16:creationId xmlns:a16="http://schemas.microsoft.com/office/drawing/2014/main" id="{4381DBFB-29AB-4BDF-9BE6-AB5BE9E4ACE1}"/>
              </a:ext>
            </a:extLst>
          </p:cNvPr>
          <p:cNvSpPr txBox="1">
            <a:spLocks noChangeArrowheads="1"/>
          </p:cNvSpPr>
          <p:nvPr/>
        </p:nvSpPr>
        <p:spPr bwMode="auto">
          <a:xfrm>
            <a:off x="577908" y="5048079"/>
            <a:ext cx="1787288" cy="338554"/>
          </a:xfrm>
          <a:prstGeom prst="rect">
            <a:avLst/>
          </a:prstGeom>
          <a:solidFill>
            <a:srgbClr val="4F81BD">
              <a:lumMod val="20000"/>
              <a:lumOff val="80000"/>
            </a:srgbClr>
          </a:solidFill>
          <a:ln>
            <a:noFill/>
          </a:ln>
        </p:spPr>
        <p:txBody>
          <a:bodyPr wrap="square">
            <a:spAutoFit/>
          </a:bodyPr>
          <a:lstStyle>
            <a:lvl1pPr defTabSz="685800">
              <a:spcBef>
                <a:spcPct val="20000"/>
              </a:spcBef>
              <a:buClr>
                <a:srgbClr val="006595"/>
              </a:buClr>
              <a:buFont typeface="Wingdings" pitchFamily="2" charset="2"/>
              <a:buChar char="§"/>
              <a:defRPr sz="3200">
                <a:solidFill>
                  <a:schemeClr val="tx1"/>
                </a:solidFill>
                <a:latin typeface="Calibri" pitchFamily="34" charset="0"/>
                <a:ea typeface="ＭＳ Ｐゴシック" pitchFamily="34" charset="-128"/>
                <a:cs typeface="Arial" pitchFamily="34" charset="0"/>
              </a:defRPr>
            </a:lvl1pPr>
            <a:lvl2pPr marL="742950" indent="-285750" defTabSz="685800">
              <a:spcBef>
                <a:spcPct val="20000"/>
              </a:spcBef>
              <a:buClr>
                <a:srgbClr val="66B360"/>
              </a:buClr>
              <a:buSzPct val="50000"/>
              <a:buFont typeface="Wingdings" pitchFamily="2" charset="2"/>
              <a:buChar char="u"/>
              <a:defRPr sz="2800">
                <a:solidFill>
                  <a:schemeClr val="tx1"/>
                </a:solidFill>
                <a:latin typeface="Calibri" pitchFamily="34" charset="0"/>
                <a:ea typeface="ＭＳ Ｐゴシック" pitchFamily="34" charset="-128"/>
                <a:cs typeface="Arial" pitchFamily="34" charset="0"/>
              </a:defRPr>
            </a:lvl2pPr>
            <a:lvl3pPr marL="1143000" indent="-228600" defTabSz="685800">
              <a:spcBef>
                <a:spcPct val="20000"/>
              </a:spcBef>
              <a:buClr>
                <a:srgbClr val="DF7A1C"/>
              </a:buClr>
              <a:buFont typeface="Arial" pitchFamily="34" charset="0"/>
              <a:buChar char="•"/>
              <a:defRPr sz="2400">
                <a:solidFill>
                  <a:schemeClr val="tx1"/>
                </a:solidFill>
                <a:latin typeface="Calibri" pitchFamily="34" charset="0"/>
                <a:ea typeface="ＭＳ Ｐゴシック" pitchFamily="34" charset="-128"/>
                <a:cs typeface="Arial" pitchFamily="34" charset="0"/>
              </a:defRPr>
            </a:lvl3pPr>
            <a:lvl4pPr marL="1600200" indent="-228600" defTabSz="685800">
              <a:spcBef>
                <a:spcPct val="20000"/>
              </a:spcBef>
              <a:buFont typeface="Arial" pitchFamily="34" charset="0"/>
              <a:buChar char="–"/>
              <a:defRPr sz="2000">
                <a:solidFill>
                  <a:schemeClr val="tx1"/>
                </a:solidFill>
                <a:latin typeface="Calibri" pitchFamily="34" charset="0"/>
                <a:ea typeface="ＭＳ Ｐゴシック" pitchFamily="34" charset="-128"/>
                <a:cs typeface="Arial" pitchFamily="34" charset="0"/>
              </a:defRPr>
            </a:lvl4pPr>
            <a:lvl5pPr marL="2057400" indent="-228600" defTabSz="685800">
              <a:spcBef>
                <a:spcPct val="20000"/>
              </a:spcBef>
              <a:buFont typeface="Arial" pitchFamily="34" charset="0"/>
              <a:buChar char="»"/>
              <a:defRPr sz="2000">
                <a:solidFill>
                  <a:schemeClr val="tx1"/>
                </a:solidFill>
                <a:latin typeface="Calibri" pitchFamily="34" charset="0"/>
                <a:ea typeface="ＭＳ Ｐゴシック" pitchFamily="34" charset="-128"/>
                <a:cs typeface="Arial" pitchFamily="34" charset="0"/>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9pPr>
          </a:lstStyle>
          <a:p>
            <a:pPr algn="ctr">
              <a:spcBef>
                <a:spcPct val="0"/>
              </a:spcBef>
              <a:buClrTx/>
              <a:buNone/>
              <a:defRPr/>
            </a:pPr>
            <a:r>
              <a:rPr lang="en-US" altLang="en-US" sz="1600" b="1" kern="0" dirty="0">
                <a:solidFill>
                  <a:srgbClr val="000000"/>
                </a:solidFill>
              </a:rPr>
              <a:t>Disposal</a:t>
            </a:r>
            <a:r>
              <a:rPr lang="en-US" altLang="en-US" sz="1600" kern="0" dirty="0">
                <a:solidFill>
                  <a:srgbClr val="000000"/>
                </a:solidFill>
              </a:rPr>
              <a:t> </a:t>
            </a:r>
          </a:p>
        </p:txBody>
      </p:sp>
      <p:sp>
        <p:nvSpPr>
          <p:cNvPr id="25" name="TextBox 17">
            <a:extLst>
              <a:ext uri="{FF2B5EF4-FFF2-40B4-BE49-F238E27FC236}">
                <a16:creationId xmlns:a16="http://schemas.microsoft.com/office/drawing/2014/main" id="{5F5C0B0B-0C5F-4E33-9124-EF64CA3667ED}"/>
              </a:ext>
            </a:extLst>
          </p:cNvPr>
          <p:cNvSpPr txBox="1">
            <a:spLocks noChangeArrowheads="1"/>
          </p:cNvSpPr>
          <p:nvPr/>
        </p:nvSpPr>
        <p:spPr bwMode="auto">
          <a:xfrm rot="19552142">
            <a:off x="2155726" y="4182138"/>
            <a:ext cx="1290241" cy="276999"/>
          </a:xfrm>
          <a:prstGeom prst="rect">
            <a:avLst/>
          </a:prstGeom>
          <a:solidFill>
            <a:sysClr val="window" lastClr="FFFFFF"/>
          </a:solidFill>
          <a:ln>
            <a:noFill/>
          </a:ln>
        </p:spPr>
        <p:txBody>
          <a:bodyPr wrap="square">
            <a:spAutoFit/>
          </a:bodyPr>
          <a:lstStyle>
            <a:lvl1pPr defTabSz="685800">
              <a:spcBef>
                <a:spcPct val="20000"/>
              </a:spcBef>
              <a:buClr>
                <a:srgbClr val="006595"/>
              </a:buClr>
              <a:buFont typeface="Wingdings" pitchFamily="2" charset="2"/>
              <a:buChar char="§"/>
              <a:defRPr sz="3200">
                <a:solidFill>
                  <a:schemeClr val="tx1"/>
                </a:solidFill>
                <a:latin typeface="Calibri" pitchFamily="34" charset="0"/>
                <a:ea typeface="ＭＳ Ｐゴシック" pitchFamily="34" charset="-128"/>
                <a:cs typeface="Arial" pitchFamily="34" charset="0"/>
              </a:defRPr>
            </a:lvl1pPr>
            <a:lvl2pPr marL="742950" indent="-285750" defTabSz="685800">
              <a:spcBef>
                <a:spcPct val="20000"/>
              </a:spcBef>
              <a:buClr>
                <a:srgbClr val="66B360"/>
              </a:buClr>
              <a:buSzPct val="50000"/>
              <a:buFont typeface="Wingdings" pitchFamily="2" charset="2"/>
              <a:buChar char="u"/>
              <a:defRPr sz="2800">
                <a:solidFill>
                  <a:schemeClr val="tx1"/>
                </a:solidFill>
                <a:latin typeface="Calibri" pitchFamily="34" charset="0"/>
                <a:ea typeface="ＭＳ Ｐゴシック" pitchFamily="34" charset="-128"/>
                <a:cs typeface="Arial" pitchFamily="34" charset="0"/>
              </a:defRPr>
            </a:lvl2pPr>
            <a:lvl3pPr marL="1143000" indent="-228600" defTabSz="685800">
              <a:spcBef>
                <a:spcPct val="20000"/>
              </a:spcBef>
              <a:buClr>
                <a:srgbClr val="DF7A1C"/>
              </a:buClr>
              <a:buFont typeface="Arial" pitchFamily="34" charset="0"/>
              <a:buChar char="•"/>
              <a:defRPr sz="2400">
                <a:solidFill>
                  <a:schemeClr val="tx1"/>
                </a:solidFill>
                <a:latin typeface="Calibri" pitchFamily="34" charset="0"/>
                <a:ea typeface="ＭＳ Ｐゴシック" pitchFamily="34" charset="-128"/>
                <a:cs typeface="Arial" pitchFamily="34" charset="0"/>
              </a:defRPr>
            </a:lvl3pPr>
            <a:lvl4pPr marL="1600200" indent="-228600" defTabSz="685800">
              <a:spcBef>
                <a:spcPct val="20000"/>
              </a:spcBef>
              <a:buFont typeface="Arial" pitchFamily="34" charset="0"/>
              <a:buChar char="–"/>
              <a:defRPr sz="2000">
                <a:solidFill>
                  <a:schemeClr val="tx1"/>
                </a:solidFill>
                <a:latin typeface="Calibri" pitchFamily="34" charset="0"/>
                <a:ea typeface="ＭＳ Ｐゴシック" pitchFamily="34" charset="-128"/>
                <a:cs typeface="Arial" pitchFamily="34" charset="0"/>
              </a:defRPr>
            </a:lvl4pPr>
            <a:lvl5pPr marL="2057400" indent="-228600" defTabSz="685800">
              <a:spcBef>
                <a:spcPct val="20000"/>
              </a:spcBef>
              <a:buFont typeface="Arial" pitchFamily="34" charset="0"/>
              <a:buChar char="»"/>
              <a:defRPr sz="2000">
                <a:solidFill>
                  <a:schemeClr val="tx1"/>
                </a:solidFill>
                <a:latin typeface="Calibri" pitchFamily="34" charset="0"/>
                <a:ea typeface="ＭＳ Ｐゴシック" pitchFamily="34" charset="-128"/>
                <a:cs typeface="Arial" pitchFamily="34" charset="0"/>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Arial" pitchFamily="34" charset="0"/>
              </a:defRPr>
            </a:lvl9pPr>
          </a:lstStyle>
          <a:p>
            <a:pPr algn="ctr">
              <a:spcBef>
                <a:spcPct val="0"/>
              </a:spcBef>
              <a:buClrTx/>
              <a:buNone/>
              <a:defRPr/>
            </a:pPr>
            <a:r>
              <a:rPr lang="en-US" altLang="en-US" sz="1200" kern="0" dirty="0">
                <a:solidFill>
                  <a:srgbClr val="000000"/>
                </a:solidFill>
              </a:rPr>
              <a:t>PFAS loaded resin</a:t>
            </a:r>
          </a:p>
        </p:txBody>
      </p:sp>
      <p:grpSp>
        <p:nvGrpSpPr>
          <p:cNvPr id="5" name="Group 4">
            <a:extLst>
              <a:ext uri="{FF2B5EF4-FFF2-40B4-BE49-F238E27FC236}">
                <a16:creationId xmlns:a16="http://schemas.microsoft.com/office/drawing/2014/main" id="{AA26E32F-5706-4A0B-B1FA-8E9DF8122A54}"/>
              </a:ext>
            </a:extLst>
          </p:cNvPr>
          <p:cNvGrpSpPr/>
          <p:nvPr/>
        </p:nvGrpSpPr>
        <p:grpSpPr>
          <a:xfrm>
            <a:off x="2197261" y="4355227"/>
            <a:ext cx="1426889" cy="514351"/>
            <a:chOff x="2005669" y="3372916"/>
            <a:chExt cx="1426889" cy="514350"/>
          </a:xfrm>
        </p:grpSpPr>
        <p:sp>
          <p:nvSpPr>
            <p:cNvPr id="19" name="Arrow: Right 18">
              <a:extLst>
                <a:ext uri="{FF2B5EF4-FFF2-40B4-BE49-F238E27FC236}">
                  <a16:creationId xmlns:a16="http://schemas.microsoft.com/office/drawing/2014/main" id="{8DAF2E47-94A9-40EB-926F-DAD642CE78A0}"/>
                </a:ext>
              </a:extLst>
            </p:cNvPr>
            <p:cNvSpPr/>
            <p:nvPr/>
          </p:nvSpPr>
          <p:spPr>
            <a:xfrm rot="8621240">
              <a:off x="2005669" y="3372916"/>
              <a:ext cx="1426889" cy="514350"/>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685783">
                <a:defRPr/>
              </a:pPr>
              <a:endParaRPr lang="en-US" sz="1351" kern="0" dirty="0">
                <a:solidFill>
                  <a:prstClr val="white"/>
                </a:solidFill>
                <a:latin typeface="Calibri"/>
              </a:endParaRPr>
            </a:p>
          </p:txBody>
        </p:sp>
        <p:pic>
          <p:nvPicPr>
            <p:cNvPr id="4" name="Picture 3" descr="A picture containing group, large, water, bowl&#10;&#10;Description automatically generated">
              <a:extLst>
                <a:ext uri="{FF2B5EF4-FFF2-40B4-BE49-F238E27FC236}">
                  <a16:creationId xmlns:a16="http://schemas.microsoft.com/office/drawing/2014/main" id="{938DDED7-B096-4D7B-A695-560C440BF4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620"/>
            <a:stretch/>
          </p:blipFill>
          <p:spPr>
            <a:xfrm rot="19469200" flipV="1">
              <a:off x="2526544" y="3426352"/>
              <a:ext cx="674352" cy="189054"/>
            </a:xfrm>
            <a:prstGeom prst="rect">
              <a:avLst/>
            </a:prstGeom>
          </p:spPr>
        </p:pic>
      </p:grpSp>
      <p:sp>
        <p:nvSpPr>
          <p:cNvPr id="7" name="Arrow: Right 6">
            <a:extLst>
              <a:ext uri="{FF2B5EF4-FFF2-40B4-BE49-F238E27FC236}">
                <a16:creationId xmlns:a16="http://schemas.microsoft.com/office/drawing/2014/main" id="{D0C2F036-318F-4A90-9050-BB128A4CCB37}"/>
              </a:ext>
            </a:extLst>
          </p:cNvPr>
          <p:cNvSpPr/>
          <p:nvPr/>
        </p:nvSpPr>
        <p:spPr>
          <a:xfrm>
            <a:off x="2583393" y="3590771"/>
            <a:ext cx="963593" cy="260431"/>
          </a:xfrm>
          <a:prstGeom prst="rightArrow">
            <a:avLst/>
          </a:prstGeom>
          <a:gradFill>
            <a:gsLst>
              <a:gs pos="0">
                <a:srgbClr val="00AA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514338">
              <a:defRPr/>
            </a:pPr>
            <a:endParaRPr lang="en-US" sz="1013">
              <a:solidFill>
                <a:prstClr val="white"/>
              </a:solidFill>
              <a:latin typeface="Calibri"/>
            </a:endParaRPr>
          </a:p>
        </p:txBody>
      </p:sp>
    </p:spTree>
    <p:extLst>
      <p:ext uri="{BB962C8B-B14F-4D97-AF65-F5344CB8AC3E}">
        <p14:creationId xmlns:p14="http://schemas.microsoft.com/office/powerpoint/2010/main" val="2810625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F82CF9-491D-461F-AFBC-97626E8E6805}"/>
              </a:ext>
            </a:extLst>
          </p:cNvPr>
          <p:cNvSpPr>
            <a:spLocks noGrp="1"/>
          </p:cNvSpPr>
          <p:nvPr>
            <p:ph type="title"/>
          </p:nvPr>
        </p:nvSpPr>
        <p:spPr/>
        <p:txBody>
          <a:bodyPr/>
          <a:lstStyle/>
          <a:p>
            <a:r>
              <a:rPr lang="en-US" dirty="0"/>
              <a:t>Pretreatment</a:t>
            </a:r>
          </a:p>
        </p:txBody>
      </p:sp>
      <p:graphicFrame>
        <p:nvGraphicFramePr>
          <p:cNvPr id="6" name="Table 5">
            <a:extLst>
              <a:ext uri="{FF2B5EF4-FFF2-40B4-BE49-F238E27FC236}">
                <a16:creationId xmlns:a16="http://schemas.microsoft.com/office/drawing/2014/main" id="{CBBEE646-13C9-42D9-BBA8-D126F5FEA77B}"/>
              </a:ext>
            </a:extLst>
          </p:cNvPr>
          <p:cNvGraphicFramePr>
            <a:graphicFrameLocks noGrp="1"/>
          </p:cNvGraphicFramePr>
          <p:nvPr>
            <p:extLst>
              <p:ext uri="{D42A27DB-BD31-4B8C-83A1-F6EECF244321}">
                <p14:modId xmlns:p14="http://schemas.microsoft.com/office/powerpoint/2010/main" val="2147182393"/>
              </p:ext>
            </p:extLst>
          </p:nvPr>
        </p:nvGraphicFramePr>
        <p:xfrm>
          <a:off x="1704815" y="1439540"/>
          <a:ext cx="8203768" cy="4104640"/>
        </p:xfrm>
        <a:graphic>
          <a:graphicData uri="http://schemas.openxmlformats.org/drawingml/2006/table">
            <a:tbl>
              <a:tblPr firstRow="1" bandRow="1">
                <a:tableStyleId>{BC89EF96-8CEA-46FF-86C4-4CE0E7609802}</a:tableStyleId>
              </a:tblPr>
              <a:tblGrid>
                <a:gridCol w="4864629">
                  <a:extLst>
                    <a:ext uri="{9D8B030D-6E8A-4147-A177-3AD203B41FA5}">
                      <a16:colId xmlns:a16="http://schemas.microsoft.com/office/drawing/2014/main" val="3257565771"/>
                    </a:ext>
                  </a:extLst>
                </a:gridCol>
                <a:gridCol w="3339139">
                  <a:extLst>
                    <a:ext uri="{9D8B030D-6E8A-4147-A177-3AD203B41FA5}">
                      <a16:colId xmlns:a16="http://schemas.microsoft.com/office/drawing/2014/main" val="2321181443"/>
                    </a:ext>
                  </a:extLst>
                </a:gridCol>
              </a:tblGrid>
              <a:tr h="1188720">
                <a:tc>
                  <a:txBody>
                    <a:bodyPr/>
                    <a:lstStyle/>
                    <a:p>
                      <a:endParaRPr lang="en-US" sz="2400" u="sng" dirty="0"/>
                    </a:p>
                    <a:p>
                      <a:r>
                        <a:rPr lang="en-US" sz="2400" u="sng" dirty="0"/>
                        <a:t>Harmful Parameters:</a:t>
                      </a:r>
                    </a:p>
                    <a:p>
                      <a:endParaRPr lang="en-US" sz="2400" u="sng"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Pretreatment may be            needed for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RO / NF  or GAC or IX</a:t>
                      </a:r>
                    </a:p>
                  </a:txBody>
                  <a:tcPr/>
                </a:tc>
                <a:extLst>
                  <a:ext uri="{0D108BD9-81ED-4DB2-BD59-A6C34878D82A}">
                    <a16:rowId xmlns:a16="http://schemas.microsoft.com/office/drawing/2014/main" val="3014595168"/>
                  </a:ext>
                </a:extLst>
              </a:tr>
              <a:tr h="4165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t>Suspended Solids</a:t>
                      </a:r>
                    </a:p>
                  </a:txBody>
                  <a:tcPr/>
                </a:tc>
                <a:tc rowSpan="7">
                  <a:txBody>
                    <a:bodyPr/>
                    <a:lstStyle/>
                    <a:p>
                      <a:endParaRPr lang="en-US" sz="2400" dirty="0">
                        <a:latin typeface="Wingdings" panose="05000000000000000000" pitchFamily="2" charset="2"/>
                      </a:endParaRPr>
                    </a:p>
                  </a:txBody>
                  <a:tcPr/>
                </a:tc>
                <a:extLst>
                  <a:ext uri="{0D108BD9-81ED-4DB2-BD59-A6C34878D82A}">
                    <a16:rowId xmlns:a16="http://schemas.microsoft.com/office/drawing/2014/main" val="662020254"/>
                  </a:ext>
                </a:extLst>
              </a:tr>
              <a:tr h="416560">
                <a:tc>
                  <a:txBody>
                    <a:bodyPr/>
                    <a:lstStyle/>
                    <a:p>
                      <a:r>
                        <a:rPr lang="en-US" sz="2100" dirty="0"/>
                        <a:t>TOC</a:t>
                      </a:r>
                    </a:p>
                  </a:txBody>
                  <a:tcPr/>
                </a:tc>
                <a:tc vMerge="1">
                  <a:txBody>
                    <a:bodyPr/>
                    <a:lstStyle/>
                    <a:p>
                      <a:endParaRPr lang="en-US"/>
                    </a:p>
                  </a:txBody>
                  <a:tcPr/>
                </a:tc>
                <a:extLst>
                  <a:ext uri="{0D108BD9-81ED-4DB2-BD59-A6C34878D82A}">
                    <a16:rowId xmlns:a16="http://schemas.microsoft.com/office/drawing/2014/main" val="4280908428"/>
                  </a:ext>
                </a:extLst>
              </a:tr>
              <a:tr h="416560">
                <a:tc>
                  <a:txBody>
                    <a:bodyPr/>
                    <a:lstStyle/>
                    <a:p>
                      <a:r>
                        <a:rPr lang="en-US" sz="2100" dirty="0"/>
                        <a:t>Oxidants</a:t>
                      </a:r>
                    </a:p>
                  </a:txBody>
                  <a:tcPr/>
                </a:tc>
                <a:tc vMerge="1">
                  <a:txBody>
                    <a:bodyPr/>
                    <a:lstStyle/>
                    <a:p>
                      <a:endParaRPr lang="en-US"/>
                    </a:p>
                  </a:txBody>
                  <a:tcPr/>
                </a:tc>
                <a:extLst>
                  <a:ext uri="{0D108BD9-81ED-4DB2-BD59-A6C34878D82A}">
                    <a16:rowId xmlns:a16="http://schemas.microsoft.com/office/drawing/2014/main" val="1616808470"/>
                  </a:ext>
                </a:extLst>
              </a:tr>
              <a:tr h="416560">
                <a:tc>
                  <a:txBody>
                    <a:bodyPr/>
                    <a:lstStyle/>
                    <a:p>
                      <a:r>
                        <a:rPr lang="en-US" sz="2100" kern="1200" dirty="0"/>
                        <a:t>Oil &amp; Grease </a:t>
                      </a:r>
                      <a:endParaRPr lang="en-US" sz="2100" dirty="0"/>
                    </a:p>
                  </a:txBody>
                  <a:tcPr/>
                </a:tc>
                <a:tc vMerge="1">
                  <a:txBody>
                    <a:bodyPr/>
                    <a:lstStyle/>
                    <a:p>
                      <a:endParaRPr lang="en-US" dirty="0"/>
                    </a:p>
                  </a:txBody>
                  <a:tcPr/>
                </a:tc>
                <a:extLst>
                  <a:ext uri="{0D108BD9-81ED-4DB2-BD59-A6C34878D82A}">
                    <a16:rowId xmlns:a16="http://schemas.microsoft.com/office/drawing/2014/main" val="856780381"/>
                  </a:ext>
                </a:extLst>
              </a:tr>
              <a:tr h="416560">
                <a:tc>
                  <a:txBody>
                    <a:bodyPr/>
                    <a:lstStyle/>
                    <a:p>
                      <a:r>
                        <a:rPr lang="en-US" sz="2100" dirty="0"/>
                        <a:t>Iron/manganese</a:t>
                      </a:r>
                    </a:p>
                  </a:txBody>
                  <a:tcPr/>
                </a:tc>
                <a:tc vMerge="1">
                  <a:txBody>
                    <a:bodyPr/>
                    <a:lstStyle/>
                    <a:p>
                      <a:endParaRPr lang="en-US" dirty="0"/>
                    </a:p>
                  </a:txBody>
                  <a:tcPr/>
                </a:tc>
                <a:extLst>
                  <a:ext uri="{0D108BD9-81ED-4DB2-BD59-A6C34878D82A}">
                    <a16:rowId xmlns:a16="http://schemas.microsoft.com/office/drawing/2014/main" val="105463234"/>
                  </a:ext>
                </a:extLst>
              </a:tr>
              <a:tr h="416560">
                <a:tc>
                  <a:txBody>
                    <a:bodyPr/>
                    <a:lstStyle/>
                    <a:p>
                      <a:r>
                        <a:rPr lang="en-US" sz="2100" dirty="0"/>
                        <a:t>Scaling compounds</a:t>
                      </a:r>
                    </a:p>
                  </a:txBody>
                  <a:tcPr/>
                </a:tc>
                <a:tc vMerge="1">
                  <a:txBody>
                    <a:bodyPr/>
                    <a:lstStyle/>
                    <a:p>
                      <a:endParaRPr lang="en-US"/>
                    </a:p>
                  </a:txBody>
                  <a:tcPr/>
                </a:tc>
                <a:extLst>
                  <a:ext uri="{0D108BD9-81ED-4DB2-BD59-A6C34878D82A}">
                    <a16:rowId xmlns:a16="http://schemas.microsoft.com/office/drawing/2014/main" val="4036341944"/>
                  </a:ext>
                </a:extLst>
              </a:tr>
              <a:tr h="416560">
                <a:tc>
                  <a:txBody>
                    <a:bodyPr/>
                    <a:lstStyle/>
                    <a:p>
                      <a:r>
                        <a:rPr lang="en-US" sz="2100" dirty="0"/>
                        <a:t>Microbes</a:t>
                      </a:r>
                    </a:p>
                  </a:txBody>
                  <a:tcPr/>
                </a:tc>
                <a:tc vMerge="1">
                  <a:txBody>
                    <a:bodyPr/>
                    <a:lstStyle/>
                    <a:p>
                      <a:endParaRPr lang="en-US"/>
                    </a:p>
                  </a:txBody>
                  <a:tcPr/>
                </a:tc>
                <a:extLst>
                  <a:ext uri="{0D108BD9-81ED-4DB2-BD59-A6C34878D82A}">
                    <a16:rowId xmlns:a16="http://schemas.microsoft.com/office/drawing/2014/main" val="774505683"/>
                  </a:ext>
                </a:extLst>
              </a:tr>
            </a:tbl>
          </a:graphicData>
        </a:graphic>
      </p:graphicFrame>
      <p:pic>
        <p:nvPicPr>
          <p:cNvPr id="7" name="Picture 6">
            <a:extLst>
              <a:ext uri="{FF2B5EF4-FFF2-40B4-BE49-F238E27FC236}">
                <a16:creationId xmlns:a16="http://schemas.microsoft.com/office/drawing/2014/main" id="{2D28DB06-6AD4-4758-BC17-ED32EF13F1C4}"/>
              </a:ext>
            </a:extLst>
          </p:cNvPr>
          <p:cNvPicPr>
            <a:picLocks noChangeAspect="1"/>
          </p:cNvPicPr>
          <p:nvPr/>
        </p:nvPicPr>
        <p:blipFill>
          <a:blip r:embed="rId2"/>
          <a:stretch>
            <a:fillRect/>
          </a:stretch>
        </p:blipFill>
        <p:spPr>
          <a:xfrm>
            <a:off x="7458570" y="3465741"/>
            <a:ext cx="1247775" cy="1162051"/>
          </a:xfrm>
          <a:prstGeom prst="rect">
            <a:avLst/>
          </a:prstGeom>
        </p:spPr>
      </p:pic>
    </p:spTree>
    <p:extLst>
      <p:ext uri="{BB962C8B-B14F-4D97-AF65-F5344CB8AC3E}">
        <p14:creationId xmlns:p14="http://schemas.microsoft.com/office/powerpoint/2010/main" val="3394800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7FFF-0437-48A0-A400-B2369D8B83AD}"/>
              </a:ext>
            </a:extLst>
          </p:cNvPr>
          <p:cNvSpPr>
            <a:spLocks noGrp="1"/>
          </p:cNvSpPr>
          <p:nvPr>
            <p:ph type="title"/>
          </p:nvPr>
        </p:nvSpPr>
        <p:spPr>
          <a:xfrm>
            <a:off x="427329" y="229160"/>
            <a:ext cx="11311542" cy="824940"/>
          </a:xfrm>
        </p:spPr>
        <p:txBody>
          <a:bodyPr/>
          <a:lstStyle/>
          <a:p>
            <a:r>
              <a:rPr lang="en-US" dirty="0"/>
              <a:t>PFAS Waste Management</a:t>
            </a:r>
          </a:p>
        </p:txBody>
      </p:sp>
      <p:sp>
        <p:nvSpPr>
          <p:cNvPr id="3" name="Content Placeholder 2">
            <a:extLst>
              <a:ext uri="{FF2B5EF4-FFF2-40B4-BE49-F238E27FC236}">
                <a16:creationId xmlns:a16="http://schemas.microsoft.com/office/drawing/2014/main" id="{9564665C-22AA-4599-B395-516FD850AFB2}"/>
              </a:ext>
            </a:extLst>
          </p:cNvPr>
          <p:cNvSpPr>
            <a:spLocks noGrp="1"/>
          </p:cNvSpPr>
          <p:nvPr>
            <p:ph idx="15"/>
          </p:nvPr>
        </p:nvSpPr>
        <p:spPr>
          <a:xfrm>
            <a:off x="1247056" y="1054100"/>
            <a:ext cx="5543980" cy="5037025"/>
          </a:xfrm>
        </p:spPr>
        <p:txBody>
          <a:bodyPr>
            <a:noAutofit/>
          </a:bodyPr>
          <a:lstStyle/>
          <a:p>
            <a:pPr marL="457086" indent="-457086">
              <a:spcBef>
                <a:spcPts val="0"/>
              </a:spcBef>
            </a:pPr>
            <a:r>
              <a:rPr lang="en-US" sz="2200" dirty="0">
                <a:solidFill>
                  <a:srgbClr val="00B050"/>
                </a:solidFill>
              </a:rPr>
              <a:t>Landfill</a:t>
            </a:r>
            <a:endParaRPr lang="en-US" sz="2200" dirty="0">
              <a:solidFill>
                <a:srgbClr val="FF0000"/>
              </a:solidFill>
            </a:endParaRPr>
          </a:p>
          <a:p>
            <a:pPr marL="457086" indent="-457086">
              <a:spcBef>
                <a:spcPts val="0"/>
              </a:spcBef>
            </a:pPr>
            <a:r>
              <a:rPr lang="en-US" sz="2200" dirty="0">
                <a:solidFill>
                  <a:srgbClr val="00B050"/>
                </a:solidFill>
              </a:rPr>
              <a:t>Incineration</a:t>
            </a:r>
          </a:p>
          <a:p>
            <a:pPr marL="457086" indent="-457086">
              <a:spcBef>
                <a:spcPts val="0"/>
              </a:spcBef>
            </a:pPr>
            <a:r>
              <a:rPr lang="en-US" sz="2200" dirty="0">
                <a:solidFill>
                  <a:srgbClr val="00B050"/>
                </a:solidFill>
              </a:rPr>
              <a:t>Reactivation (GAC)</a:t>
            </a:r>
          </a:p>
          <a:p>
            <a:pPr marL="457086" indent="-457086">
              <a:spcBef>
                <a:spcPts val="0"/>
              </a:spcBef>
            </a:pPr>
            <a:r>
              <a:rPr lang="en-US" sz="2200" dirty="0">
                <a:solidFill>
                  <a:srgbClr val="0070C0"/>
                </a:solidFill>
              </a:rPr>
              <a:t>Mechanochemical</a:t>
            </a:r>
          </a:p>
          <a:p>
            <a:pPr marL="457086" indent="-457086">
              <a:spcBef>
                <a:spcPts val="0"/>
              </a:spcBef>
            </a:pPr>
            <a:r>
              <a:rPr lang="en-US" sz="2200" dirty="0">
                <a:solidFill>
                  <a:srgbClr val="0070C0"/>
                </a:solidFill>
              </a:rPr>
              <a:t>Supercritical Water Oxidation</a:t>
            </a:r>
          </a:p>
          <a:p>
            <a:pPr marL="457086" indent="-457086">
              <a:spcBef>
                <a:spcPts val="0"/>
              </a:spcBef>
            </a:pPr>
            <a:r>
              <a:rPr lang="en-US" sz="2200" dirty="0">
                <a:solidFill>
                  <a:srgbClr val="0070C0"/>
                </a:solidFill>
              </a:rPr>
              <a:t>Electrochemical</a:t>
            </a:r>
          </a:p>
          <a:p>
            <a:pPr marL="457086" indent="-457086">
              <a:spcBef>
                <a:spcPts val="0"/>
              </a:spcBef>
            </a:pPr>
            <a:r>
              <a:rPr lang="en-US" sz="2200" dirty="0"/>
              <a:t>Chemical </a:t>
            </a:r>
          </a:p>
          <a:p>
            <a:pPr marL="457086" indent="-457086">
              <a:spcBef>
                <a:spcPts val="0"/>
              </a:spcBef>
            </a:pPr>
            <a:r>
              <a:rPr lang="en-US" sz="2200" dirty="0"/>
              <a:t>Biological</a:t>
            </a:r>
          </a:p>
          <a:p>
            <a:pPr marL="457086" indent="-457086">
              <a:spcBef>
                <a:spcPts val="0"/>
              </a:spcBef>
            </a:pPr>
            <a:r>
              <a:rPr lang="en-US" sz="2200" dirty="0"/>
              <a:t>Plasma</a:t>
            </a:r>
          </a:p>
          <a:p>
            <a:pPr marL="457086" indent="-457086">
              <a:spcBef>
                <a:spcPts val="0"/>
              </a:spcBef>
            </a:pPr>
            <a:r>
              <a:rPr lang="en-US" sz="2200" dirty="0" err="1"/>
              <a:t>Sonolysis</a:t>
            </a:r>
            <a:endParaRPr lang="en-US" sz="2200" dirty="0"/>
          </a:p>
          <a:p>
            <a:pPr marL="457086" indent="-457086">
              <a:spcBef>
                <a:spcPts val="0"/>
              </a:spcBef>
            </a:pPr>
            <a:r>
              <a:rPr lang="en-US" sz="2200" dirty="0" err="1"/>
              <a:t>Ebeam</a:t>
            </a:r>
            <a:endParaRPr lang="en-US" sz="2200" dirty="0"/>
          </a:p>
          <a:p>
            <a:pPr marL="457086" indent="-457086">
              <a:spcBef>
                <a:spcPts val="0"/>
              </a:spcBef>
            </a:pPr>
            <a:r>
              <a:rPr lang="en-US" sz="2200" dirty="0"/>
              <a:t>UV</a:t>
            </a:r>
          </a:p>
          <a:p>
            <a:pPr marL="457086" indent="-457086">
              <a:spcBef>
                <a:spcPts val="0"/>
              </a:spcBef>
            </a:pPr>
            <a:r>
              <a:rPr lang="en-US" sz="2200" dirty="0">
                <a:solidFill>
                  <a:srgbClr val="FF0000"/>
                </a:solidFill>
              </a:rPr>
              <a:t>Deep Well injection</a:t>
            </a:r>
          </a:p>
          <a:p>
            <a:pPr marL="457086" indent="-457086">
              <a:spcBef>
                <a:spcPts val="0"/>
              </a:spcBef>
            </a:pPr>
            <a:r>
              <a:rPr lang="en-US" sz="2200" dirty="0">
                <a:solidFill>
                  <a:srgbClr val="FF0000"/>
                </a:solidFill>
              </a:rPr>
              <a:t>Sorption / stabilization</a:t>
            </a:r>
          </a:p>
          <a:p>
            <a:pPr marL="457086" indent="-457086">
              <a:spcBef>
                <a:spcPts val="0"/>
              </a:spcBef>
            </a:pPr>
            <a:r>
              <a:rPr lang="en-US" sz="2200" dirty="0">
                <a:solidFill>
                  <a:srgbClr val="FF0000"/>
                </a:solidFill>
              </a:rPr>
              <a:t>Land application</a:t>
            </a:r>
          </a:p>
        </p:txBody>
      </p:sp>
      <p:sp>
        <p:nvSpPr>
          <p:cNvPr id="5" name="Content Placeholder 4">
            <a:extLst>
              <a:ext uri="{FF2B5EF4-FFF2-40B4-BE49-F238E27FC236}">
                <a16:creationId xmlns:a16="http://schemas.microsoft.com/office/drawing/2014/main" id="{B400622F-23C5-4D79-A89B-45605F4FE028}"/>
              </a:ext>
            </a:extLst>
          </p:cNvPr>
          <p:cNvSpPr>
            <a:spLocks noGrp="1"/>
          </p:cNvSpPr>
          <p:nvPr>
            <p:ph idx="18"/>
          </p:nvPr>
        </p:nvSpPr>
        <p:spPr>
          <a:xfrm>
            <a:off x="6213766" y="1054100"/>
            <a:ext cx="5525105" cy="5037025"/>
          </a:xfrm>
        </p:spPr>
        <p:txBody>
          <a:bodyPr>
            <a:normAutofit/>
          </a:bodyPr>
          <a:lstStyle/>
          <a:p>
            <a:pPr marL="457086" indent="-457086"/>
            <a:r>
              <a:rPr lang="en-US" sz="2400" dirty="0">
                <a:solidFill>
                  <a:srgbClr val="00B050"/>
                </a:solidFill>
              </a:rPr>
              <a:t>Currently commercial</a:t>
            </a:r>
          </a:p>
          <a:p>
            <a:pPr marL="457086" indent="-457086"/>
            <a:endParaRPr lang="en-US" sz="2400" dirty="0"/>
          </a:p>
          <a:p>
            <a:pPr marL="457086" indent="-457086"/>
            <a:r>
              <a:rPr lang="en-US" sz="2400" dirty="0">
                <a:solidFill>
                  <a:srgbClr val="0070C0"/>
                </a:solidFill>
              </a:rPr>
              <a:t>Promising technologies</a:t>
            </a:r>
          </a:p>
          <a:p>
            <a:pPr marL="457086" indent="-457086"/>
            <a:endParaRPr lang="en-US" sz="2400" dirty="0"/>
          </a:p>
          <a:p>
            <a:pPr marL="457086" indent="-457086"/>
            <a:r>
              <a:rPr lang="en-US" sz="2400" dirty="0"/>
              <a:t>Technologies also being developed</a:t>
            </a:r>
          </a:p>
          <a:p>
            <a:pPr marL="457086" indent="-457086"/>
            <a:endParaRPr lang="en-US" sz="2400" dirty="0"/>
          </a:p>
          <a:p>
            <a:endParaRPr lang="en-US" sz="2400" dirty="0"/>
          </a:p>
          <a:p>
            <a:endParaRPr lang="en-US" sz="2400" dirty="0"/>
          </a:p>
          <a:p>
            <a:r>
              <a:rPr lang="en-US" sz="2400" dirty="0">
                <a:solidFill>
                  <a:srgbClr val="FF0000"/>
                </a:solidFill>
              </a:rPr>
              <a:t>Less desirable</a:t>
            </a:r>
          </a:p>
        </p:txBody>
      </p:sp>
    </p:spTree>
    <p:extLst>
      <p:ext uri="{BB962C8B-B14F-4D97-AF65-F5344CB8AC3E}">
        <p14:creationId xmlns:p14="http://schemas.microsoft.com/office/powerpoint/2010/main" val="2882081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descr="purolite-capabilities-2017-v21_LS_V4.jpg"/>
          <p:cNvPicPr>
            <a:picLocks noGrp="1" noChangeAspect="1"/>
          </p:cNvPicPr>
          <p:nvPr>
            <p:ph type="pic"/>
          </p:nvPr>
        </p:nvPicPr>
        <p:blipFill>
          <a:blip r:embed="rId2"/>
          <a:srcRect l="38" r="38"/>
          <a:stretch>
            <a:fillRect/>
          </a:stretch>
        </p:blipFill>
        <p:spPr/>
      </p:pic>
    </p:spTree>
    <p:extLst>
      <p:ext uri="{BB962C8B-B14F-4D97-AF65-F5344CB8AC3E}">
        <p14:creationId xmlns:p14="http://schemas.microsoft.com/office/powerpoint/2010/main" val="1392756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E21-2BB2-A9B8-FB9C-4B9AE1CB7E6B}"/>
              </a:ext>
            </a:extLst>
          </p:cNvPr>
          <p:cNvSpPr>
            <a:spLocks noGrp="1"/>
          </p:cNvSpPr>
          <p:nvPr>
            <p:ph type="title"/>
          </p:nvPr>
        </p:nvSpPr>
        <p:spPr/>
        <p:txBody>
          <a:bodyPr/>
          <a:lstStyle/>
          <a:p>
            <a:r>
              <a:rPr lang="en-US" dirty="0"/>
              <a:t>How do you choose your treatment?</a:t>
            </a:r>
          </a:p>
        </p:txBody>
      </p:sp>
      <p:sp>
        <p:nvSpPr>
          <p:cNvPr id="3" name="Content Placeholder 2">
            <a:extLst>
              <a:ext uri="{FF2B5EF4-FFF2-40B4-BE49-F238E27FC236}">
                <a16:creationId xmlns:a16="http://schemas.microsoft.com/office/drawing/2014/main" id="{588BC715-20F5-7AE5-9211-1DF931FE0531}"/>
              </a:ext>
            </a:extLst>
          </p:cNvPr>
          <p:cNvSpPr>
            <a:spLocks noGrp="1"/>
          </p:cNvSpPr>
          <p:nvPr>
            <p:ph idx="1"/>
          </p:nvPr>
        </p:nvSpPr>
        <p:spPr>
          <a:xfrm>
            <a:off x="839569" y="1558577"/>
            <a:ext cx="10512862" cy="4351338"/>
          </a:xfrm>
        </p:spPr>
        <p:txBody>
          <a:bodyPr>
            <a:normAutofit/>
          </a:bodyPr>
          <a:lstStyle/>
          <a:p>
            <a:r>
              <a:rPr lang="en-US" sz="3200" b="1" dirty="0"/>
              <a:t>Life Cycle Costs</a:t>
            </a:r>
          </a:p>
          <a:p>
            <a:endParaRPr lang="en-US" sz="3200" b="1" dirty="0"/>
          </a:p>
          <a:p>
            <a:pPr lvl="1"/>
            <a:r>
              <a:rPr lang="en-US" sz="2400" dirty="0"/>
              <a:t>Capital/ Footprint (CAPEX)</a:t>
            </a:r>
          </a:p>
          <a:p>
            <a:pPr lvl="1"/>
            <a:endParaRPr lang="en-US" sz="2400" dirty="0"/>
          </a:p>
          <a:p>
            <a:pPr lvl="1"/>
            <a:r>
              <a:rPr lang="en-US" sz="2400" dirty="0"/>
              <a:t>Operational (OPEX)</a:t>
            </a:r>
          </a:p>
          <a:p>
            <a:pPr lvl="2"/>
            <a:r>
              <a:rPr lang="en-US" sz="2400" dirty="0"/>
              <a:t>Water Quality</a:t>
            </a:r>
          </a:p>
          <a:p>
            <a:pPr lvl="2"/>
            <a:r>
              <a:rPr lang="en-US" sz="2400" dirty="0"/>
              <a:t>Removal Efficiency</a:t>
            </a:r>
          </a:p>
          <a:p>
            <a:pPr lvl="2"/>
            <a:r>
              <a:rPr lang="en-US" sz="2400" dirty="0"/>
              <a:t>Bed Life</a:t>
            </a:r>
          </a:p>
          <a:p>
            <a:pPr lvl="2"/>
            <a:r>
              <a:rPr lang="en-US" sz="2400" dirty="0"/>
              <a:t>Waste Generation</a:t>
            </a:r>
          </a:p>
        </p:txBody>
      </p:sp>
      <p:pic>
        <p:nvPicPr>
          <p:cNvPr id="5" name="Picture 4" descr="Stacks of gold coins">
            <a:extLst>
              <a:ext uri="{FF2B5EF4-FFF2-40B4-BE49-F238E27FC236}">
                <a16:creationId xmlns:a16="http://schemas.microsoft.com/office/drawing/2014/main" id="{69895015-B88F-D86E-2115-53E6D1444AF0}"/>
              </a:ext>
            </a:extLst>
          </p:cNvPr>
          <p:cNvPicPr>
            <a:picLocks noChangeAspect="1"/>
          </p:cNvPicPr>
          <p:nvPr/>
        </p:nvPicPr>
        <p:blipFill>
          <a:blip r:embed="rId2"/>
          <a:stretch>
            <a:fillRect/>
          </a:stretch>
        </p:blipFill>
        <p:spPr>
          <a:xfrm>
            <a:off x="6305550" y="2381524"/>
            <a:ext cx="5292587" cy="3528391"/>
          </a:xfrm>
          <a:prstGeom prst="rect">
            <a:avLst/>
          </a:prstGeom>
        </p:spPr>
      </p:pic>
    </p:spTree>
    <p:extLst>
      <p:ext uri="{BB962C8B-B14F-4D97-AF65-F5344CB8AC3E}">
        <p14:creationId xmlns:p14="http://schemas.microsoft.com/office/powerpoint/2010/main" val="3737881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E21-2BB2-A9B8-FB9C-4B9AE1CB7E6B}"/>
              </a:ext>
            </a:extLst>
          </p:cNvPr>
          <p:cNvSpPr>
            <a:spLocks noGrp="1"/>
          </p:cNvSpPr>
          <p:nvPr>
            <p:ph type="title"/>
          </p:nvPr>
        </p:nvSpPr>
        <p:spPr>
          <a:xfrm>
            <a:off x="304800" y="365127"/>
            <a:ext cx="11811000" cy="1325563"/>
          </a:xfrm>
        </p:spPr>
        <p:txBody>
          <a:bodyPr/>
          <a:lstStyle/>
          <a:p>
            <a:r>
              <a:rPr lang="en-US" dirty="0"/>
              <a:t>CAPEX – IX Resin vs GAC</a:t>
            </a:r>
          </a:p>
        </p:txBody>
      </p:sp>
      <p:sp>
        <p:nvSpPr>
          <p:cNvPr id="6" name="Content Placeholder 5">
            <a:extLst>
              <a:ext uri="{FF2B5EF4-FFF2-40B4-BE49-F238E27FC236}">
                <a16:creationId xmlns:a16="http://schemas.microsoft.com/office/drawing/2014/main" id="{F2E14246-0315-7304-EC52-79B5C500175B}"/>
              </a:ext>
            </a:extLst>
          </p:cNvPr>
          <p:cNvSpPr>
            <a:spLocks noGrp="1"/>
          </p:cNvSpPr>
          <p:nvPr>
            <p:ph idx="1"/>
          </p:nvPr>
        </p:nvSpPr>
        <p:spPr>
          <a:xfrm>
            <a:off x="685800" y="1690690"/>
            <a:ext cx="10209430" cy="4195763"/>
          </a:xfrm>
        </p:spPr>
        <p:txBody>
          <a:bodyPr>
            <a:normAutofit lnSpcReduction="10000"/>
          </a:bodyPr>
          <a:lstStyle/>
          <a:p>
            <a:pPr marL="342900" indent="-342900">
              <a:buFont typeface="Wingdings" panose="05000000000000000000" pitchFamily="2" charset="2"/>
              <a:buChar char="§"/>
            </a:pPr>
            <a:r>
              <a:rPr lang="en-US" sz="2400" b="1" u="sng" dirty="0"/>
              <a:t>EBCT</a:t>
            </a:r>
            <a:r>
              <a:rPr lang="en-US" sz="2400" dirty="0"/>
              <a:t> difference drives lower CAPEX for Resin</a:t>
            </a:r>
          </a:p>
          <a:p>
            <a:pPr marL="692150" lvl="1" indent="-342900"/>
            <a:r>
              <a:rPr lang="en-US" sz="2400" dirty="0"/>
              <a:t>Typical EBCT: IX = 2 - 3 min and GAC = 10 min </a:t>
            </a:r>
          </a:p>
          <a:p>
            <a:pPr lvl="1" indent="0">
              <a:buNone/>
            </a:pPr>
            <a:endParaRPr lang="en-US" sz="2400" dirty="0"/>
          </a:p>
          <a:p>
            <a:pPr marL="342900" indent="-342900">
              <a:buFont typeface="Wingdings" panose="05000000000000000000" pitchFamily="2" charset="2"/>
              <a:buChar char="§"/>
            </a:pPr>
            <a:r>
              <a:rPr lang="en-US" sz="2400" b="1" dirty="0"/>
              <a:t>IX can treat up to 5 x’s the flow in same footprint as GAC</a:t>
            </a:r>
          </a:p>
          <a:p>
            <a:endParaRPr lang="en-US" sz="1000" dirty="0"/>
          </a:p>
          <a:p>
            <a:pPr lvl="2"/>
            <a:r>
              <a:rPr lang="en-US" sz="2400" b="1" dirty="0"/>
              <a:t>Example</a:t>
            </a:r>
            <a:r>
              <a:rPr lang="en-US" sz="2400" dirty="0"/>
              <a:t>:  350 </a:t>
            </a:r>
            <a:r>
              <a:rPr lang="en-US" sz="2400" dirty="0" err="1"/>
              <a:t>gpm</a:t>
            </a:r>
            <a:r>
              <a:rPr lang="en-US" sz="2400" dirty="0"/>
              <a:t> system</a:t>
            </a:r>
          </a:p>
          <a:p>
            <a:pPr lvl="3"/>
            <a:r>
              <a:rPr lang="en-US" sz="2400" dirty="0"/>
              <a:t>IX = (2) x 6’ diam. vessels</a:t>
            </a:r>
          </a:p>
          <a:p>
            <a:pPr lvl="3"/>
            <a:r>
              <a:rPr lang="en-US" sz="2400" dirty="0"/>
              <a:t>GAC = (2) x 10’ diam. vessels</a:t>
            </a:r>
          </a:p>
          <a:p>
            <a:pPr marL="803275" lvl="3" indent="0">
              <a:buNone/>
            </a:pPr>
            <a:endParaRPr lang="en-US" sz="2400" dirty="0"/>
          </a:p>
          <a:p>
            <a:pPr lvl="1"/>
            <a:r>
              <a:rPr lang="en-US" sz="2400" dirty="0">
                <a:solidFill>
                  <a:srgbClr val="FF0000"/>
                </a:solidFill>
                <a:sym typeface="Wingdings" panose="05000000000000000000" pitchFamily="2" charset="2"/>
              </a:rPr>
              <a:t>  </a:t>
            </a:r>
            <a:r>
              <a:rPr lang="en-US" sz="2800" b="1" dirty="0">
                <a:solidFill>
                  <a:srgbClr val="FF0000"/>
                </a:solidFill>
                <a:sym typeface="Wingdings" panose="05000000000000000000" pitchFamily="2" charset="2"/>
              </a:rPr>
              <a:t>Capex for </a:t>
            </a:r>
            <a:r>
              <a:rPr lang="en-US" sz="2800" b="1" dirty="0">
                <a:solidFill>
                  <a:srgbClr val="FF0000"/>
                </a:solidFill>
              </a:rPr>
              <a:t>IX is 25% to 50% less than GAC </a:t>
            </a:r>
          </a:p>
          <a:p>
            <a:pPr lvl="1"/>
            <a:endParaRPr lang="en-US" dirty="0"/>
          </a:p>
          <a:p>
            <a:endParaRPr lang="en-US" dirty="0"/>
          </a:p>
          <a:p>
            <a:pPr lvl="1"/>
            <a:endParaRPr lang="en-US" dirty="0"/>
          </a:p>
        </p:txBody>
      </p:sp>
    </p:spTree>
    <p:extLst>
      <p:ext uri="{BB962C8B-B14F-4D97-AF65-F5344CB8AC3E}">
        <p14:creationId xmlns:p14="http://schemas.microsoft.com/office/powerpoint/2010/main" val="2215013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1079-E16D-42DA-9300-110100DE5E91}"/>
              </a:ext>
            </a:extLst>
          </p:cNvPr>
          <p:cNvSpPr>
            <a:spLocks noGrp="1"/>
          </p:cNvSpPr>
          <p:nvPr>
            <p:ph type="title"/>
          </p:nvPr>
        </p:nvSpPr>
        <p:spPr>
          <a:xfrm>
            <a:off x="516467" y="275167"/>
            <a:ext cx="11675533" cy="831851"/>
          </a:xfrm>
        </p:spPr>
        <p:txBody>
          <a:bodyPr>
            <a:normAutofit/>
          </a:bodyPr>
          <a:lstStyle/>
          <a:p>
            <a:r>
              <a:rPr lang="en-US" sz="4267" dirty="0"/>
              <a:t>GAC – Backwash Issues</a:t>
            </a:r>
          </a:p>
        </p:txBody>
      </p:sp>
      <p:pic>
        <p:nvPicPr>
          <p:cNvPr id="6" name="Picture 5">
            <a:extLst>
              <a:ext uri="{FF2B5EF4-FFF2-40B4-BE49-F238E27FC236}">
                <a16:creationId xmlns:a16="http://schemas.microsoft.com/office/drawing/2014/main" id="{FC443F70-7F84-4AEB-BE93-4EB1172FF8BD}"/>
              </a:ext>
            </a:extLst>
          </p:cNvPr>
          <p:cNvPicPr>
            <a:picLocks noChangeAspect="1"/>
          </p:cNvPicPr>
          <p:nvPr/>
        </p:nvPicPr>
        <p:blipFill>
          <a:blip r:embed="rId3"/>
          <a:stretch>
            <a:fillRect/>
          </a:stretch>
        </p:blipFill>
        <p:spPr>
          <a:xfrm>
            <a:off x="6179127" y="988610"/>
            <a:ext cx="5862167" cy="5122633"/>
          </a:xfrm>
          <a:prstGeom prst="rect">
            <a:avLst/>
          </a:prstGeom>
        </p:spPr>
      </p:pic>
      <p:sp>
        <p:nvSpPr>
          <p:cNvPr id="5" name="TextBox 4">
            <a:extLst>
              <a:ext uri="{FF2B5EF4-FFF2-40B4-BE49-F238E27FC236}">
                <a16:creationId xmlns:a16="http://schemas.microsoft.com/office/drawing/2014/main" id="{1F17A434-58BF-4391-9573-6B7A8E3F16A0}"/>
              </a:ext>
            </a:extLst>
          </p:cNvPr>
          <p:cNvSpPr txBox="1"/>
          <p:nvPr/>
        </p:nvSpPr>
        <p:spPr>
          <a:xfrm>
            <a:off x="150706" y="1436317"/>
            <a:ext cx="5433560" cy="3694409"/>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3200" dirty="0"/>
              <a:t>Large Backwash Tank</a:t>
            </a:r>
          </a:p>
          <a:p>
            <a:pPr marL="380990" indent="-380990">
              <a:lnSpc>
                <a:spcPct val="150000"/>
              </a:lnSpc>
              <a:buFont typeface="Arial" panose="020B0604020202020204" pitchFamily="34" charset="0"/>
              <a:buChar char="•"/>
            </a:pPr>
            <a:r>
              <a:rPr lang="en-US" sz="3200" dirty="0"/>
              <a:t>Large Footprint / Building</a:t>
            </a:r>
          </a:p>
          <a:p>
            <a:pPr marL="380990" indent="-380990">
              <a:lnSpc>
                <a:spcPct val="150000"/>
              </a:lnSpc>
              <a:buFont typeface="Arial" panose="020B0604020202020204" pitchFamily="34" charset="0"/>
              <a:buChar char="•"/>
            </a:pPr>
            <a:r>
              <a:rPr lang="en-US" sz="3200" dirty="0"/>
              <a:t>Regulated Backwash Discharge</a:t>
            </a:r>
          </a:p>
          <a:p>
            <a:pPr marL="380990" indent="-380990">
              <a:lnSpc>
                <a:spcPct val="150000"/>
              </a:lnSpc>
              <a:buFont typeface="Arial" panose="020B0604020202020204" pitchFamily="34" charset="0"/>
              <a:buChar char="•"/>
            </a:pPr>
            <a:r>
              <a:rPr lang="en-US" sz="3200" dirty="0"/>
              <a:t>Not neighborhood friendly</a:t>
            </a:r>
          </a:p>
        </p:txBody>
      </p:sp>
      <p:sp>
        <p:nvSpPr>
          <p:cNvPr id="7" name="Arrow: Right 6">
            <a:extLst>
              <a:ext uri="{FF2B5EF4-FFF2-40B4-BE49-F238E27FC236}">
                <a16:creationId xmlns:a16="http://schemas.microsoft.com/office/drawing/2014/main" id="{AEEDC0BA-F49F-4444-8881-23353647CA4F}"/>
              </a:ext>
            </a:extLst>
          </p:cNvPr>
          <p:cNvSpPr/>
          <p:nvPr/>
        </p:nvSpPr>
        <p:spPr>
          <a:xfrm rot="20951676">
            <a:off x="4309757" y="2202891"/>
            <a:ext cx="2463747" cy="1915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32159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E21-2BB2-A9B8-FB9C-4B9AE1CB7E6B}"/>
              </a:ext>
            </a:extLst>
          </p:cNvPr>
          <p:cNvSpPr>
            <a:spLocks noGrp="1"/>
          </p:cNvSpPr>
          <p:nvPr>
            <p:ph type="title"/>
          </p:nvPr>
        </p:nvSpPr>
        <p:spPr>
          <a:xfrm>
            <a:off x="165100" y="270894"/>
            <a:ext cx="12026899" cy="1325563"/>
          </a:xfrm>
        </p:spPr>
        <p:txBody>
          <a:bodyPr/>
          <a:lstStyle/>
          <a:p>
            <a:r>
              <a:rPr lang="en-US" dirty="0"/>
              <a:t>OPEX – Inlet Water Quality Drives IX Resin </a:t>
            </a:r>
          </a:p>
        </p:txBody>
      </p:sp>
      <p:sp>
        <p:nvSpPr>
          <p:cNvPr id="3" name="Content Placeholder 2">
            <a:extLst>
              <a:ext uri="{FF2B5EF4-FFF2-40B4-BE49-F238E27FC236}">
                <a16:creationId xmlns:a16="http://schemas.microsoft.com/office/drawing/2014/main" id="{588BC715-20F5-7AE5-9211-1DF931FE0531}"/>
              </a:ext>
            </a:extLst>
          </p:cNvPr>
          <p:cNvSpPr>
            <a:spLocks noGrp="1"/>
          </p:cNvSpPr>
          <p:nvPr>
            <p:ph idx="1"/>
          </p:nvPr>
        </p:nvSpPr>
        <p:spPr>
          <a:xfrm>
            <a:off x="165101" y="1825625"/>
            <a:ext cx="4890375" cy="4351338"/>
          </a:xfrm>
        </p:spPr>
        <p:txBody>
          <a:bodyPr>
            <a:normAutofit/>
          </a:bodyPr>
          <a:lstStyle/>
          <a:p>
            <a:pPr marL="342900" indent="-342900">
              <a:buFont typeface="Wingdings" panose="05000000000000000000" pitchFamily="2" charset="2"/>
              <a:buChar char="§"/>
            </a:pPr>
            <a:r>
              <a:rPr lang="en-US" sz="2000" b="1" dirty="0"/>
              <a:t>Background WQ impacts IX Resin capacity </a:t>
            </a:r>
          </a:p>
          <a:p>
            <a:pPr marL="692150" lvl="1" indent="-342900"/>
            <a:r>
              <a:rPr lang="en-US" sz="2000" b="1" dirty="0"/>
              <a:t>Capacity ---&gt; OPEX </a:t>
            </a:r>
          </a:p>
          <a:p>
            <a:endParaRPr lang="en-US" sz="2000" b="1" dirty="0"/>
          </a:p>
          <a:p>
            <a:pPr marL="692150" lvl="1" indent="-342900">
              <a:buFont typeface="Arial" panose="020B0604020202020204" pitchFamily="34" charset="0"/>
              <a:buChar char="•"/>
            </a:pPr>
            <a:r>
              <a:rPr lang="en-US" sz="2000" b="1" dirty="0"/>
              <a:t>Modeling, piloting will confirm</a:t>
            </a:r>
          </a:p>
          <a:p>
            <a:endParaRPr lang="en-US" sz="2000" b="1" dirty="0"/>
          </a:p>
          <a:p>
            <a:pPr marL="342900" indent="-342900">
              <a:buFont typeface="Wingdings" panose="05000000000000000000" pitchFamily="2" charset="2"/>
              <a:buChar char="§"/>
            </a:pPr>
            <a:r>
              <a:rPr lang="en-US" sz="2400" b="1" dirty="0"/>
              <a:t>Lower TDS water = increased performance advantage for IX resin vs GAC = lower OPEX</a:t>
            </a:r>
          </a:p>
        </p:txBody>
      </p:sp>
      <p:pic>
        <p:nvPicPr>
          <p:cNvPr id="4" name="Picture 3">
            <a:extLst>
              <a:ext uri="{FF2B5EF4-FFF2-40B4-BE49-F238E27FC236}">
                <a16:creationId xmlns:a16="http://schemas.microsoft.com/office/drawing/2014/main" id="{765F7BBC-561E-AF77-EA6D-727ADDAECA00}"/>
              </a:ext>
            </a:extLst>
          </p:cNvPr>
          <p:cNvPicPr>
            <a:picLocks noChangeAspect="1"/>
          </p:cNvPicPr>
          <p:nvPr/>
        </p:nvPicPr>
        <p:blipFill>
          <a:blip r:embed="rId2"/>
          <a:stretch>
            <a:fillRect/>
          </a:stretch>
        </p:blipFill>
        <p:spPr>
          <a:xfrm>
            <a:off x="5181601" y="1589736"/>
            <a:ext cx="3244971" cy="4579648"/>
          </a:xfrm>
          <a:prstGeom prst="rect">
            <a:avLst/>
          </a:prstGeom>
        </p:spPr>
      </p:pic>
      <p:pic>
        <p:nvPicPr>
          <p:cNvPr id="5" name="Picture 4">
            <a:extLst>
              <a:ext uri="{FF2B5EF4-FFF2-40B4-BE49-F238E27FC236}">
                <a16:creationId xmlns:a16="http://schemas.microsoft.com/office/drawing/2014/main" id="{4B0ACA73-38DE-E5D3-E3B3-4C9655DDC9DD}"/>
              </a:ext>
            </a:extLst>
          </p:cNvPr>
          <p:cNvPicPr>
            <a:picLocks noChangeAspect="1"/>
          </p:cNvPicPr>
          <p:nvPr/>
        </p:nvPicPr>
        <p:blipFill>
          <a:blip r:embed="rId3"/>
          <a:stretch>
            <a:fillRect/>
          </a:stretch>
        </p:blipFill>
        <p:spPr>
          <a:xfrm>
            <a:off x="8686800" y="1596457"/>
            <a:ext cx="3084972" cy="4580507"/>
          </a:xfrm>
          <a:prstGeom prst="rect">
            <a:avLst/>
          </a:prstGeom>
        </p:spPr>
      </p:pic>
    </p:spTree>
    <p:extLst>
      <p:ext uri="{BB962C8B-B14F-4D97-AF65-F5344CB8AC3E}">
        <p14:creationId xmlns:p14="http://schemas.microsoft.com/office/powerpoint/2010/main" val="384770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3E24-E978-2815-42A0-3E351D9084FD}"/>
              </a:ext>
            </a:extLst>
          </p:cNvPr>
          <p:cNvSpPr>
            <a:spLocks noGrp="1"/>
          </p:cNvSpPr>
          <p:nvPr>
            <p:ph type="title"/>
          </p:nvPr>
        </p:nvSpPr>
        <p:spPr/>
        <p:txBody>
          <a:bodyPr/>
          <a:lstStyle/>
          <a:p>
            <a:r>
              <a:rPr lang="en-US" dirty="0"/>
              <a:t>PFOA &amp; PFOS:  GAC vs IX Resin</a:t>
            </a:r>
          </a:p>
        </p:txBody>
      </p:sp>
      <p:grpSp>
        <p:nvGrpSpPr>
          <p:cNvPr id="4" name="Group 3">
            <a:extLst>
              <a:ext uri="{FF2B5EF4-FFF2-40B4-BE49-F238E27FC236}">
                <a16:creationId xmlns:a16="http://schemas.microsoft.com/office/drawing/2014/main" id="{CB9A301D-9BBD-DBC8-444E-FCBAFC136252}"/>
              </a:ext>
            </a:extLst>
          </p:cNvPr>
          <p:cNvGrpSpPr/>
          <p:nvPr/>
        </p:nvGrpSpPr>
        <p:grpSpPr>
          <a:xfrm>
            <a:off x="643749" y="1290476"/>
            <a:ext cx="7671773" cy="4646010"/>
            <a:chOff x="30747542" y="6965419"/>
            <a:chExt cx="7671772" cy="4646010"/>
          </a:xfrm>
        </p:grpSpPr>
        <p:sp>
          <p:nvSpPr>
            <p:cNvPr id="5" name="Rectangle 4">
              <a:extLst>
                <a:ext uri="{FF2B5EF4-FFF2-40B4-BE49-F238E27FC236}">
                  <a16:creationId xmlns:a16="http://schemas.microsoft.com/office/drawing/2014/main" id="{B50EF4D1-9D11-F15F-6646-98C8DBD3EDC2}"/>
                </a:ext>
              </a:extLst>
            </p:cNvPr>
            <p:cNvSpPr/>
            <p:nvPr/>
          </p:nvSpPr>
          <p:spPr>
            <a:xfrm>
              <a:off x="30747542" y="6965419"/>
              <a:ext cx="7671772" cy="464601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46FD4E2-0035-4F8A-9340-FFE2A871305E}"/>
                </a:ext>
              </a:extLst>
            </p:cNvPr>
            <p:cNvGrpSpPr/>
            <p:nvPr/>
          </p:nvGrpSpPr>
          <p:grpSpPr>
            <a:xfrm>
              <a:off x="30951389" y="7118987"/>
              <a:ext cx="7365274" cy="4299284"/>
              <a:chOff x="6298700" y="1594522"/>
              <a:chExt cx="5789735" cy="3058801"/>
            </a:xfrm>
            <a:solidFill>
              <a:schemeClr val="bg1"/>
            </a:solidFill>
          </p:grpSpPr>
          <p:grpSp>
            <p:nvGrpSpPr>
              <p:cNvPr id="7" name="Group 6">
                <a:extLst>
                  <a:ext uri="{FF2B5EF4-FFF2-40B4-BE49-F238E27FC236}">
                    <a16:creationId xmlns:a16="http://schemas.microsoft.com/office/drawing/2014/main" id="{A182B2B5-C590-CD02-D274-9716D0487E9D}"/>
                  </a:ext>
                </a:extLst>
              </p:cNvPr>
              <p:cNvGrpSpPr/>
              <p:nvPr/>
            </p:nvGrpSpPr>
            <p:grpSpPr>
              <a:xfrm>
                <a:off x="6298700" y="1936395"/>
                <a:ext cx="5789735" cy="2716928"/>
                <a:chOff x="5460500" y="2639264"/>
                <a:chExt cx="5789735" cy="2716928"/>
              </a:xfrm>
              <a:grpFill/>
            </p:grpSpPr>
            <p:grpSp>
              <p:nvGrpSpPr>
                <p:cNvPr id="12" name="Group 11">
                  <a:extLst>
                    <a:ext uri="{FF2B5EF4-FFF2-40B4-BE49-F238E27FC236}">
                      <a16:creationId xmlns:a16="http://schemas.microsoft.com/office/drawing/2014/main" id="{852782BE-3605-5BB2-F930-4731CCA46F67}"/>
                    </a:ext>
                  </a:extLst>
                </p:cNvPr>
                <p:cNvGrpSpPr/>
                <p:nvPr/>
              </p:nvGrpSpPr>
              <p:grpSpPr>
                <a:xfrm>
                  <a:off x="5460500" y="2639264"/>
                  <a:ext cx="5789735" cy="2716928"/>
                  <a:chOff x="5570406" y="2590800"/>
                  <a:chExt cx="5789735" cy="2716928"/>
                </a:xfrm>
                <a:grpFill/>
              </p:grpSpPr>
              <p:pic>
                <p:nvPicPr>
                  <p:cNvPr id="14" name="Picture 13">
                    <a:extLst>
                      <a:ext uri="{FF2B5EF4-FFF2-40B4-BE49-F238E27FC236}">
                        <a16:creationId xmlns:a16="http://schemas.microsoft.com/office/drawing/2014/main" id="{1E6945D3-5D29-E3AD-950A-31CE119397E9}"/>
                      </a:ext>
                    </a:extLst>
                  </p:cNvPr>
                  <p:cNvPicPr>
                    <a:picLocks noChangeAspect="1"/>
                  </p:cNvPicPr>
                  <p:nvPr/>
                </p:nvPicPr>
                <p:blipFill>
                  <a:blip r:embed="rId2"/>
                  <a:stretch>
                    <a:fillRect/>
                  </a:stretch>
                </p:blipFill>
                <p:spPr>
                  <a:xfrm>
                    <a:off x="5750825" y="2590800"/>
                    <a:ext cx="5143946" cy="2571973"/>
                  </a:xfrm>
                  <a:prstGeom prst="rect">
                    <a:avLst/>
                  </a:prstGeom>
                  <a:grpFill/>
                </p:spPr>
              </p:pic>
              <p:sp>
                <p:nvSpPr>
                  <p:cNvPr id="15" name="TextBox 14">
                    <a:extLst>
                      <a:ext uri="{FF2B5EF4-FFF2-40B4-BE49-F238E27FC236}">
                        <a16:creationId xmlns:a16="http://schemas.microsoft.com/office/drawing/2014/main" id="{D3A5560A-C8E4-F360-A63D-36067C793D8F}"/>
                      </a:ext>
                    </a:extLst>
                  </p:cNvPr>
                  <p:cNvSpPr txBox="1"/>
                  <p:nvPr/>
                </p:nvSpPr>
                <p:spPr>
                  <a:xfrm>
                    <a:off x="6626217" y="5110652"/>
                    <a:ext cx="4733924" cy="197076"/>
                  </a:xfrm>
                  <a:prstGeom prst="rect">
                    <a:avLst/>
                  </a:prstGeom>
                  <a:grpFill/>
                </p:spPr>
                <p:txBody>
                  <a:bodyPr wrap="square" rtlCol="0">
                    <a:spAutoFit/>
                  </a:bodyPr>
                  <a:lstStyle/>
                  <a:p>
                    <a:pPr defTabSz="514350">
                      <a:defRPr/>
                    </a:pPr>
                    <a:r>
                      <a:rPr lang="en-US" sz="1200" dirty="0">
                        <a:latin typeface="Calibri"/>
                      </a:rPr>
                      <a:t>1 liter resin treats &gt; 456,000 liters of water to ND </a:t>
                    </a:r>
                  </a:p>
                </p:txBody>
              </p:sp>
              <p:sp>
                <p:nvSpPr>
                  <p:cNvPr id="16" name="TextBox 15">
                    <a:extLst>
                      <a:ext uri="{FF2B5EF4-FFF2-40B4-BE49-F238E27FC236}">
                        <a16:creationId xmlns:a16="http://schemas.microsoft.com/office/drawing/2014/main" id="{90E45521-8131-7269-854E-164C2007357F}"/>
                      </a:ext>
                    </a:extLst>
                  </p:cNvPr>
                  <p:cNvSpPr txBox="1"/>
                  <p:nvPr/>
                </p:nvSpPr>
                <p:spPr>
                  <a:xfrm rot="16200000">
                    <a:off x="5227079" y="3677515"/>
                    <a:ext cx="1004602" cy="317948"/>
                  </a:xfrm>
                  <a:prstGeom prst="rect">
                    <a:avLst/>
                  </a:prstGeom>
                  <a:grpFill/>
                </p:spPr>
                <p:txBody>
                  <a:bodyPr wrap="square" rtlCol="0">
                    <a:spAutoFit/>
                  </a:bodyPr>
                  <a:lstStyle/>
                  <a:p>
                    <a:pPr algn="ctr" defTabSz="514350">
                      <a:defRPr/>
                    </a:pPr>
                    <a:r>
                      <a:rPr lang="en-US" sz="1014" b="1" dirty="0">
                        <a:solidFill>
                          <a:prstClr val="black"/>
                        </a:solidFill>
                        <a:latin typeface="Calibri"/>
                      </a:rPr>
                      <a:t>PFOS + PFOA </a:t>
                    </a:r>
                  </a:p>
                  <a:p>
                    <a:pPr algn="ctr" defTabSz="514350">
                      <a:defRPr/>
                    </a:pPr>
                    <a:r>
                      <a:rPr lang="en-US" sz="1014" b="1" dirty="0">
                        <a:solidFill>
                          <a:prstClr val="black"/>
                        </a:solidFill>
                        <a:latin typeface="Calibri"/>
                      </a:rPr>
                      <a:t>ppt</a:t>
                    </a:r>
                  </a:p>
                </p:txBody>
              </p:sp>
            </p:grpSp>
            <p:sp>
              <p:nvSpPr>
                <p:cNvPr id="13" name="TextBox 12">
                  <a:extLst>
                    <a:ext uri="{FF2B5EF4-FFF2-40B4-BE49-F238E27FC236}">
                      <a16:creationId xmlns:a16="http://schemas.microsoft.com/office/drawing/2014/main" id="{9D392114-F1E9-B78C-119D-FFEFBB74A96F}"/>
                    </a:ext>
                  </a:extLst>
                </p:cNvPr>
                <p:cNvSpPr txBox="1"/>
                <p:nvPr/>
              </p:nvSpPr>
              <p:spPr>
                <a:xfrm>
                  <a:off x="5861605" y="2639264"/>
                  <a:ext cx="3750296" cy="295613"/>
                </a:xfrm>
                <a:prstGeom prst="rect">
                  <a:avLst/>
                </a:prstGeom>
                <a:grpFill/>
              </p:spPr>
              <p:txBody>
                <a:bodyPr wrap="square" rtlCol="0">
                  <a:spAutoFit/>
                </a:bodyPr>
                <a:lstStyle/>
                <a:p>
                  <a:r>
                    <a:rPr lang="en-US" sz="2100" b="1" dirty="0">
                      <a:solidFill>
                        <a:srgbClr val="00B0F0"/>
                      </a:solidFill>
                    </a:rPr>
                    <a:t>20 x’s higher capacity with IX Resin</a:t>
                  </a:r>
                </a:p>
              </p:txBody>
            </p:sp>
          </p:grpSp>
          <p:sp>
            <p:nvSpPr>
              <p:cNvPr id="8" name="TextBox 7">
                <a:extLst>
                  <a:ext uri="{FF2B5EF4-FFF2-40B4-BE49-F238E27FC236}">
                    <a16:creationId xmlns:a16="http://schemas.microsoft.com/office/drawing/2014/main" id="{31AED298-7662-A255-2B62-E6E52FF9E4BF}"/>
                  </a:ext>
                </a:extLst>
              </p:cNvPr>
              <p:cNvSpPr txBox="1"/>
              <p:nvPr/>
            </p:nvSpPr>
            <p:spPr>
              <a:xfrm>
                <a:off x="6626217" y="1594522"/>
                <a:ext cx="3182501" cy="262768"/>
              </a:xfrm>
              <a:prstGeom prst="rect">
                <a:avLst/>
              </a:prstGeom>
              <a:grpFill/>
            </p:spPr>
            <p:txBody>
              <a:bodyPr wrap="none" rtlCol="0">
                <a:spAutoFit/>
              </a:bodyPr>
              <a:lstStyle/>
              <a:p>
                <a:pPr defTabSz="514350">
                  <a:defRPr/>
                </a:pPr>
                <a:r>
                  <a:rPr lang="en-US" b="1"/>
                  <a:t>Horsham Well 10: PFOS + PFOA Removal</a:t>
                </a:r>
                <a:endParaRPr lang="en-US" sz="1600" b="1" dirty="0">
                  <a:solidFill>
                    <a:srgbClr val="00AAF0"/>
                  </a:solidFill>
                  <a:latin typeface="Calibri"/>
                </a:endParaRPr>
              </a:p>
            </p:txBody>
          </p:sp>
          <p:sp>
            <p:nvSpPr>
              <p:cNvPr id="9" name="TextBox 8">
                <a:extLst>
                  <a:ext uri="{FF2B5EF4-FFF2-40B4-BE49-F238E27FC236}">
                    <a16:creationId xmlns:a16="http://schemas.microsoft.com/office/drawing/2014/main" id="{41F71120-C685-9EAC-B3EF-29CFBCBE1331}"/>
                  </a:ext>
                </a:extLst>
              </p:cNvPr>
              <p:cNvSpPr txBox="1"/>
              <p:nvPr/>
            </p:nvSpPr>
            <p:spPr>
              <a:xfrm>
                <a:off x="9440238" y="3633459"/>
                <a:ext cx="2057235" cy="229921"/>
              </a:xfrm>
              <a:prstGeom prst="rect">
                <a:avLst/>
              </a:prstGeom>
              <a:grpFill/>
            </p:spPr>
            <p:txBody>
              <a:bodyPr wrap="none" rtlCol="0">
                <a:spAutoFit/>
              </a:bodyPr>
              <a:lstStyle/>
              <a:p>
                <a:pPr defTabSz="514350">
                  <a:defRPr/>
                </a:pPr>
                <a:r>
                  <a:rPr lang="en-US" sz="1500" b="1" dirty="0">
                    <a:solidFill>
                      <a:srgbClr val="00AAF0"/>
                    </a:solidFill>
                    <a:latin typeface="Calibri"/>
                  </a:rPr>
                  <a:t>PFA694E resin 2/3</a:t>
                </a:r>
                <a:r>
                  <a:rPr lang="en-US" sz="1500" b="1" baseline="30000" dirty="0">
                    <a:solidFill>
                      <a:srgbClr val="00AAF0"/>
                    </a:solidFill>
                    <a:latin typeface="Calibri"/>
                  </a:rPr>
                  <a:t>rd</a:t>
                </a:r>
                <a:r>
                  <a:rPr lang="en-US" sz="1500" b="1" dirty="0">
                    <a:solidFill>
                      <a:srgbClr val="00AAF0"/>
                    </a:solidFill>
                    <a:latin typeface="Calibri"/>
                  </a:rPr>
                  <a:t> sample pt.</a:t>
                </a:r>
              </a:p>
            </p:txBody>
          </p:sp>
          <p:sp>
            <p:nvSpPr>
              <p:cNvPr id="10" name="TextBox 9">
                <a:extLst>
                  <a:ext uri="{FF2B5EF4-FFF2-40B4-BE49-F238E27FC236}">
                    <a16:creationId xmlns:a16="http://schemas.microsoft.com/office/drawing/2014/main" id="{3BE917DC-DC40-A596-BFF3-4C391A329A9F}"/>
                  </a:ext>
                </a:extLst>
              </p:cNvPr>
              <p:cNvSpPr txBox="1"/>
              <p:nvPr/>
            </p:nvSpPr>
            <p:spPr>
              <a:xfrm>
                <a:off x="6961951" y="3480211"/>
                <a:ext cx="400963" cy="176729"/>
              </a:xfrm>
              <a:prstGeom prst="rect">
                <a:avLst/>
              </a:prstGeom>
              <a:grpFill/>
            </p:spPr>
            <p:txBody>
              <a:bodyPr wrap="none" rtlCol="0">
                <a:spAutoFit/>
              </a:bodyPr>
              <a:lstStyle/>
              <a:p>
                <a:pPr defTabSz="514350">
                  <a:defRPr/>
                </a:pPr>
                <a:r>
                  <a:rPr lang="en-US" sz="1014" b="1" dirty="0">
                    <a:solidFill>
                      <a:schemeClr val="bg2">
                        <a:lumMod val="50000"/>
                      </a:schemeClr>
                    </a:solidFill>
                    <a:latin typeface="Calibri"/>
                  </a:rPr>
                  <a:t>GAC 1</a:t>
                </a:r>
              </a:p>
            </p:txBody>
          </p:sp>
          <p:sp>
            <p:nvSpPr>
              <p:cNvPr id="11" name="TextBox 10">
                <a:extLst>
                  <a:ext uri="{FF2B5EF4-FFF2-40B4-BE49-F238E27FC236}">
                    <a16:creationId xmlns:a16="http://schemas.microsoft.com/office/drawing/2014/main" id="{D4130BC3-B861-FE60-5806-9A7EB4574074}"/>
                  </a:ext>
                </a:extLst>
              </p:cNvPr>
              <p:cNvSpPr txBox="1"/>
              <p:nvPr/>
            </p:nvSpPr>
            <p:spPr>
              <a:xfrm>
                <a:off x="7427178" y="3742414"/>
                <a:ext cx="400963" cy="176729"/>
              </a:xfrm>
              <a:prstGeom prst="rect">
                <a:avLst/>
              </a:prstGeom>
              <a:grpFill/>
            </p:spPr>
            <p:txBody>
              <a:bodyPr wrap="none" rtlCol="0">
                <a:spAutoFit/>
              </a:bodyPr>
              <a:lstStyle/>
              <a:p>
                <a:pPr defTabSz="514350">
                  <a:defRPr/>
                </a:pPr>
                <a:r>
                  <a:rPr lang="en-US" sz="1014" b="1" dirty="0">
                    <a:solidFill>
                      <a:srgbClr val="92D050"/>
                    </a:solidFill>
                    <a:latin typeface="Calibri"/>
                  </a:rPr>
                  <a:t>GAC 2</a:t>
                </a:r>
              </a:p>
            </p:txBody>
          </p:sp>
        </p:grpSp>
      </p:grpSp>
      <p:sp>
        <p:nvSpPr>
          <p:cNvPr id="19" name="Content Placeholder 2">
            <a:extLst>
              <a:ext uri="{FF2B5EF4-FFF2-40B4-BE49-F238E27FC236}">
                <a16:creationId xmlns:a16="http://schemas.microsoft.com/office/drawing/2014/main" id="{508F95BB-3A7F-7220-D50F-F736FCA99E24}"/>
              </a:ext>
            </a:extLst>
          </p:cNvPr>
          <p:cNvSpPr>
            <a:spLocks noGrp="1"/>
          </p:cNvSpPr>
          <p:nvPr>
            <p:ph idx="1"/>
          </p:nvPr>
        </p:nvSpPr>
        <p:spPr>
          <a:xfrm>
            <a:off x="8446485" y="2340060"/>
            <a:ext cx="3498953" cy="1814452"/>
          </a:xfrm>
        </p:spPr>
        <p:txBody>
          <a:bodyPr>
            <a:normAutofit fontScale="92500" lnSpcReduction="20000"/>
          </a:bodyPr>
          <a:lstStyle/>
          <a:p>
            <a:pPr marL="342900" indent="-342900">
              <a:buFont typeface="Arial" panose="020B0604020202020204" pitchFamily="34" charset="0"/>
              <a:buChar char="•"/>
            </a:pPr>
            <a:r>
              <a:rPr lang="en-US" sz="2000" dirty="0"/>
              <a:t>Water Quality will drive bed life</a:t>
            </a:r>
          </a:p>
          <a:p>
            <a:pPr marL="342900" indent="-342900">
              <a:buFont typeface="Arial" panose="020B0604020202020204" pitchFamily="34" charset="0"/>
              <a:buChar char="•"/>
            </a:pPr>
            <a:r>
              <a:rPr lang="en-US" sz="2000" dirty="0"/>
              <a:t>IX can be 5 to 20 times higher throughput than GAC</a:t>
            </a:r>
          </a:p>
          <a:p>
            <a:pPr marL="342900" indent="-342900">
              <a:buFont typeface="Arial" panose="020B0604020202020204" pitchFamily="34" charset="0"/>
              <a:buChar char="•"/>
            </a:pPr>
            <a:r>
              <a:rPr lang="en-US" sz="2000" dirty="0">
                <a:solidFill>
                  <a:schemeClr val="accent4"/>
                </a:solidFill>
              </a:rPr>
              <a:t>Results in lower lifecycle cost for IX Resin</a:t>
            </a:r>
          </a:p>
        </p:txBody>
      </p:sp>
    </p:spTree>
    <p:extLst>
      <p:ext uri="{BB962C8B-B14F-4D97-AF65-F5344CB8AC3E}">
        <p14:creationId xmlns:p14="http://schemas.microsoft.com/office/powerpoint/2010/main" val="996014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DCE2F-29DC-3BE7-CAF0-A3CE535C31FB}"/>
              </a:ext>
            </a:extLst>
          </p:cNvPr>
          <p:cNvSpPr>
            <a:spLocks noGrp="1"/>
          </p:cNvSpPr>
          <p:nvPr>
            <p:ph type="body" sz="quarter" idx="13"/>
          </p:nvPr>
        </p:nvSpPr>
        <p:spPr/>
        <p:txBody>
          <a:bodyPr/>
          <a:lstStyle/>
          <a:p>
            <a:r>
              <a:rPr lang="en-US" dirty="0"/>
              <a:t>Comparing IX Resin to GAC:  </a:t>
            </a:r>
            <a:endParaRPr lang="en-US" u="sng" dirty="0"/>
          </a:p>
        </p:txBody>
      </p:sp>
      <p:sp>
        <p:nvSpPr>
          <p:cNvPr id="6" name="Slide Number Placeholder 5">
            <a:extLst>
              <a:ext uri="{FF2B5EF4-FFF2-40B4-BE49-F238E27FC236}">
                <a16:creationId xmlns:a16="http://schemas.microsoft.com/office/drawing/2014/main" id="{90CB178C-A866-7309-BFAF-466CE7BD768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713AE6C-1D02-B7D4-FAC3-77DAC73046DD}"/>
              </a:ext>
            </a:extLst>
          </p:cNvPr>
          <p:cNvSpPr>
            <a:spLocks noGrp="1"/>
          </p:cNvSpPr>
          <p:nvPr>
            <p:ph type="title"/>
          </p:nvPr>
        </p:nvSpPr>
        <p:spPr/>
        <p:txBody>
          <a:bodyPr/>
          <a:lstStyle/>
          <a:p>
            <a:r>
              <a:rPr lang="en-US" dirty="0"/>
              <a:t>Example:  350 GPM PFAS Treatment System</a:t>
            </a:r>
          </a:p>
        </p:txBody>
      </p:sp>
      <p:graphicFrame>
        <p:nvGraphicFramePr>
          <p:cNvPr id="29" name="Content Placeholder 28">
            <a:extLst>
              <a:ext uri="{FF2B5EF4-FFF2-40B4-BE49-F238E27FC236}">
                <a16:creationId xmlns:a16="http://schemas.microsoft.com/office/drawing/2014/main" id="{6951C484-8240-ED58-2107-2E2D274BBAA4}"/>
              </a:ext>
            </a:extLst>
          </p:cNvPr>
          <p:cNvGraphicFramePr>
            <a:graphicFrameLocks noGrp="1"/>
          </p:cNvGraphicFramePr>
          <p:nvPr>
            <p:ph idx="18"/>
            <p:extLst>
              <p:ext uri="{D42A27DB-BD31-4B8C-83A1-F6EECF244321}">
                <p14:modId xmlns:p14="http://schemas.microsoft.com/office/powerpoint/2010/main" val="2860559768"/>
              </p:ext>
            </p:extLst>
          </p:nvPr>
        </p:nvGraphicFramePr>
        <p:xfrm>
          <a:off x="1657927" y="1732863"/>
          <a:ext cx="8876146" cy="3968264"/>
        </p:xfrm>
        <a:graphic>
          <a:graphicData uri="http://schemas.openxmlformats.org/drawingml/2006/table">
            <a:tbl>
              <a:tblPr/>
              <a:tblGrid>
                <a:gridCol w="2080747">
                  <a:extLst>
                    <a:ext uri="{9D8B030D-6E8A-4147-A177-3AD203B41FA5}">
                      <a16:colId xmlns:a16="http://schemas.microsoft.com/office/drawing/2014/main" val="3403488543"/>
                    </a:ext>
                  </a:extLst>
                </a:gridCol>
                <a:gridCol w="1098986">
                  <a:extLst>
                    <a:ext uri="{9D8B030D-6E8A-4147-A177-3AD203B41FA5}">
                      <a16:colId xmlns:a16="http://schemas.microsoft.com/office/drawing/2014/main" val="4232988003"/>
                    </a:ext>
                  </a:extLst>
                </a:gridCol>
                <a:gridCol w="1022058">
                  <a:extLst>
                    <a:ext uri="{9D8B030D-6E8A-4147-A177-3AD203B41FA5}">
                      <a16:colId xmlns:a16="http://schemas.microsoft.com/office/drawing/2014/main" val="2814725751"/>
                    </a:ext>
                  </a:extLst>
                </a:gridCol>
                <a:gridCol w="472564">
                  <a:extLst>
                    <a:ext uri="{9D8B030D-6E8A-4147-A177-3AD203B41FA5}">
                      <a16:colId xmlns:a16="http://schemas.microsoft.com/office/drawing/2014/main" val="2080678304"/>
                    </a:ext>
                  </a:extLst>
                </a:gridCol>
                <a:gridCol w="2080747">
                  <a:extLst>
                    <a:ext uri="{9D8B030D-6E8A-4147-A177-3AD203B41FA5}">
                      <a16:colId xmlns:a16="http://schemas.microsoft.com/office/drawing/2014/main" val="158496682"/>
                    </a:ext>
                  </a:extLst>
                </a:gridCol>
                <a:gridCol w="1098986">
                  <a:extLst>
                    <a:ext uri="{9D8B030D-6E8A-4147-A177-3AD203B41FA5}">
                      <a16:colId xmlns:a16="http://schemas.microsoft.com/office/drawing/2014/main" val="1875490576"/>
                    </a:ext>
                  </a:extLst>
                </a:gridCol>
                <a:gridCol w="1022058">
                  <a:extLst>
                    <a:ext uri="{9D8B030D-6E8A-4147-A177-3AD203B41FA5}">
                      <a16:colId xmlns:a16="http://schemas.microsoft.com/office/drawing/2014/main" val="2699375331"/>
                    </a:ext>
                  </a:extLst>
                </a:gridCol>
              </a:tblGrid>
              <a:tr h="257472">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IX Resin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GAC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175895991"/>
                  </a:ext>
                </a:extLst>
              </a:tr>
              <a:tr h="245212">
                <a:tc>
                  <a:txBody>
                    <a:bodyPr/>
                    <a:lstStyle/>
                    <a:p>
                      <a:pPr algn="l" fontAlgn="b"/>
                      <a:r>
                        <a:rPr lang="en-US" sz="1400" b="1" i="0" u="none" strike="noStrike">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err="1">
                          <a:solidFill>
                            <a:srgbClr val="000000"/>
                          </a:solidFill>
                          <a:effectLst/>
                          <a:latin typeface="Calibri" panose="020F0502020204030204" pitchFamily="34" charset="0"/>
                        </a:rPr>
                        <a:t>gpm</a:t>
                      </a:r>
                      <a:endParaRPr lang="en-US"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err="1">
                          <a:solidFill>
                            <a:srgbClr val="000000"/>
                          </a:solidFill>
                          <a:effectLst/>
                          <a:latin typeface="Calibri" panose="020F0502020204030204" pitchFamily="34" charset="0"/>
                        </a:rPr>
                        <a:t>gpm</a:t>
                      </a:r>
                      <a:endParaRPr lang="en-US"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9966"/>
                  </a:ext>
                </a:extLst>
              </a:tr>
              <a:tr h="245212">
                <a:tc>
                  <a:txBody>
                    <a:bodyPr/>
                    <a:lstStyle/>
                    <a:p>
                      <a:pPr algn="l" fontAlgn="b"/>
                      <a:r>
                        <a:rPr lang="en-US" sz="1400" b="1" i="0" u="none" strike="noStrike">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722115"/>
                  </a:ext>
                </a:extLst>
              </a:tr>
              <a:tr h="245212">
                <a:tc>
                  <a:txBody>
                    <a:bodyPr/>
                    <a:lstStyle/>
                    <a:p>
                      <a:pPr algn="l" fontAlgn="b"/>
                      <a:r>
                        <a:rPr lang="en-US" sz="1400" b="1" i="0" u="none" strike="noStrike">
                          <a:solidFill>
                            <a:srgbClr val="000000"/>
                          </a:solidFill>
                          <a:effectLs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59271"/>
                  </a:ext>
                </a:extLst>
              </a:tr>
              <a:tr h="245212">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421447"/>
                  </a:ext>
                </a:extLst>
              </a:tr>
              <a:tr h="245212">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GAC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lbs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963435"/>
                  </a:ext>
                </a:extLst>
              </a:tr>
              <a:tr h="245212">
                <a:tc>
                  <a:txBody>
                    <a:bodyPr/>
                    <a:lstStyle/>
                    <a:p>
                      <a:pPr algn="l" fontAlgn="b"/>
                      <a:r>
                        <a:rPr lang="en-US" sz="1400" b="1" i="0" u="none" strike="noStrike">
                          <a:solidFill>
                            <a:srgbClr val="000000"/>
                          </a:solidFill>
                          <a:effectLs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290296"/>
                  </a:ext>
                </a:extLst>
              </a:tr>
              <a:tr h="245212">
                <a:tc>
                  <a:txBody>
                    <a:bodyPr/>
                    <a:lstStyle/>
                    <a:p>
                      <a:pPr algn="l" fontAlgn="b"/>
                      <a:r>
                        <a:rPr lang="en-US" sz="1400" b="1" i="0" u="none" strike="noStrike" dirty="0">
                          <a:solidFill>
                            <a:srgbClr val="000000"/>
                          </a:solidFill>
                          <a:effectLs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868609"/>
                  </a:ext>
                </a:extLst>
              </a:tr>
              <a:tr h="245212">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106284"/>
                  </a:ext>
                </a:extLst>
              </a:tr>
              <a:tr h="245212">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75518"/>
                  </a:ext>
                </a:extLst>
              </a:tr>
              <a:tr h="245212">
                <a:tc>
                  <a:txBody>
                    <a:bodyPr/>
                    <a:lstStyle/>
                    <a:p>
                      <a:pPr algn="l" fontAlgn="b"/>
                      <a:r>
                        <a:rPr lang="en-US" sz="1400" b="1" i="0" u="none" strike="noStrike">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gpm</a:t>
                      </a:r>
                      <a:r>
                        <a:rPr lang="en-US" sz="1400" b="0" i="0" u="none" strike="noStrike" dirty="0">
                          <a:solidFill>
                            <a:srgbClr val="000000"/>
                          </a:solidFill>
                          <a:effectLst/>
                          <a:latin typeface="Calibri" panose="020F0502020204030204" pitchFamily="34" charset="0"/>
                        </a:rPr>
                        <a:t>/ft2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58842"/>
                  </a:ext>
                </a:extLst>
              </a:tr>
              <a:tr h="245212">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752988"/>
                  </a:ext>
                </a:extLst>
              </a:tr>
              <a:tr h="245212">
                <a:tc>
                  <a:txBody>
                    <a:bodyPr/>
                    <a:lstStyle/>
                    <a:p>
                      <a:pPr algn="l" fontAlgn="b"/>
                      <a:r>
                        <a:rPr lang="en-US" sz="1400" b="1" i="0" u="none" strike="noStrike">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419949"/>
                  </a:ext>
                </a:extLst>
              </a:tr>
              <a:tr h="245212">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BV/</a:t>
                      </a:r>
                      <a:r>
                        <a:rPr lang="en-US" sz="1400" b="0" i="0" u="none" strike="noStrike" dirty="0" err="1">
                          <a:solidFill>
                            <a:srgbClr val="000000"/>
                          </a:solidFill>
                          <a:effectLst/>
                          <a:latin typeface="Calibri" panose="020F0502020204030204" pitchFamily="34" charset="0"/>
                        </a:rPr>
                        <a:t>hr</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BV/hr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38646"/>
                  </a:ext>
                </a:extLst>
              </a:tr>
              <a:tr h="245212">
                <a:tc>
                  <a:txBody>
                    <a:bodyPr/>
                    <a:lstStyle/>
                    <a:p>
                      <a:pPr algn="l" fontAlgn="b"/>
                      <a:r>
                        <a:rPr lang="en-US" sz="1400" b="1" i="0" u="none" strike="noStrike">
                          <a:solidFill>
                            <a:srgbClr val="000000"/>
                          </a:solidFill>
                          <a:effectLs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77995"/>
                  </a:ext>
                </a:extLst>
              </a:tr>
              <a:tr h="245212">
                <a:tc>
                  <a:txBody>
                    <a:bodyPr/>
                    <a:lstStyle/>
                    <a:p>
                      <a:pPr algn="l" fontAlgn="b"/>
                      <a:r>
                        <a:rPr lang="en-US" sz="1400" b="1" i="0" u="none" strike="noStrike">
                          <a:solidFill>
                            <a:srgbClr val="000000"/>
                          </a:solidFill>
                          <a:effectLs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218128"/>
                  </a:ext>
                </a:extLst>
              </a:tr>
            </a:tbl>
          </a:graphicData>
        </a:graphic>
      </p:graphicFrame>
    </p:spTree>
    <p:extLst>
      <p:ext uri="{BB962C8B-B14F-4D97-AF65-F5344CB8AC3E}">
        <p14:creationId xmlns:p14="http://schemas.microsoft.com/office/powerpoint/2010/main" val="1305742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DCE2F-29DC-3BE7-CAF0-A3CE535C31FB}"/>
              </a:ext>
            </a:extLst>
          </p:cNvPr>
          <p:cNvSpPr>
            <a:spLocks noGrp="1"/>
          </p:cNvSpPr>
          <p:nvPr>
            <p:ph type="body" sz="quarter" idx="13"/>
          </p:nvPr>
        </p:nvSpPr>
        <p:spPr/>
        <p:txBody>
          <a:bodyPr/>
          <a:lstStyle/>
          <a:p>
            <a:r>
              <a:rPr lang="en-US" dirty="0"/>
              <a:t>Comparing Ion Exchange to GAC:  Lead/Lag Design</a:t>
            </a:r>
          </a:p>
        </p:txBody>
      </p:sp>
      <p:sp>
        <p:nvSpPr>
          <p:cNvPr id="6" name="Slide Number Placeholder 5">
            <a:extLst>
              <a:ext uri="{FF2B5EF4-FFF2-40B4-BE49-F238E27FC236}">
                <a16:creationId xmlns:a16="http://schemas.microsoft.com/office/drawing/2014/main" id="{90CB178C-A866-7309-BFAF-466CE7BD768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713AE6C-1D02-B7D4-FAC3-77DAC73046DD}"/>
              </a:ext>
            </a:extLst>
          </p:cNvPr>
          <p:cNvSpPr>
            <a:spLocks noGrp="1"/>
          </p:cNvSpPr>
          <p:nvPr>
            <p:ph type="title"/>
          </p:nvPr>
        </p:nvSpPr>
        <p:spPr/>
        <p:txBody>
          <a:bodyPr/>
          <a:lstStyle/>
          <a:p>
            <a:r>
              <a:rPr lang="en-US" dirty="0"/>
              <a:t>Example:  350 GPM - CAPEX</a:t>
            </a:r>
          </a:p>
        </p:txBody>
      </p:sp>
      <p:graphicFrame>
        <p:nvGraphicFramePr>
          <p:cNvPr id="29" name="Content Placeholder 28">
            <a:extLst>
              <a:ext uri="{FF2B5EF4-FFF2-40B4-BE49-F238E27FC236}">
                <a16:creationId xmlns:a16="http://schemas.microsoft.com/office/drawing/2014/main" id="{6951C484-8240-ED58-2107-2E2D274BBAA4}"/>
              </a:ext>
            </a:extLst>
          </p:cNvPr>
          <p:cNvGraphicFramePr>
            <a:graphicFrameLocks noGrp="1"/>
          </p:cNvGraphicFramePr>
          <p:nvPr>
            <p:ph idx="18"/>
            <p:extLst>
              <p:ext uri="{D42A27DB-BD31-4B8C-83A1-F6EECF244321}">
                <p14:modId xmlns:p14="http://schemas.microsoft.com/office/powerpoint/2010/main" val="1750999652"/>
              </p:ext>
            </p:extLst>
          </p:nvPr>
        </p:nvGraphicFramePr>
        <p:xfrm>
          <a:off x="619702" y="1732863"/>
          <a:ext cx="8876146" cy="4021071"/>
        </p:xfrm>
        <a:graphic>
          <a:graphicData uri="http://schemas.openxmlformats.org/drawingml/2006/table">
            <a:tbl>
              <a:tblPr/>
              <a:tblGrid>
                <a:gridCol w="2080747">
                  <a:extLst>
                    <a:ext uri="{9D8B030D-6E8A-4147-A177-3AD203B41FA5}">
                      <a16:colId xmlns:a16="http://schemas.microsoft.com/office/drawing/2014/main" val="3403488543"/>
                    </a:ext>
                  </a:extLst>
                </a:gridCol>
                <a:gridCol w="1098986">
                  <a:extLst>
                    <a:ext uri="{9D8B030D-6E8A-4147-A177-3AD203B41FA5}">
                      <a16:colId xmlns:a16="http://schemas.microsoft.com/office/drawing/2014/main" val="4232988003"/>
                    </a:ext>
                  </a:extLst>
                </a:gridCol>
                <a:gridCol w="1022058">
                  <a:extLst>
                    <a:ext uri="{9D8B030D-6E8A-4147-A177-3AD203B41FA5}">
                      <a16:colId xmlns:a16="http://schemas.microsoft.com/office/drawing/2014/main" val="2814725751"/>
                    </a:ext>
                  </a:extLst>
                </a:gridCol>
                <a:gridCol w="472564">
                  <a:extLst>
                    <a:ext uri="{9D8B030D-6E8A-4147-A177-3AD203B41FA5}">
                      <a16:colId xmlns:a16="http://schemas.microsoft.com/office/drawing/2014/main" val="2080678304"/>
                    </a:ext>
                  </a:extLst>
                </a:gridCol>
                <a:gridCol w="2080747">
                  <a:extLst>
                    <a:ext uri="{9D8B030D-6E8A-4147-A177-3AD203B41FA5}">
                      <a16:colId xmlns:a16="http://schemas.microsoft.com/office/drawing/2014/main" val="158496682"/>
                    </a:ext>
                  </a:extLst>
                </a:gridCol>
                <a:gridCol w="1098986">
                  <a:extLst>
                    <a:ext uri="{9D8B030D-6E8A-4147-A177-3AD203B41FA5}">
                      <a16:colId xmlns:a16="http://schemas.microsoft.com/office/drawing/2014/main" val="1875490576"/>
                    </a:ext>
                  </a:extLst>
                </a:gridCol>
                <a:gridCol w="1022058">
                  <a:extLst>
                    <a:ext uri="{9D8B030D-6E8A-4147-A177-3AD203B41FA5}">
                      <a16:colId xmlns:a16="http://schemas.microsoft.com/office/drawing/2014/main" val="2699375331"/>
                    </a:ext>
                  </a:extLst>
                </a:gridCol>
              </a:tblGrid>
              <a:tr h="257472">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IX Resin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GAC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175895991"/>
                  </a:ext>
                </a:extLst>
              </a:tr>
              <a:tr h="245212">
                <a:tc>
                  <a:txBody>
                    <a:bodyPr/>
                    <a:lstStyle/>
                    <a:p>
                      <a:pPr algn="l" fontAlgn="b"/>
                      <a:r>
                        <a:rPr lang="en-US" sz="1400" b="1" i="0" u="none" strike="noStrike" dirty="0">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gpm</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9966"/>
                  </a:ext>
                </a:extLst>
              </a:tr>
              <a:tr h="245212">
                <a:tc>
                  <a:txBody>
                    <a:bodyPr/>
                    <a:lstStyle/>
                    <a:p>
                      <a:pPr algn="l" fontAlgn="b"/>
                      <a:r>
                        <a:rPr lang="en-US" sz="1400" b="1" i="0" u="none" strike="noStrike" dirty="0">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722115"/>
                  </a:ext>
                </a:extLst>
              </a:tr>
              <a:tr h="245212">
                <a:tc>
                  <a:txBody>
                    <a:bodyPr/>
                    <a:lstStyle/>
                    <a:p>
                      <a:pPr algn="l" fontAlgn="b"/>
                      <a:r>
                        <a:rPr lang="en-US" sz="1600" b="1" i="0" u="none" strike="noStrike">
                          <a:solidFill>
                            <a:srgbClr val="000000"/>
                          </a:solidFill>
                          <a:effectLst/>
                          <a:highlight>
                            <a:srgbClr val="FFFF00"/>
                          </a:highligh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highlight>
                            <a:srgbClr val="FFFF00"/>
                          </a:highligh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highlight>
                            <a:srgbClr val="FFFF00"/>
                          </a:highligh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highlight>
                            <a:srgbClr val="FFFF00"/>
                          </a:highligh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59271"/>
                  </a:ext>
                </a:extLst>
              </a:tr>
              <a:tr h="245212">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421447"/>
                  </a:ext>
                </a:extLst>
              </a:tr>
              <a:tr h="245212">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GAC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lbs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963435"/>
                  </a:ext>
                </a:extLst>
              </a:tr>
              <a:tr h="245212">
                <a:tc>
                  <a:txBody>
                    <a:bodyPr/>
                    <a:lstStyle/>
                    <a:p>
                      <a:pPr algn="l" fontAlgn="b"/>
                      <a:r>
                        <a:rPr lang="en-US" sz="1400" b="1" i="0" u="none" strike="noStrike">
                          <a:solidFill>
                            <a:srgbClr val="000000"/>
                          </a:solidFill>
                          <a:effectLs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290296"/>
                  </a:ext>
                </a:extLst>
              </a:tr>
              <a:tr h="245212">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highlight>
                            <a:srgbClr val="FFFF00"/>
                          </a:highligh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1,190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highlight>
                            <a:srgbClr val="FFFF00"/>
                          </a:highligh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868609"/>
                  </a:ext>
                </a:extLst>
              </a:tr>
              <a:tr h="245212">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106284"/>
                  </a:ext>
                </a:extLst>
              </a:tr>
              <a:tr h="245212">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75518"/>
                  </a:ext>
                </a:extLst>
              </a:tr>
              <a:tr h="245212">
                <a:tc>
                  <a:txBody>
                    <a:bodyPr/>
                    <a:lstStyle/>
                    <a:p>
                      <a:pPr algn="l" fontAlgn="b"/>
                      <a:r>
                        <a:rPr lang="en-US" sz="1400" b="1" i="0" u="none" strike="noStrike">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gpm</a:t>
                      </a:r>
                      <a:r>
                        <a:rPr lang="en-US" sz="1400" b="0" i="0" u="none" strike="noStrike" dirty="0">
                          <a:solidFill>
                            <a:srgbClr val="000000"/>
                          </a:solidFill>
                          <a:effectLst/>
                          <a:latin typeface="Calibri" panose="020F0502020204030204" pitchFamily="34" charset="0"/>
                        </a:rPr>
                        <a:t>/ft2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58842"/>
                  </a:ext>
                </a:extLst>
              </a:tr>
              <a:tr h="245212">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752988"/>
                  </a:ext>
                </a:extLst>
              </a:tr>
              <a:tr h="245212">
                <a:tc>
                  <a:txBody>
                    <a:bodyPr/>
                    <a:lstStyle/>
                    <a:p>
                      <a:pPr algn="l" fontAlgn="b"/>
                      <a:r>
                        <a:rPr lang="en-US" sz="1400" b="1" i="0" u="none" strike="noStrike">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419949"/>
                  </a:ext>
                </a:extLst>
              </a:tr>
              <a:tr h="245212">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BV/</a:t>
                      </a:r>
                      <a:r>
                        <a:rPr lang="en-US" sz="1400" b="0" i="0" u="none" strike="noStrike" dirty="0" err="1">
                          <a:solidFill>
                            <a:srgbClr val="000000"/>
                          </a:solidFill>
                          <a:effectLst/>
                          <a:latin typeface="Calibri" panose="020F0502020204030204" pitchFamily="34" charset="0"/>
                        </a:rPr>
                        <a:t>hr</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BV/hr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38646"/>
                  </a:ext>
                </a:extLst>
              </a:tr>
              <a:tr h="245212">
                <a:tc>
                  <a:txBody>
                    <a:bodyPr/>
                    <a:lstStyle/>
                    <a:p>
                      <a:pPr algn="l" fontAlgn="b"/>
                      <a:r>
                        <a:rPr lang="en-US" sz="1400" b="1" i="0" u="none" strike="noStrike">
                          <a:solidFill>
                            <a:srgbClr val="000000"/>
                          </a:solidFill>
                          <a:effectLs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2060"/>
                          </a:solidFill>
                          <a:effectLst/>
                          <a:latin typeface="Calibri" panose="020F050202020403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2060"/>
                          </a:solidFill>
                          <a:effectLst/>
                          <a:latin typeface="Calibri" panose="020F0502020204030204" pitchFamily="34" charset="0"/>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77995"/>
                  </a:ext>
                </a:extLst>
              </a:tr>
              <a:tr h="245212">
                <a:tc>
                  <a:txBody>
                    <a:bodyPr/>
                    <a:lstStyle/>
                    <a:p>
                      <a:pPr algn="l" fontAlgn="b"/>
                      <a:r>
                        <a:rPr lang="en-US" sz="1400" b="1" i="0" u="none" strike="noStrike">
                          <a:solidFill>
                            <a:srgbClr val="000000"/>
                          </a:solidFill>
                          <a:effectLs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218128"/>
                  </a:ext>
                </a:extLst>
              </a:tr>
            </a:tbl>
          </a:graphicData>
        </a:graphic>
      </p:graphicFrame>
      <p:sp>
        <p:nvSpPr>
          <p:cNvPr id="7" name="TextBox 6">
            <a:extLst>
              <a:ext uri="{FF2B5EF4-FFF2-40B4-BE49-F238E27FC236}">
                <a16:creationId xmlns:a16="http://schemas.microsoft.com/office/drawing/2014/main" id="{4982E969-32BC-77B0-08A0-7C901BD3250E}"/>
              </a:ext>
            </a:extLst>
          </p:cNvPr>
          <p:cNvSpPr txBox="1"/>
          <p:nvPr/>
        </p:nvSpPr>
        <p:spPr>
          <a:xfrm>
            <a:off x="9495848" y="3133162"/>
            <a:ext cx="23252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GAC requires more media / larger vessels because of EBCT requirements.</a:t>
            </a:r>
          </a:p>
        </p:txBody>
      </p:sp>
    </p:spTree>
    <p:extLst>
      <p:ext uri="{BB962C8B-B14F-4D97-AF65-F5344CB8AC3E}">
        <p14:creationId xmlns:p14="http://schemas.microsoft.com/office/powerpoint/2010/main" val="3210442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C1C387-F9B5-48EA-D61D-A8FAC0131527}"/>
              </a:ext>
            </a:extLst>
          </p:cNvPr>
          <p:cNvSpPr>
            <a:spLocks noGrp="1"/>
          </p:cNvSpPr>
          <p:nvPr>
            <p:ph type="body" sz="quarter" idx="13"/>
          </p:nvPr>
        </p:nvSpPr>
        <p:spPr/>
        <p:txBody>
          <a:bodyPr/>
          <a:lstStyle/>
          <a:p>
            <a:r>
              <a:rPr lang="en-US" dirty="0"/>
              <a:t>Comparing IX Resin to GAC:  </a:t>
            </a:r>
            <a:r>
              <a:rPr lang="en-US" u="sng" dirty="0"/>
              <a:t>Footprint</a:t>
            </a:r>
          </a:p>
        </p:txBody>
      </p:sp>
      <p:sp>
        <p:nvSpPr>
          <p:cNvPr id="3" name="Slide Number Placeholder 2">
            <a:extLst>
              <a:ext uri="{FF2B5EF4-FFF2-40B4-BE49-F238E27FC236}">
                <a16:creationId xmlns:a16="http://schemas.microsoft.com/office/drawing/2014/main" id="{FD9E83B9-2B84-9D8D-D09F-A447DE92F0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BD37BE6F-1F0E-6C19-765E-EA04F2C523E3}"/>
              </a:ext>
            </a:extLst>
          </p:cNvPr>
          <p:cNvSpPr>
            <a:spLocks noGrp="1"/>
          </p:cNvSpPr>
          <p:nvPr>
            <p:ph type="title"/>
          </p:nvPr>
        </p:nvSpPr>
        <p:spPr/>
        <p:txBody>
          <a:bodyPr/>
          <a:lstStyle/>
          <a:p>
            <a:r>
              <a:rPr lang="en-US" dirty="0"/>
              <a:t>Example:  350 GPM System</a:t>
            </a:r>
          </a:p>
        </p:txBody>
      </p:sp>
      <p:sp>
        <p:nvSpPr>
          <p:cNvPr id="6" name="Content Placeholder 5">
            <a:extLst>
              <a:ext uri="{FF2B5EF4-FFF2-40B4-BE49-F238E27FC236}">
                <a16:creationId xmlns:a16="http://schemas.microsoft.com/office/drawing/2014/main" id="{0B85DBAE-8844-EF77-8A43-752A4FF2C546}"/>
              </a:ext>
            </a:extLst>
          </p:cNvPr>
          <p:cNvSpPr>
            <a:spLocks noGrp="1"/>
          </p:cNvSpPr>
          <p:nvPr>
            <p:ph idx="18"/>
          </p:nvPr>
        </p:nvSpPr>
        <p:spPr>
          <a:xfrm>
            <a:off x="531160" y="1580424"/>
            <a:ext cx="4744225" cy="4351338"/>
          </a:xfrm>
        </p:spPr>
        <p:txBody>
          <a:bodyPr/>
          <a:lstStyle/>
          <a:p>
            <a:r>
              <a:rPr lang="en-US" b="1" dirty="0"/>
              <a:t>Ion Exchange</a:t>
            </a:r>
          </a:p>
          <a:p>
            <a:pPr marL="285750" indent="-285750">
              <a:spcBef>
                <a:spcPts val="0"/>
              </a:spcBef>
              <a:buFont typeface="Arial" panose="020B0604020202020204" pitchFamily="34" charset="0"/>
              <a:buChar char="•"/>
            </a:pPr>
            <a:r>
              <a:rPr lang="en-US" dirty="0"/>
              <a:t>6’ diameter vessels</a:t>
            </a:r>
          </a:p>
          <a:p>
            <a:pPr marL="285750" indent="-285750">
              <a:spcBef>
                <a:spcPts val="0"/>
              </a:spcBef>
              <a:buFont typeface="Arial" panose="020B0604020202020204" pitchFamily="34" charset="0"/>
              <a:buChar char="•"/>
            </a:pPr>
            <a:r>
              <a:rPr lang="en-US" sz="1800" b="0" i="0" u="none" strike="noStrike" baseline="0" dirty="0">
                <a:latin typeface="ArialMT"/>
              </a:rPr>
              <a:t>11'-2 1/2“ tall</a:t>
            </a:r>
          </a:p>
          <a:p>
            <a:pPr marL="285750" indent="-285750">
              <a:spcBef>
                <a:spcPts val="0"/>
              </a:spcBef>
              <a:buFont typeface="Arial" panose="020B0604020202020204" pitchFamily="34" charset="0"/>
              <a:buChar char="•"/>
            </a:pPr>
            <a:r>
              <a:rPr lang="en-US" dirty="0">
                <a:latin typeface="ArialMT"/>
              </a:rPr>
              <a:t>135 ft</a:t>
            </a:r>
            <a:r>
              <a:rPr lang="en-US" baseline="30000" dirty="0">
                <a:latin typeface="ArialMT"/>
              </a:rPr>
              <a:t>2</a:t>
            </a:r>
          </a:p>
          <a:p>
            <a:pPr marL="285750" indent="-285750">
              <a:spcBef>
                <a:spcPts val="0"/>
              </a:spcBef>
              <a:buFont typeface="Arial" panose="020B0604020202020204" pitchFamily="34" charset="0"/>
              <a:buChar char="•"/>
            </a:pPr>
            <a:r>
              <a:rPr lang="en-US" dirty="0">
                <a:latin typeface="ArialMT"/>
              </a:rPr>
              <a:t>Alternative arrangement:  </a:t>
            </a:r>
          </a:p>
          <a:p>
            <a:pPr marL="630238" lvl="1" indent="-285750">
              <a:spcBef>
                <a:spcPts val="0"/>
              </a:spcBef>
              <a:buFont typeface="Arial" panose="020B0604020202020204" pitchFamily="34" charset="0"/>
              <a:buChar char="•"/>
            </a:pPr>
            <a:r>
              <a:rPr lang="en-US" sz="1600" dirty="0">
                <a:latin typeface="ArialMT"/>
              </a:rPr>
              <a:t>2 systems with 4’ d-vessels, 8’ high, which would easily fit in a building</a:t>
            </a:r>
          </a:p>
        </p:txBody>
      </p:sp>
      <p:pic>
        <p:nvPicPr>
          <p:cNvPr id="10" name="Picture 9">
            <a:extLst>
              <a:ext uri="{FF2B5EF4-FFF2-40B4-BE49-F238E27FC236}">
                <a16:creationId xmlns:a16="http://schemas.microsoft.com/office/drawing/2014/main" id="{3BBE5581-63A1-0772-EE26-F61600666956}"/>
              </a:ext>
            </a:extLst>
          </p:cNvPr>
          <p:cNvPicPr>
            <a:picLocks noChangeAspect="1"/>
          </p:cNvPicPr>
          <p:nvPr/>
        </p:nvPicPr>
        <p:blipFill>
          <a:blip r:embed="rId2"/>
          <a:stretch>
            <a:fillRect/>
          </a:stretch>
        </p:blipFill>
        <p:spPr>
          <a:xfrm>
            <a:off x="739566" y="3541755"/>
            <a:ext cx="3446322" cy="2115593"/>
          </a:xfrm>
          <a:prstGeom prst="rect">
            <a:avLst/>
          </a:prstGeom>
        </p:spPr>
      </p:pic>
      <p:pic>
        <p:nvPicPr>
          <p:cNvPr id="12" name="Picture 11">
            <a:extLst>
              <a:ext uri="{FF2B5EF4-FFF2-40B4-BE49-F238E27FC236}">
                <a16:creationId xmlns:a16="http://schemas.microsoft.com/office/drawing/2014/main" id="{04F4C5BD-25AE-8383-5FD3-5D48B961E4DE}"/>
              </a:ext>
            </a:extLst>
          </p:cNvPr>
          <p:cNvPicPr>
            <a:picLocks noChangeAspect="1"/>
          </p:cNvPicPr>
          <p:nvPr/>
        </p:nvPicPr>
        <p:blipFill>
          <a:blip r:embed="rId3"/>
          <a:stretch>
            <a:fillRect/>
          </a:stretch>
        </p:blipFill>
        <p:spPr>
          <a:xfrm>
            <a:off x="6171282" y="3379463"/>
            <a:ext cx="5489559" cy="2695575"/>
          </a:xfrm>
          <a:prstGeom prst="rect">
            <a:avLst/>
          </a:prstGeom>
        </p:spPr>
      </p:pic>
      <p:sp>
        <p:nvSpPr>
          <p:cNvPr id="13" name="Content Placeholder 5">
            <a:extLst>
              <a:ext uri="{FF2B5EF4-FFF2-40B4-BE49-F238E27FC236}">
                <a16:creationId xmlns:a16="http://schemas.microsoft.com/office/drawing/2014/main" id="{CC0E91B4-27F4-D1DD-0770-281AFBFEA234}"/>
              </a:ext>
            </a:extLst>
          </p:cNvPr>
          <p:cNvSpPr txBox="1">
            <a:spLocks/>
          </p:cNvSpPr>
          <p:nvPr/>
        </p:nvSpPr>
        <p:spPr>
          <a:xfrm>
            <a:off x="6231529" y="1604293"/>
            <a:ext cx="5348618" cy="4351338"/>
          </a:xfrm>
          <a:prstGeom prst="rect">
            <a:avLst/>
          </a:prstGeom>
        </p:spPr>
        <p:txBody>
          <a:bodyPr vert="horz" lIns="45720" tIns="45720" rIns="45720" bIns="45720" numCol="1" spcCol="0" rtlCol="0">
            <a:noAutofit/>
          </a:bodyPr>
          <a:lst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4488" indent="-233363"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6638" indent="-233363"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50825" algn="l" defTabSz="914400" rtl="0" eaLnBrk="1" latinLnBrk="0" hangingPunct="1">
              <a:lnSpc>
                <a:spcPct val="100000"/>
              </a:lnSpc>
              <a:spcBef>
                <a:spcPts val="500"/>
              </a:spcBef>
              <a:buClr>
                <a:schemeClr val="tx2"/>
              </a:buClr>
              <a:buSzPct val="90000"/>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BD3"/>
              </a:buClr>
              <a:buSzTx/>
              <a:buFont typeface="Wingdings" pitchFamily="2" charset="2"/>
              <a:buNone/>
              <a:tabLst/>
              <a:defRPr/>
            </a:pPr>
            <a:r>
              <a:rPr kumimoji="0" lang="en-US" sz="1800" b="1" i="0"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GAC</a:t>
            </a:r>
          </a:p>
          <a:p>
            <a:pPr marL="285750" marR="0" lvl="0" indent="-285750" algn="l" defTabSz="914400" rtl="0" eaLnBrk="1" fontAlgn="auto" latinLnBrk="0" hangingPunct="1">
              <a:lnSpc>
                <a:spcPct val="100000"/>
              </a:lnSpc>
              <a:spcBef>
                <a:spcPts val="0"/>
              </a:spcBef>
              <a:spcAft>
                <a:spcPts val="0"/>
              </a:spcAft>
              <a:buClr>
                <a:srgbClr val="006BD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10’ diameter vessels</a:t>
            </a:r>
          </a:p>
          <a:p>
            <a:pPr marL="285750" marR="0" lvl="0" indent="-285750" algn="l" defTabSz="914400" rtl="0" eaLnBrk="1" fontAlgn="auto" latinLnBrk="0" hangingPunct="1">
              <a:lnSpc>
                <a:spcPct val="100000"/>
              </a:lnSpc>
              <a:spcBef>
                <a:spcPts val="0"/>
              </a:spcBef>
              <a:spcAft>
                <a:spcPts val="0"/>
              </a:spcAft>
              <a:buClr>
                <a:srgbClr val="006BD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616365"/>
                </a:solidFill>
                <a:effectLst/>
                <a:uLnTx/>
                <a:uFillTx/>
                <a:latin typeface="ArialMT"/>
                <a:ea typeface="+mn-ea"/>
                <a:cs typeface="Arial" panose="020B0604020202020204" pitchFamily="34" charset="0"/>
              </a:rPr>
              <a:t>16’-6” tall</a:t>
            </a:r>
          </a:p>
          <a:p>
            <a:pPr marL="285750" marR="0" lvl="0" indent="-285750" algn="l" defTabSz="914400" rtl="0" eaLnBrk="1" fontAlgn="auto" latinLnBrk="0" hangingPunct="1">
              <a:lnSpc>
                <a:spcPct val="100000"/>
              </a:lnSpc>
              <a:spcBef>
                <a:spcPts val="0"/>
              </a:spcBef>
              <a:spcAft>
                <a:spcPts val="0"/>
              </a:spcAft>
              <a:buClr>
                <a:srgbClr val="006BD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616365"/>
                </a:solidFill>
                <a:effectLst/>
                <a:uLnTx/>
                <a:uFillTx/>
                <a:latin typeface="ArialMT"/>
                <a:ea typeface="+mn-ea"/>
                <a:cs typeface="Arial" panose="020B0604020202020204" pitchFamily="34" charset="0"/>
              </a:rPr>
              <a:t>300 ft</a:t>
            </a:r>
            <a:r>
              <a:rPr kumimoji="0" lang="en-US" sz="1800" b="0" i="0" u="none" strike="noStrike" kern="1200" cap="none" spc="0" normalizeH="0" baseline="30000" noProof="0" dirty="0">
                <a:ln>
                  <a:noFill/>
                </a:ln>
                <a:solidFill>
                  <a:srgbClr val="616365"/>
                </a:solidFill>
                <a:effectLst/>
                <a:uLnTx/>
                <a:uFillTx/>
                <a:latin typeface="ArialMT"/>
                <a:ea typeface="+mn-ea"/>
                <a:cs typeface="Arial" panose="020B0604020202020204" pitchFamily="34" charset="0"/>
              </a:rPr>
              <a:t>2</a:t>
            </a:r>
          </a:p>
          <a:p>
            <a:pPr marL="285750" marR="0" lvl="0" indent="-285750" algn="l" defTabSz="914400" rtl="0" eaLnBrk="1" fontAlgn="auto" latinLnBrk="0" hangingPunct="1">
              <a:lnSpc>
                <a:spcPct val="100000"/>
              </a:lnSpc>
              <a:spcBef>
                <a:spcPts val="0"/>
              </a:spcBef>
              <a:spcAft>
                <a:spcPts val="0"/>
              </a:spcAft>
              <a:buClr>
                <a:srgbClr val="006BD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Also requires </a:t>
            </a:r>
            <a:r>
              <a:rPr kumimoji="0" lang="en-US" sz="1800" b="0" i="1"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backwash tank</a:t>
            </a:r>
            <a:r>
              <a:rPr kumimoji="0" lang="en-US" sz="1800" b="0" i="0"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 and </a:t>
            </a:r>
            <a:r>
              <a:rPr kumimoji="0" lang="en-US" sz="1800" b="0" i="1" u="none" strike="noStrike" kern="1200" cap="none" spc="0" normalizeH="0" baseline="0" noProof="0" dirty="0">
                <a:ln>
                  <a:noFill/>
                </a:ln>
                <a:solidFill>
                  <a:srgbClr val="616365"/>
                </a:solidFill>
                <a:effectLst/>
                <a:uLnTx/>
                <a:uFillTx/>
                <a:latin typeface="Arial" panose="020B0604020202020204" pitchFamily="34" charset="0"/>
                <a:ea typeface="+mn-ea"/>
                <a:cs typeface="Arial" panose="020B0604020202020204" pitchFamily="34" charset="0"/>
              </a:rPr>
              <a:t>backwash waste handling</a:t>
            </a:r>
          </a:p>
        </p:txBody>
      </p:sp>
      <p:sp>
        <p:nvSpPr>
          <p:cNvPr id="14" name="TextBox 13">
            <a:extLst>
              <a:ext uri="{FF2B5EF4-FFF2-40B4-BE49-F238E27FC236}">
                <a16:creationId xmlns:a16="http://schemas.microsoft.com/office/drawing/2014/main" id="{4D546477-2AE6-5208-0433-8BB6ECEF8B5A}"/>
              </a:ext>
            </a:extLst>
          </p:cNvPr>
          <p:cNvSpPr txBox="1"/>
          <p:nvPr/>
        </p:nvSpPr>
        <p:spPr>
          <a:xfrm>
            <a:off x="8605697" y="735707"/>
            <a:ext cx="30551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Ion Exchange is less than half the footprint with lower equipment costs.</a:t>
            </a:r>
          </a:p>
        </p:txBody>
      </p:sp>
      <p:grpSp>
        <p:nvGrpSpPr>
          <p:cNvPr id="18" name="Group 17">
            <a:extLst>
              <a:ext uri="{FF2B5EF4-FFF2-40B4-BE49-F238E27FC236}">
                <a16:creationId xmlns:a16="http://schemas.microsoft.com/office/drawing/2014/main" id="{6495E029-A741-58F0-8EFC-6371689F44EE}"/>
              </a:ext>
            </a:extLst>
          </p:cNvPr>
          <p:cNvGrpSpPr/>
          <p:nvPr/>
        </p:nvGrpSpPr>
        <p:grpSpPr>
          <a:xfrm>
            <a:off x="2007198" y="5699358"/>
            <a:ext cx="3713891" cy="417070"/>
            <a:chOff x="2007198" y="5699358"/>
            <a:chExt cx="3713891" cy="417070"/>
          </a:xfrm>
        </p:grpSpPr>
        <p:pic>
          <p:nvPicPr>
            <p:cNvPr id="16" name="Picture 15">
              <a:extLst>
                <a:ext uri="{FF2B5EF4-FFF2-40B4-BE49-F238E27FC236}">
                  <a16:creationId xmlns:a16="http://schemas.microsoft.com/office/drawing/2014/main" id="{DD541478-1119-37B2-FF3F-7B7D95C82903}"/>
                </a:ext>
              </a:extLst>
            </p:cNvPr>
            <p:cNvPicPr>
              <a:picLocks noChangeAspect="1"/>
            </p:cNvPicPr>
            <p:nvPr/>
          </p:nvPicPr>
          <p:blipFill>
            <a:blip r:embed="rId4"/>
            <a:stretch>
              <a:fillRect/>
            </a:stretch>
          </p:blipFill>
          <p:spPr>
            <a:xfrm>
              <a:off x="3799053" y="5747096"/>
              <a:ext cx="1922036" cy="369332"/>
            </a:xfrm>
            <a:prstGeom prst="rect">
              <a:avLst/>
            </a:prstGeom>
          </p:spPr>
        </p:pic>
        <p:sp>
          <p:nvSpPr>
            <p:cNvPr id="17" name="TextBox 16">
              <a:extLst>
                <a:ext uri="{FF2B5EF4-FFF2-40B4-BE49-F238E27FC236}">
                  <a16:creationId xmlns:a16="http://schemas.microsoft.com/office/drawing/2014/main" id="{08185511-498D-7113-65FB-E48B3912E8B4}"/>
                </a:ext>
              </a:extLst>
            </p:cNvPr>
            <p:cNvSpPr txBox="1"/>
            <p:nvPr/>
          </p:nvSpPr>
          <p:spPr>
            <a:xfrm>
              <a:off x="2007198" y="5699358"/>
              <a:ext cx="179185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16365"/>
                  </a:solidFill>
                  <a:effectLst/>
                  <a:uLnTx/>
                  <a:uFillTx/>
                  <a:latin typeface="Arial" panose="020B0604020202020204"/>
                  <a:ea typeface="+mn-ea"/>
                  <a:cs typeface="+mn-cs"/>
                </a:rPr>
                <a:t>Drawings from: </a:t>
              </a:r>
            </a:p>
          </p:txBody>
        </p:sp>
      </p:grpSp>
      <p:sp>
        <p:nvSpPr>
          <p:cNvPr id="19" name="TextBox 18">
            <a:extLst>
              <a:ext uri="{FF2B5EF4-FFF2-40B4-BE49-F238E27FC236}">
                <a16:creationId xmlns:a16="http://schemas.microsoft.com/office/drawing/2014/main" id="{9A6B2C0A-A63A-A05C-9FE1-72B3F9AEF131}"/>
              </a:ext>
            </a:extLst>
          </p:cNvPr>
          <p:cNvSpPr txBox="1"/>
          <p:nvPr/>
        </p:nvSpPr>
        <p:spPr>
          <a:xfrm>
            <a:off x="3987219" y="4727250"/>
            <a:ext cx="21686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16365"/>
                </a:solidFill>
                <a:effectLst/>
                <a:uLnTx/>
                <a:uFillTx/>
                <a:latin typeface="Arial" panose="020B0604020202020204"/>
                <a:ea typeface="+mn-ea"/>
                <a:cs typeface="+mn-cs"/>
              </a:rPr>
              <a:t>Drawings approximately to scale</a:t>
            </a:r>
          </a:p>
        </p:txBody>
      </p:sp>
    </p:spTree>
    <p:extLst>
      <p:ext uri="{BB962C8B-B14F-4D97-AF65-F5344CB8AC3E}">
        <p14:creationId xmlns:p14="http://schemas.microsoft.com/office/powerpoint/2010/main" val="3609816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DCE2F-29DC-3BE7-CAF0-A3CE535C31FB}"/>
              </a:ext>
            </a:extLst>
          </p:cNvPr>
          <p:cNvSpPr>
            <a:spLocks noGrp="1"/>
          </p:cNvSpPr>
          <p:nvPr>
            <p:ph type="body" sz="quarter" idx="13"/>
          </p:nvPr>
        </p:nvSpPr>
        <p:spPr/>
        <p:txBody>
          <a:bodyPr/>
          <a:lstStyle/>
          <a:p>
            <a:r>
              <a:rPr lang="en-US" dirty="0"/>
              <a:t>Comparing Ion Exchange to GAC:  </a:t>
            </a:r>
            <a:r>
              <a:rPr lang="en-US" u="sng" dirty="0"/>
              <a:t>Media Life &amp; Change-out Frequency</a:t>
            </a:r>
          </a:p>
        </p:txBody>
      </p:sp>
      <p:sp>
        <p:nvSpPr>
          <p:cNvPr id="6" name="Slide Number Placeholder 5">
            <a:extLst>
              <a:ext uri="{FF2B5EF4-FFF2-40B4-BE49-F238E27FC236}">
                <a16:creationId xmlns:a16="http://schemas.microsoft.com/office/drawing/2014/main" id="{90CB178C-A866-7309-BFAF-466CE7BD768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713AE6C-1D02-B7D4-FAC3-77DAC73046DD}"/>
              </a:ext>
            </a:extLst>
          </p:cNvPr>
          <p:cNvSpPr>
            <a:spLocks noGrp="1"/>
          </p:cNvSpPr>
          <p:nvPr>
            <p:ph type="title"/>
          </p:nvPr>
        </p:nvSpPr>
        <p:spPr/>
        <p:txBody>
          <a:bodyPr/>
          <a:lstStyle/>
          <a:p>
            <a:r>
              <a:rPr lang="en-US" dirty="0"/>
              <a:t>Example:  350 GPM - OPEX</a:t>
            </a:r>
          </a:p>
        </p:txBody>
      </p:sp>
      <p:graphicFrame>
        <p:nvGraphicFramePr>
          <p:cNvPr id="29" name="Content Placeholder 28">
            <a:extLst>
              <a:ext uri="{FF2B5EF4-FFF2-40B4-BE49-F238E27FC236}">
                <a16:creationId xmlns:a16="http://schemas.microsoft.com/office/drawing/2014/main" id="{6951C484-8240-ED58-2107-2E2D274BBAA4}"/>
              </a:ext>
            </a:extLst>
          </p:cNvPr>
          <p:cNvGraphicFramePr>
            <a:graphicFrameLocks noGrp="1"/>
          </p:cNvGraphicFramePr>
          <p:nvPr>
            <p:ph idx="18"/>
            <p:extLst>
              <p:ext uri="{D42A27DB-BD31-4B8C-83A1-F6EECF244321}">
                <p14:modId xmlns:p14="http://schemas.microsoft.com/office/powerpoint/2010/main" val="3674566319"/>
              </p:ext>
            </p:extLst>
          </p:nvPr>
        </p:nvGraphicFramePr>
        <p:xfrm>
          <a:off x="619702" y="1732863"/>
          <a:ext cx="8876146" cy="4273064"/>
        </p:xfrm>
        <a:graphic>
          <a:graphicData uri="http://schemas.openxmlformats.org/drawingml/2006/table">
            <a:tbl>
              <a:tblPr/>
              <a:tblGrid>
                <a:gridCol w="2080747">
                  <a:extLst>
                    <a:ext uri="{9D8B030D-6E8A-4147-A177-3AD203B41FA5}">
                      <a16:colId xmlns:a16="http://schemas.microsoft.com/office/drawing/2014/main" val="3403488543"/>
                    </a:ext>
                  </a:extLst>
                </a:gridCol>
                <a:gridCol w="1098986">
                  <a:extLst>
                    <a:ext uri="{9D8B030D-6E8A-4147-A177-3AD203B41FA5}">
                      <a16:colId xmlns:a16="http://schemas.microsoft.com/office/drawing/2014/main" val="4232988003"/>
                    </a:ext>
                  </a:extLst>
                </a:gridCol>
                <a:gridCol w="1022058">
                  <a:extLst>
                    <a:ext uri="{9D8B030D-6E8A-4147-A177-3AD203B41FA5}">
                      <a16:colId xmlns:a16="http://schemas.microsoft.com/office/drawing/2014/main" val="2814725751"/>
                    </a:ext>
                  </a:extLst>
                </a:gridCol>
                <a:gridCol w="472564">
                  <a:extLst>
                    <a:ext uri="{9D8B030D-6E8A-4147-A177-3AD203B41FA5}">
                      <a16:colId xmlns:a16="http://schemas.microsoft.com/office/drawing/2014/main" val="2080678304"/>
                    </a:ext>
                  </a:extLst>
                </a:gridCol>
                <a:gridCol w="2080747">
                  <a:extLst>
                    <a:ext uri="{9D8B030D-6E8A-4147-A177-3AD203B41FA5}">
                      <a16:colId xmlns:a16="http://schemas.microsoft.com/office/drawing/2014/main" val="158496682"/>
                    </a:ext>
                  </a:extLst>
                </a:gridCol>
                <a:gridCol w="1098986">
                  <a:extLst>
                    <a:ext uri="{9D8B030D-6E8A-4147-A177-3AD203B41FA5}">
                      <a16:colId xmlns:a16="http://schemas.microsoft.com/office/drawing/2014/main" val="1875490576"/>
                    </a:ext>
                  </a:extLst>
                </a:gridCol>
                <a:gridCol w="1022058">
                  <a:extLst>
                    <a:ext uri="{9D8B030D-6E8A-4147-A177-3AD203B41FA5}">
                      <a16:colId xmlns:a16="http://schemas.microsoft.com/office/drawing/2014/main" val="2699375331"/>
                    </a:ext>
                  </a:extLst>
                </a:gridCol>
              </a:tblGrid>
              <a:tr h="257472">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IX Resin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Design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600" b="1" i="0" u="none" strike="noStrike" dirty="0">
                          <a:solidFill>
                            <a:srgbClr val="000000"/>
                          </a:solidFill>
                          <a:effectLst/>
                          <a:latin typeface="Calibri" panose="020F0502020204030204" pitchFamily="34" charset="0"/>
                        </a:rPr>
                        <a:t>GAC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175895991"/>
                  </a:ext>
                </a:extLst>
              </a:tr>
              <a:tr h="245212">
                <a:tc>
                  <a:txBody>
                    <a:bodyPr/>
                    <a:lstStyle/>
                    <a:p>
                      <a:pPr algn="l" fontAlgn="b"/>
                      <a:r>
                        <a:rPr lang="en-US" sz="1400" b="1" i="0" u="none" strike="noStrike" dirty="0">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gpm</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9966"/>
                  </a:ext>
                </a:extLst>
              </a:tr>
              <a:tr h="245212">
                <a:tc>
                  <a:txBody>
                    <a:bodyPr/>
                    <a:lstStyle/>
                    <a:p>
                      <a:pPr algn="l" fontAlgn="b"/>
                      <a:r>
                        <a:rPr lang="en-US" sz="1400" b="1" i="0" u="none" strike="noStrike" dirty="0">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Number of Trains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722115"/>
                  </a:ext>
                </a:extLst>
              </a:tr>
              <a:tr h="245212">
                <a:tc>
                  <a:txBody>
                    <a:bodyPr/>
                    <a:lstStyle/>
                    <a:p>
                      <a:pPr algn="l" fontAlgn="b"/>
                      <a:r>
                        <a:rPr lang="en-US" sz="1400" b="1" i="0" u="none" strike="noStrike">
                          <a:solidFill>
                            <a:srgbClr val="000000"/>
                          </a:solidFill>
                          <a:effectLs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Vessel Diameter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59271"/>
                  </a:ext>
                </a:extLst>
              </a:tr>
              <a:tr h="245212">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Flow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421447"/>
                  </a:ext>
                </a:extLst>
              </a:tr>
              <a:tr h="245212">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GAC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lbs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963435"/>
                  </a:ext>
                </a:extLst>
              </a:tr>
              <a:tr h="245212">
                <a:tc>
                  <a:txBody>
                    <a:bodyPr/>
                    <a:lstStyle/>
                    <a:p>
                      <a:pPr algn="l" fontAlgn="b"/>
                      <a:r>
                        <a:rPr lang="en-US" sz="1400" b="1" i="0" u="none" strike="noStrike">
                          <a:solidFill>
                            <a:srgbClr val="000000"/>
                          </a:solidFill>
                          <a:effectLst/>
                          <a:highlight>
                            <a:srgbClr val="FFFF00"/>
                          </a:highligh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highlight>
                            <a:srgbClr val="FFFF00"/>
                          </a:highligh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highlight>
                            <a:srgbClr val="FFFF00"/>
                          </a:highlight>
                          <a:latin typeface="Calibri" panose="020F0502020204030204" pitchFamily="34" charset="0"/>
                        </a:rPr>
                        <a:t>Media Volume per vessel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highlight>
                            <a:srgbClr val="FFFF00"/>
                          </a:highligh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290296"/>
                  </a:ext>
                </a:extLst>
              </a:tr>
              <a:tr h="245212">
                <a:tc>
                  <a:txBody>
                    <a:bodyPr/>
                    <a:lstStyle/>
                    <a:p>
                      <a:pPr algn="l" fontAlgn="b"/>
                      <a:r>
                        <a:rPr lang="en-US" sz="1400" b="1" i="0" u="none" strike="noStrike" dirty="0">
                          <a:solidFill>
                            <a:srgbClr val="000000"/>
                          </a:solidFill>
                          <a:effectLs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2060"/>
                          </a:solidFill>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Media Volume on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2060"/>
                          </a:solidFill>
                          <a:effectLst/>
                          <a:latin typeface="Calibri" panose="020F0502020204030204" pitchFamily="34" charset="0"/>
                        </a:rPr>
                        <a:t>1190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2060"/>
                          </a:solidFill>
                          <a:effectLst/>
                          <a:latin typeface="Calibri" panose="020F0502020204030204" pitchFamily="34" charset="0"/>
                        </a:rPr>
                        <a:t>cubic feet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868609"/>
                  </a:ext>
                </a:extLst>
              </a:tr>
              <a:tr h="245212">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Vessel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square 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106284"/>
                  </a:ext>
                </a:extLst>
              </a:tr>
              <a:tr h="245212">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Bed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feet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75518"/>
                  </a:ext>
                </a:extLst>
              </a:tr>
              <a:tr h="245212">
                <a:tc>
                  <a:txBody>
                    <a:bodyPr/>
                    <a:lstStyle/>
                    <a:p>
                      <a:pPr algn="l" fontAlgn="b"/>
                      <a:r>
                        <a:rPr lang="en-US" sz="1400" b="1" i="0" u="none" strike="noStrike">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gpm</a:t>
                      </a:r>
                      <a:r>
                        <a:rPr lang="en-US" sz="1400" b="0" i="0" u="none" strike="noStrike" dirty="0">
                          <a:solidFill>
                            <a:srgbClr val="000000"/>
                          </a:solidFill>
                          <a:effectLst/>
                          <a:latin typeface="Calibri" panose="020F0502020204030204" pitchFamily="34" charset="0"/>
                        </a:rPr>
                        <a:t>/ft2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Linear Velocity: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58842"/>
                  </a:ext>
                </a:extLst>
              </a:tr>
              <a:tr h="245212">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Specific Flowrate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gpm/ft3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752988"/>
                  </a:ext>
                </a:extLst>
              </a:tr>
              <a:tr h="245212">
                <a:tc>
                  <a:txBody>
                    <a:bodyPr/>
                    <a:lstStyle/>
                    <a:p>
                      <a:pPr algn="l" fontAlgn="b"/>
                      <a:r>
                        <a:rPr lang="en-US" sz="1400" b="1" i="0" u="none" strike="noStrike">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Empty Bed Contact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minutes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419949"/>
                  </a:ext>
                </a:extLst>
              </a:tr>
              <a:tr h="245212">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BV/</a:t>
                      </a:r>
                      <a:r>
                        <a:rPr lang="en-US" sz="1400" b="0" i="0" u="none" strike="noStrike" dirty="0" err="1">
                          <a:solidFill>
                            <a:srgbClr val="000000"/>
                          </a:solidFill>
                          <a:effectLst/>
                          <a:latin typeface="Calibri" panose="020F0502020204030204" pitchFamily="34" charset="0"/>
                        </a:rPr>
                        <a:t>hr</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BV/hour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BV/hr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38646"/>
                  </a:ext>
                </a:extLst>
              </a:tr>
              <a:tr h="245212">
                <a:tc>
                  <a:txBody>
                    <a:bodyPr/>
                    <a:lstStyle/>
                    <a:p>
                      <a:pPr algn="l" fontAlgn="b"/>
                      <a:r>
                        <a:rPr lang="en-US" sz="1600" b="1" i="0" u="none" strike="noStrike">
                          <a:solidFill>
                            <a:srgbClr val="000000"/>
                          </a:solidFill>
                          <a:effectLst/>
                          <a:highlight>
                            <a:srgbClr val="FFFF00"/>
                          </a:highligh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highlight>
                          <a:srgbClr val="FFFF00"/>
                        </a:highligh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highlight>
                            <a:srgbClr val="FFFF00"/>
                          </a:highlight>
                          <a:latin typeface="Calibri" panose="020F0502020204030204" pitchFamily="34" charset="0"/>
                        </a:rPr>
                        <a:t>Projected throughput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BV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77995"/>
                  </a:ext>
                </a:extLst>
              </a:tr>
              <a:tr h="245212">
                <a:tc>
                  <a:txBody>
                    <a:bodyPr/>
                    <a:lstStyle/>
                    <a:p>
                      <a:pPr algn="l" fontAlgn="b"/>
                      <a:r>
                        <a:rPr lang="en-US" sz="1600" b="1" i="0" u="none" strike="noStrike">
                          <a:solidFill>
                            <a:srgbClr val="000000"/>
                          </a:solidFill>
                          <a:effectLst/>
                          <a:highlight>
                            <a:srgbClr val="FFFF00"/>
                          </a:highligh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highlight>
                          <a:srgbClr val="FFFF00"/>
                        </a:highligh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highlight>
                            <a:srgbClr val="FFFF00"/>
                          </a:highlight>
                          <a:latin typeface="Calibri" panose="020F0502020204030204" pitchFamily="34" charset="0"/>
                        </a:rPr>
                        <a:t>Days between exchanges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highlight>
                            <a:srgbClr val="FFFF00"/>
                          </a:highlight>
                          <a:latin typeface="Calibri" panose="020F0502020204030204" pitchFamily="34" charset="0"/>
                        </a:rPr>
                        <a:t>days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218128"/>
                  </a:ext>
                </a:extLst>
              </a:tr>
            </a:tbl>
          </a:graphicData>
        </a:graphic>
      </p:graphicFrame>
      <p:sp>
        <p:nvSpPr>
          <p:cNvPr id="5" name="TextBox 4">
            <a:extLst>
              <a:ext uri="{FF2B5EF4-FFF2-40B4-BE49-F238E27FC236}">
                <a16:creationId xmlns:a16="http://schemas.microsoft.com/office/drawing/2014/main" id="{144D46B0-4966-09A8-6E55-9988430EB691}"/>
              </a:ext>
            </a:extLst>
          </p:cNvPr>
          <p:cNvSpPr txBox="1"/>
          <p:nvPr/>
        </p:nvSpPr>
        <p:spPr>
          <a:xfrm>
            <a:off x="9543033" y="4535105"/>
            <a:ext cx="22013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Throughput listed is typical for each media - dependent on water quality.  </a:t>
            </a:r>
          </a:p>
        </p:txBody>
      </p:sp>
    </p:spTree>
    <p:extLst>
      <p:ext uri="{BB962C8B-B14F-4D97-AF65-F5344CB8AC3E}">
        <p14:creationId xmlns:p14="http://schemas.microsoft.com/office/powerpoint/2010/main" val="2280241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C1C387-F9B5-48EA-D61D-A8FAC0131527}"/>
              </a:ext>
            </a:extLst>
          </p:cNvPr>
          <p:cNvSpPr>
            <a:spLocks noGrp="1"/>
          </p:cNvSpPr>
          <p:nvPr>
            <p:ph type="body" sz="quarter" idx="13"/>
          </p:nvPr>
        </p:nvSpPr>
        <p:spPr/>
        <p:txBody>
          <a:bodyPr/>
          <a:lstStyle/>
          <a:p>
            <a:r>
              <a:rPr lang="en-US" dirty="0"/>
              <a:t>Comparing Ion Exchange to GAC:  </a:t>
            </a:r>
            <a:r>
              <a:rPr lang="en-US" u="sng" dirty="0"/>
              <a:t>Annual Operating Costs</a:t>
            </a:r>
          </a:p>
        </p:txBody>
      </p:sp>
      <p:sp>
        <p:nvSpPr>
          <p:cNvPr id="3" name="Slide Number Placeholder 2">
            <a:extLst>
              <a:ext uri="{FF2B5EF4-FFF2-40B4-BE49-F238E27FC236}">
                <a16:creationId xmlns:a16="http://schemas.microsoft.com/office/drawing/2014/main" id="{FD9E83B9-2B84-9D8D-D09F-A447DE92F0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BD37BE6F-1F0E-6C19-765E-EA04F2C523E3}"/>
              </a:ext>
            </a:extLst>
          </p:cNvPr>
          <p:cNvSpPr>
            <a:spLocks noGrp="1"/>
          </p:cNvSpPr>
          <p:nvPr>
            <p:ph type="title"/>
          </p:nvPr>
        </p:nvSpPr>
        <p:spPr/>
        <p:txBody>
          <a:bodyPr/>
          <a:lstStyle/>
          <a:p>
            <a:r>
              <a:rPr lang="en-US" dirty="0"/>
              <a:t>Example:  350 GPM - OPEX</a:t>
            </a:r>
          </a:p>
        </p:txBody>
      </p:sp>
      <p:graphicFrame>
        <p:nvGraphicFramePr>
          <p:cNvPr id="7" name="Content Placeholder 6">
            <a:extLst>
              <a:ext uri="{FF2B5EF4-FFF2-40B4-BE49-F238E27FC236}">
                <a16:creationId xmlns:a16="http://schemas.microsoft.com/office/drawing/2014/main" id="{2161B3FE-8AED-F2A9-91DC-4800E13D6D47}"/>
              </a:ext>
            </a:extLst>
          </p:cNvPr>
          <p:cNvGraphicFramePr>
            <a:graphicFrameLocks noGrp="1"/>
          </p:cNvGraphicFramePr>
          <p:nvPr>
            <p:ph idx="18"/>
            <p:extLst>
              <p:ext uri="{D42A27DB-BD31-4B8C-83A1-F6EECF244321}">
                <p14:modId xmlns:p14="http://schemas.microsoft.com/office/powerpoint/2010/main" val="3906956228"/>
              </p:ext>
            </p:extLst>
          </p:nvPr>
        </p:nvGraphicFramePr>
        <p:xfrm>
          <a:off x="1145308" y="2401455"/>
          <a:ext cx="9818256" cy="1990365"/>
        </p:xfrm>
        <a:graphic>
          <a:graphicData uri="http://schemas.openxmlformats.org/drawingml/2006/table">
            <a:tbl>
              <a:tblPr/>
              <a:tblGrid>
                <a:gridCol w="2301597">
                  <a:extLst>
                    <a:ext uri="{9D8B030D-6E8A-4147-A177-3AD203B41FA5}">
                      <a16:colId xmlns:a16="http://schemas.microsoft.com/office/drawing/2014/main" val="3758031785"/>
                    </a:ext>
                  </a:extLst>
                </a:gridCol>
                <a:gridCol w="1402186">
                  <a:extLst>
                    <a:ext uri="{9D8B030D-6E8A-4147-A177-3AD203B41FA5}">
                      <a16:colId xmlns:a16="http://schemas.microsoft.com/office/drawing/2014/main" val="1295943566"/>
                    </a:ext>
                  </a:extLst>
                </a:gridCol>
                <a:gridCol w="943984">
                  <a:extLst>
                    <a:ext uri="{9D8B030D-6E8A-4147-A177-3AD203B41FA5}">
                      <a16:colId xmlns:a16="http://schemas.microsoft.com/office/drawing/2014/main" val="4133636115"/>
                    </a:ext>
                  </a:extLst>
                </a:gridCol>
                <a:gridCol w="522722">
                  <a:extLst>
                    <a:ext uri="{9D8B030D-6E8A-4147-A177-3AD203B41FA5}">
                      <a16:colId xmlns:a16="http://schemas.microsoft.com/office/drawing/2014/main" val="632147301"/>
                    </a:ext>
                  </a:extLst>
                </a:gridCol>
                <a:gridCol w="2301597">
                  <a:extLst>
                    <a:ext uri="{9D8B030D-6E8A-4147-A177-3AD203B41FA5}">
                      <a16:colId xmlns:a16="http://schemas.microsoft.com/office/drawing/2014/main" val="3272149556"/>
                    </a:ext>
                  </a:extLst>
                </a:gridCol>
                <a:gridCol w="1385588">
                  <a:extLst>
                    <a:ext uri="{9D8B030D-6E8A-4147-A177-3AD203B41FA5}">
                      <a16:colId xmlns:a16="http://schemas.microsoft.com/office/drawing/2014/main" val="3585878850"/>
                    </a:ext>
                  </a:extLst>
                </a:gridCol>
                <a:gridCol w="960582">
                  <a:extLst>
                    <a:ext uri="{9D8B030D-6E8A-4147-A177-3AD203B41FA5}">
                      <a16:colId xmlns:a16="http://schemas.microsoft.com/office/drawing/2014/main" val="763308373"/>
                    </a:ext>
                  </a:extLst>
                </a:gridCol>
              </a:tblGrid>
              <a:tr h="398073">
                <a:tc>
                  <a:txBody>
                    <a:bodyPr/>
                    <a:lstStyle/>
                    <a:p>
                      <a:pPr algn="l" fontAlgn="b"/>
                      <a:r>
                        <a:rPr lang="en-US" sz="1600" b="1" i="0" u="none" strike="noStrike" dirty="0">
                          <a:solidFill>
                            <a:srgbClr val="000000"/>
                          </a:solidFill>
                          <a:effectLst/>
                          <a:latin typeface="Calibri" panose="020F0502020204030204" pitchFamily="34" charset="0"/>
                        </a:rPr>
                        <a:t>Treatment Costs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800" b="1" i="0" u="none" strike="noStrike" dirty="0">
                          <a:solidFill>
                            <a:srgbClr val="000000"/>
                          </a:solidFill>
                          <a:effectLst/>
                          <a:latin typeface="Calibri" panose="020F0502020204030204" pitchFamily="34" charset="0"/>
                        </a:rPr>
                        <a:t>IX Resin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Treatment Costs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en-US" sz="1800" b="1" i="0" u="none" strike="noStrike" dirty="0">
                          <a:solidFill>
                            <a:srgbClr val="000000"/>
                          </a:solidFill>
                          <a:effectLst/>
                          <a:latin typeface="Calibri" panose="020F0502020204030204" pitchFamily="34" charset="0"/>
                        </a:rPr>
                        <a:t>GAC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775722653"/>
                  </a:ext>
                </a:extLst>
              </a:tr>
              <a:tr h="398073">
                <a:tc>
                  <a:txBody>
                    <a:bodyPr/>
                    <a:lstStyle/>
                    <a:p>
                      <a:pPr algn="l" fontAlgn="b"/>
                      <a:r>
                        <a:rPr lang="en-US" sz="1600" b="1" i="0" u="none" strike="noStrike" dirty="0">
                          <a:solidFill>
                            <a:srgbClr val="000000"/>
                          </a:solidFill>
                          <a:effectLst/>
                          <a:latin typeface="Calibri" panose="020F0502020204030204" pitchFamily="34" charset="0"/>
                        </a:rPr>
                        <a:t>IX consumed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CF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latin typeface="Calibri" panose="020F0502020204030204" pitchFamily="34" charset="0"/>
                        </a:rPr>
                        <a:t>GAC consumed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CF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204931"/>
                  </a:ext>
                </a:extLst>
              </a:tr>
              <a:tr h="398073">
                <a:tc>
                  <a:txBody>
                    <a:bodyPr/>
                    <a:lstStyle/>
                    <a:p>
                      <a:pPr algn="l" fontAlgn="b"/>
                      <a:r>
                        <a:rPr lang="en-US" sz="1600" b="1" i="0" u="none" strike="noStrike" dirty="0">
                          <a:solidFill>
                            <a:srgbClr val="000000"/>
                          </a:solidFill>
                          <a:effectLst/>
                          <a:latin typeface="Calibri" panose="020F0502020204030204" pitchFamily="34" charset="0"/>
                        </a:rPr>
                        <a:t>IX consumed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5,166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lbs</a:t>
                      </a:r>
                      <a:endParaRPr lang="en-US"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latin typeface="Calibri" panose="020F0502020204030204" pitchFamily="34" charset="0"/>
                        </a:rPr>
                        <a:t>GAC consumed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27,552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lbs</a:t>
                      </a:r>
                      <a:endParaRPr lang="en-US"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189273"/>
                  </a:ext>
                </a:extLst>
              </a:tr>
              <a:tr h="398073">
                <a:tc>
                  <a:txBody>
                    <a:bodyPr/>
                    <a:lstStyle/>
                    <a:p>
                      <a:pPr algn="l" fontAlgn="b"/>
                      <a:r>
                        <a:rPr lang="en-US" sz="1600" b="1" i="0" u="none" strike="noStrike">
                          <a:solidFill>
                            <a:srgbClr val="000000"/>
                          </a:solidFill>
                          <a:effectLst/>
                          <a:latin typeface="Calibri" panose="020F0502020204030204" pitchFamily="34" charset="0"/>
                        </a:rPr>
                        <a:t>Cost per cu ft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$/CF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latin typeface="Calibri" panose="020F0502020204030204" pitchFamily="34" charset="0"/>
                        </a:rPr>
                        <a:t>Cost per pound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t>
                      </a:r>
                      <a:r>
                        <a:rPr lang="en-US" sz="1600" b="1" i="0" u="none" strike="noStrike" dirty="0" err="1">
                          <a:solidFill>
                            <a:srgbClr val="000000"/>
                          </a:solidFill>
                          <a:effectLst/>
                          <a:latin typeface="Calibri" panose="020F0502020204030204" pitchFamily="34" charset="0"/>
                        </a:rPr>
                        <a:t>lb</a:t>
                      </a:r>
                      <a:endParaRPr lang="en-US"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526448"/>
                  </a:ext>
                </a:extLst>
              </a:tr>
              <a:tr h="398073">
                <a:tc>
                  <a:txBody>
                    <a:bodyPr/>
                    <a:lstStyle/>
                    <a:p>
                      <a:pPr algn="l" fontAlgn="b"/>
                      <a:r>
                        <a:rPr lang="en-US" sz="1800" b="1" i="0" u="none" strike="noStrike">
                          <a:solidFill>
                            <a:srgbClr val="000000"/>
                          </a:solidFill>
                          <a:effectLst/>
                          <a:highlight>
                            <a:srgbClr val="FFFF00"/>
                          </a:highlight>
                          <a:latin typeface="Calibri" panose="020F0502020204030204" pitchFamily="34" charset="0"/>
                        </a:rPr>
                        <a:t>IX Costs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 $49,200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1" i="0" u="none" strike="noStrike">
                          <a:solidFill>
                            <a:srgbClr val="000000"/>
                          </a:solidFill>
                          <a:effectLst/>
                          <a:highlight>
                            <a:srgbClr val="FFFF00"/>
                          </a:highlight>
                          <a:latin typeface="Calibri" panose="020F0502020204030204" pitchFamily="34" charset="0"/>
                        </a:rPr>
                        <a:t>GAC cost per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FF0000"/>
                          </a:solidFill>
                          <a:effectLst/>
                          <a:highlight>
                            <a:srgbClr val="FFFF00"/>
                          </a:highlight>
                          <a:latin typeface="Calibri" panose="020F0502020204030204" pitchFamily="34" charset="0"/>
                        </a:rPr>
                        <a:t> $82,656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041921"/>
                  </a:ext>
                </a:extLst>
              </a:tr>
            </a:tbl>
          </a:graphicData>
        </a:graphic>
      </p:graphicFrame>
      <p:sp>
        <p:nvSpPr>
          <p:cNvPr id="8" name="TextBox 7">
            <a:extLst>
              <a:ext uri="{FF2B5EF4-FFF2-40B4-BE49-F238E27FC236}">
                <a16:creationId xmlns:a16="http://schemas.microsoft.com/office/drawing/2014/main" id="{BA4AAAF8-F518-D77A-18F0-CF965518F067}"/>
              </a:ext>
            </a:extLst>
          </p:cNvPr>
          <p:cNvSpPr txBox="1"/>
          <p:nvPr/>
        </p:nvSpPr>
        <p:spPr>
          <a:xfrm>
            <a:off x="3771916" y="4830598"/>
            <a:ext cx="5967033"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Ion Exchange is ~ 60% the cost of GAC</a:t>
            </a:r>
          </a:p>
        </p:txBody>
      </p:sp>
    </p:spTree>
    <p:extLst>
      <p:ext uri="{BB962C8B-B14F-4D97-AF65-F5344CB8AC3E}">
        <p14:creationId xmlns:p14="http://schemas.microsoft.com/office/powerpoint/2010/main" val="293861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0D3A6D-9C95-10F3-1343-451C5593FA36}"/>
              </a:ext>
            </a:extLst>
          </p:cNvPr>
          <p:cNvSpPr>
            <a:spLocks noGrp="1"/>
          </p:cNvSpPr>
          <p:nvPr>
            <p:ph type="body" sz="quarter" idx="12"/>
          </p:nvPr>
        </p:nvSpPr>
        <p:spPr/>
        <p:txBody>
          <a:bodyPr/>
          <a:lstStyle/>
          <a:p>
            <a:endParaRPr lang="en-US"/>
          </a:p>
        </p:txBody>
      </p:sp>
      <p:sp>
        <p:nvSpPr>
          <p:cNvPr id="3" name="Subtitle 2">
            <a:extLst>
              <a:ext uri="{FF2B5EF4-FFF2-40B4-BE49-F238E27FC236}">
                <a16:creationId xmlns:a16="http://schemas.microsoft.com/office/drawing/2014/main" id="{1192175D-2015-AC88-E80F-6C448CBECD22}"/>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EF9C1B1D-EB26-5248-F47D-19ACB132AC8D}"/>
              </a:ext>
            </a:extLst>
          </p:cNvPr>
          <p:cNvSpPr>
            <a:spLocks noGrp="1"/>
          </p:cNvSpPr>
          <p:nvPr>
            <p:ph type="title"/>
          </p:nvPr>
        </p:nvSpPr>
        <p:spPr>
          <a:xfrm>
            <a:off x="609599" y="779545"/>
            <a:ext cx="6616149" cy="2345635"/>
          </a:xfrm>
        </p:spPr>
        <p:txBody>
          <a:bodyPr/>
          <a:lstStyle/>
          <a:p>
            <a:br>
              <a:rPr lang="en-US" dirty="0"/>
            </a:br>
            <a:r>
              <a:rPr lang="en-US" dirty="0"/>
              <a:t>PFAS Basics</a:t>
            </a:r>
          </a:p>
        </p:txBody>
      </p:sp>
    </p:spTree>
    <p:extLst>
      <p:ext uri="{BB962C8B-B14F-4D97-AF65-F5344CB8AC3E}">
        <p14:creationId xmlns:p14="http://schemas.microsoft.com/office/powerpoint/2010/main" val="654539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C1C387-F9B5-48EA-D61D-A8FAC0131527}"/>
              </a:ext>
            </a:extLst>
          </p:cNvPr>
          <p:cNvSpPr>
            <a:spLocks noGrp="1"/>
          </p:cNvSpPr>
          <p:nvPr>
            <p:ph type="body" sz="quarter" idx="13"/>
          </p:nvPr>
        </p:nvSpPr>
        <p:spPr/>
        <p:txBody>
          <a:bodyPr/>
          <a:lstStyle/>
          <a:p>
            <a:r>
              <a:rPr lang="en-US" dirty="0"/>
              <a:t>Comparing IX Resin to GAC:  </a:t>
            </a:r>
            <a:r>
              <a:rPr lang="en-US" u="sng" dirty="0"/>
              <a:t>Waste Generation</a:t>
            </a:r>
          </a:p>
        </p:txBody>
      </p:sp>
      <p:sp>
        <p:nvSpPr>
          <p:cNvPr id="3" name="Slide Number Placeholder 2">
            <a:extLst>
              <a:ext uri="{FF2B5EF4-FFF2-40B4-BE49-F238E27FC236}">
                <a16:creationId xmlns:a16="http://schemas.microsoft.com/office/drawing/2014/main" id="{FD9E83B9-2B84-9D8D-D09F-A447DE92F0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3D549-F49F-914C-A7AD-8484F7AABF03}" type="slidenum">
              <a:rPr kumimoji="0" lang="en-US" sz="14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BD37BE6F-1F0E-6C19-765E-EA04F2C523E3}"/>
              </a:ext>
            </a:extLst>
          </p:cNvPr>
          <p:cNvSpPr>
            <a:spLocks noGrp="1"/>
          </p:cNvSpPr>
          <p:nvPr>
            <p:ph type="title"/>
          </p:nvPr>
        </p:nvSpPr>
        <p:spPr/>
        <p:txBody>
          <a:bodyPr/>
          <a:lstStyle/>
          <a:p>
            <a:r>
              <a:rPr lang="en-US" dirty="0"/>
              <a:t>Example:  350 GPM System</a:t>
            </a:r>
          </a:p>
        </p:txBody>
      </p:sp>
      <p:graphicFrame>
        <p:nvGraphicFramePr>
          <p:cNvPr id="5" name="Chart 4">
            <a:extLst>
              <a:ext uri="{FF2B5EF4-FFF2-40B4-BE49-F238E27FC236}">
                <a16:creationId xmlns:a16="http://schemas.microsoft.com/office/drawing/2014/main" id="{ABFCDEDF-34B2-C422-21A7-DACA7600629C}"/>
              </a:ext>
            </a:extLst>
          </p:cNvPr>
          <p:cNvGraphicFramePr>
            <a:graphicFrameLocks/>
          </p:cNvGraphicFramePr>
          <p:nvPr/>
        </p:nvGraphicFramePr>
        <p:xfrm>
          <a:off x="6761364" y="1698966"/>
          <a:ext cx="4479639" cy="4075698"/>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a:extLst>
              <a:ext uri="{FF2B5EF4-FFF2-40B4-BE49-F238E27FC236}">
                <a16:creationId xmlns:a16="http://schemas.microsoft.com/office/drawing/2014/main" id="{54A528F7-BAE8-C483-6E76-17AF2F8A54AC}"/>
              </a:ext>
            </a:extLst>
          </p:cNvPr>
          <p:cNvPicPr>
            <a:picLocks noChangeAspect="1"/>
          </p:cNvPicPr>
          <p:nvPr/>
        </p:nvPicPr>
        <p:blipFill>
          <a:blip r:embed="rId3"/>
          <a:stretch>
            <a:fillRect/>
          </a:stretch>
        </p:blipFill>
        <p:spPr>
          <a:xfrm>
            <a:off x="212436" y="2208276"/>
            <a:ext cx="5588000" cy="1167642"/>
          </a:xfrm>
          <a:prstGeom prst="rect">
            <a:avLst/>
          </a:prstGeom>
        </p:spPr>
      </p:pic>
      <p:sp>
        <p:nvSpPr>
          <p:cNvPr id="12" name="TextBox 11">
            <a:extLst>
              <a:ext uri="{FF2B5EF4-FFF2-40B4-BE49-F238E27FC236}">
                <a16:creationId xmlns:a16="http://schemas.microsoft.com/office/drawing/2014/main" id="{511EBFB2-666B-97BB-4635-57D04A19C5B9}"/>
              </a:ext>
            </a:extLst>
          </p:cNvPr>
          <p:cNvSpPr txBox="1"/>
          <p:nvPr/>
        </p:nvSpPr>
        <p:spPr>
          <a:xfrm>
            <a:off x="870127" y="3879711"/>
            <a:ext cx="5068218"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Arial" panose="020B0604020202020204"/>
                <a:ea typeface="+mn-ea"/>
                <a:cs typeface="+mn-cs"/>
              </a:rPr>
              <a:t>IX Resin produces &lt; 20% the amount of waste per year.</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Arial" panose="020B0604020202020204"/>
                <a:ea typeface="+mn-ea"/>
                <a:cs typeface="+mn-cs"/>
              </a:rPr>
              <a:t>Very important if / when the EPA declares PFAS hazardous.</a:t>
            </a:r>
          </a:p>
        </p:txBody>
      </p:sp>
    </p:spTree>
    <p:extLst>
      <p:ext uri="{BB962C8B-B14F-4D97-AF65-F5344CB8AC3E}">
        <p14:creationId xmlns:p14="http://schemas.microsoft.com/office/powerpoint/2010/main" val="2644676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E21-2BB2-A9B8-FB9C-4B9AE1CB7E6B}"/>
              </a:ext>
            </a:extLst>
          </p:cNvPr>
          <p:cNvSpPr>
            <a:spLocks noGrp="1"/>
          </p:cNvSpPr>
          <p:nvPr>
            <p:ph type="title"/>
          </p:nvPr>
        </p:nvSpPr>
        <p:spPr>
          <a:xfrm>
            <a:off x="304800" y="365127"/>
            <a:ext cx="11811000" cy="1325563"/>
          </a:xfrm>
        </p:spPr>
        <p:txBody>
          <a:bodyPr>
            <a:normAutofit/>
          </a:bodyPr>
          <a:lstStyle/>
          <a:p>
            <a:r>
              <a:rPr lang="en-US" sz="3600" dirty="0"/>
              <a:t>How do you choose your treatment: Operational Cost</a:t>
            </a:r>
          </a:p>
        </p:txBody>
      </p:sp>
      <p:sp>
        <p:nvSpPr>
          <p:cNvPr id="3" name="Content Placeholder 2">
            <a:extLst>
              <a:ext uri="{FF2B5EF4-FFF2-40B4-BE49-F238E27FC236}">
                <a16:creationId xmlns:a16="http://schemas.microsoft.com/office/drawing/2014/main" id="{588BC715-20F5-7AE5-9211-1DF931FE0531}"/>
              </a:ext>
            </a:extLst>
          </p:cNvPr>
          <p:cNvSpPr>
            <a:spLocks noGrp="1"/>
          </p:cNvSpPr>
          <p:nvPr>
            <p:ph idx="1"/>
          </p:nvPr>
        </p:nvSpPr>
        <p:spPr>
          <a:xfrm>
            <a:off x="458569" y="1600200"/>
            <a:ext cx="10512862" cy="4351338"/>
          </a:xfrm>
        </p:spPr>
        <p:txBody>
          <a:bodyPr/>
          <a:lstStyle/>
          <a:p>
            <a:pPr marL="457086" indent="-457086">
              <a:lnSpc>
                <a:spcPct val="150000"/>
              </a:lnSpc>
            </a:pPr>
            <a:r>
              <a:rPr lang="en-US" sz="2400" b="1" dirty="0">
                <a:solidFill>
                  <a:schemeClr val="accent2"/>
                </a:solidFill>
              </a:rPr>
              <a:t>Relative Treatment Costs:</a:t>
            </a:r>
          </a:p>
          <a:p>
            <a:pPr marL="457086" indent="-457086"/>
            <a:endParaRPr lang="en-US" sz="2000" b="1" dirty="0">
              <a:solidFill>
                <a:schemeClr val="accent2"/>
              </a:solidFill>
            </a:endParaRPr>
          </a:p>
          <a:p>
            <a:pPr marL="690374" lvl="1" indent="-350742"/>
            <a:r>
              <a:rPr lang="en-US" sz="2133" dirty="0">
                <a:solidFill>
                  <a:schemeClr val="accent1"/>
                </a:solidFill>
              </a:rPr>
              <a:t>IX Resin: $0.10 – $0.80/</a:t>
            </a:r>
            <a:r>
              <a:rPr lang="en-US" sz="2133" dirty="0" err="1">
                <a:solidFill>
                  <a:schemeClr val="accent1"/>
                </a:solidFill>
              </a:rPr>
              <a:t>kgal</a:t>
            </a:r>
            <a:endParaRPr lang="en-US" sz="2133" dirty="0">
              <a:solidFill>
                <a:schemeClr val="accent1"/>
              </a:solidFill>
            </a:endParaRPr>
          </a:p>
          <a:p>
            <a:pPr marL="339632" lvl="1" indent="0">
              <a:buNone/>
            </a:pPr>
            <a:endParaRPr lang="en-US" sz="2133" dirty="0">
              <a:solidFill>
                <a:schemeClr val="accent1"/>
              </a:solidFill>
            </a:endParaRPr>
          </a:p>
          <a:p>
            <a:pPr marL="690374" lvl="1" indent="-350742"/>
            <a:r>
              <a:rPr lang="en-US" sz="2133" dirty="0">
                <a:solidFill>
                  <a:schemeClr val="accent2"/>
                </a:solidFill>
              </a:rPr>
              <a:t>GAC:        $0.19 – $1.00/</a:t>
            </a:r>
            <a:r>
              <a:rPr lang="en-US" sz="2133" dirty="0" err="1">
                <a:solidFill>
                  <a:schemeClr val="accent2"/>
                </a:solidFill>
              </a:rPr>
              <a:t>kgal</a:t>
            </a:r>
            <a:endParaRPr lang="en-US" sz="2133" dirty="0">
              <a:solidFill>
                <a:schemeClr val="accent2"/>
              </a:solidFill>
            </a:endParaRPr>
          </a:p>
          <a:p>
            <a:pPr marL="339632" lvl="1" indent="0">
              <a:buNone/>
            </a:pPr>
            <a:endParaRPr lang="en-US" sz="2133" dirty="0">
              <a:solidFill>
                <a:schemeClr val="accent2"/>
              </a:solidFill>
            </a:endParaRPr>
          </a:p>
          <a:p>
            <a:pPr marL="690374" lvl="1" indent="-350742"/>
            <a:r>
              <a:rPr lang="en-US" sz="2133" dirty="0">
                <a:solidFill>
                  <a:srgbClr val="FF0000"/>
                </a:solidFill>
              </a:rPr>
              <a:t>RO:           $3.20 - $6.00/</a:t>
            </a:r>
            <a:r>
              <a:rPr lang="en-US" sz="2133" dirty="0" err="1">
                <a:solidFill>
                  <a:srgbClr val="FF0000"/>
                </a:solidFill>
              </a:rPr>
              <a:t>kgal</a:t>
            </a:r>
            <a:endParaRPr lang="en-US" sz="2133" dirty="0">
              <a:solidFill>
                <a:srgbClr val="FF0000"/>
              </a:solidFill>
            </a:endParaRPr>
          </a:p>
          <a:p>
            <a:endParaRPr lang="en-US" dirty="0"/>
          </a:p>
        </p:txBody>
      </p:sp>
      <p:graphicFrame>
        <p:nvGraphicFramePr>
          <p:cNvPr id="4" name="Chart 3">
            <a:extLst>
              <a:ext uri="{FF2B5EF4-FFF2-40B4-BE49-F238E27FC236}">
                <a16:creationId xmlns:a16="http://schemas.microsoft.com/office/drawing/2014/main" id="{74412719-FDC8-C849-7EFA-F2B2EE658C01}"/>
              </a:ext>
            </a:extLst>
          </p:cNvPr>
          <p:cNvGraphicFramePr>
            <a:graphicFrameLocks/>
          </p:cNvGraphicFramePr>
          <p:nvPr>
            <p:extLst>
              <p:ext uri="{D42A27DB-BD31-4B8C-83A1-F6EECF244321}">
                <p14:modId xmlns:p14="http://schemas.microsoft.com/office/powerpoint/2010/main" val="4097528522"/>
              </p:ext>
            </p:extLst>
          </p:nvPr>
        </p:nvGraphicFramePr>
        <p:xfrm>
          <a:off x="5080000" y="1460500"/>
          <a:ext cx="65532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331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E21-2BB2-A9B8-FB9C-4B9AE1CB7E6B}"/>
              </a:ext>
            </a:extLst>
          </p:cNvPr>
          <p:cNvSpPr>
            <a:spLocks noGrp="1"/>
          </p:cNvSpPr>
          <p:nvPr>
            <p:ph type="title"/>
          </p:nvPr>
        </p:nvSpPr>
        <p:spPr>
          <a:xfrm>
            <a:off x="38100" y="-132192"/>
            <a:ext cx="12115800" cy="1325563"/>
          </a:xfrm>
        </p:spPr>
        <p:txBody>
          <a:bodyPr>
            <a:normAutofit/>
          </a:bodyPr>
          <a:lstStyle/>
          <a:p>
            <a:r>
              <a:rPr lang="en-US" sz="3600" dirty="0"/>
              <a:t>How do choose your treatment:  Removal Efficiency</a:t>
            </a:r>
          </a:p>
        </p:txBody>
      </p:sp>
      <p:sp>
        <p:nvSpPr>
          <p:cNvPr id="3" name="Content Placeholder 2">
            <a:extLst>
              <a:ext uri="{FF2B5EF4-FFF2-40B4-BE49-F238E27FC236}">
                <a16:creationId xmlns:a16="http://schemas.microsoft.com/office/drawing/2014/main" id="{588BC715-20F5-7AE5-9211-1DF931FE0531}"/>
              </a:ext>
            </a:extLst>
          </p:cNvPr>
          <p:cNvSpPr>
            <a:spLocks noGrp="1"/>
          </p:cNvSpPr>
          <p:nvPr>
            <p:ph idx="1"/>
          </p:nvPr>
        </p:nvSpPr>
        <p:spPr>
          <a:xfrm>
            <a:off x="442169" y="1043660"/>
            <a:ext cx="5702881" cy="5039639"/>
          </a:xfrm>
        </p:spPr>
        <p:txBody>
          <a:bodyPr>
            <a:normAutofit/>
          </a:bodyPr>
          <a:lstStyle/>
          <a:p>
            <a:pPr>
              <a:lnSpc>
                <a:spcPct val="100000"/>
              </a:lnSpc>
            </a:pPr>
            <a:r>
              <a:rPr lang="en-US" sz="2800" dirty="0"/>
              <a:t>EPA has proposed MCLs and Hazard Index for:</a:t>
            </a:r>
          </a:p>
          <a:p>
            <a:pPr marL="799963" lvl="1" indent="-342900"/>
            <a:r>
              <a:rPr lang="en-US" sz="2400" dirty="0"/>
              <a:t>PFOA</a:t>
            </a:r>
          </a:p>
          <a:p>
            <a:pPr marL="799963" lvl="1" indent="-342900"/>
            <a:r>
              <a:rPr lang="en-US" sz="2400" dirty="0"/>
              <a:t>PFOS</a:t>
            </a:r>
          </a:p>
          <a:p>
            <a:pPr marL="799963" lvl="1" indent="-342900"/>
            <a:r>
              <a:rPr lang="en-US" sz="2400" dirty="0"/>
              <a:t>PFBS</a:t>
            </a:r>
          </a:p>
          <a:p>
            <a:pPr marL="799963" lvl="1" indent="-342900"/>
            <a:r>
              <a:rPr lang="en-US" sz="2400" dirty="0" err="1"/>
              <a:t>GenX</a:t>
            </a:r>
            <a:r>
              <a:rPr lang="en-US" sz="2400" dirty="0"/>
              <a:t> or HFPO-DA</a:t>
            </a:r>
          </a:p>
          <a:p>
            <a:pPr marL="799963" lvl="1" indent="-342900"/>
            <a:r>
              <a:rPr lang="en-US" sz="2400" dirty="0" err="1"/>
              <a:t>PFHxS</a:t>
            </a:r>
            <a:endParaRPr lang="en-US" sz="2400" dirty="0"/>
          </a:p>
          <a:p>
            <a:pPr marL="799963" lvl="1" indent="-342900"/>
            <a:r>
              <a:rPr lang="en-US" sz="2400" dirty="0"/>
              <a:t>PFNA</a:t>
            </a:r>
          </a:p>
          <a:p>
            <a:pPr marL="799963" lvl="1" indent="-342900"/>
            <a:r>
              <a:rPr lang="en-US" sz="2400" dirty="0">
                <a:solidFill>
                  <a:schemeClr val="accent4"/>
                </a:solidFill>
              </a:rPr>
              <a:t>Ion Exchange does a better job at removing these compounds than GAC.</a:t>
            </a:r>
          </a:p>
          <a:p>
            <a:pPr marL="799963" lvl="1" indent="-342900"/>
            <a:endParaRPr lang="en-US" dirty="0"/>
          </a:p>
        </p:txBody>
      </p:sp>
      <p:pic>
        <p:nvPicPr>
          <p:cNvPr id="4" name="Picture 3">
            <a:extLst>
              <a:ext uri="{FF2B5EF4-FFF2-40B4-BE49-F238E27FC236}">
                <a16:creationId xmlns:a16="http://schemas.microsoft.com/office/drawing/2014/main" id="{63B74AA2-7193-7937-FD9E-06FB4A25625A}"/>
              </a:ext>
            </a:extLst>
          </p:cNvPr>
          <p:cNvPicPr>
            <a:picLocks noChangeAspect="1"/>
          </p:cNvPicPr>
          <p:nvPr/>
        </p:nvPicPr>
        <p:blipFill>
          <a:blip r:embed="rId2"/>
          <a:stretch>
            <a:fillRect/>
          </a:stretch>
        </p:blipFill>
        <p:spPr>
          <a:xfrm>
            <a:off x="5906814" y="1730953"/>
            <a:ext cx="6009998" cy="4186371"/>
          </a:xfrm>
          <a:prstGeom prst="rect">
            <a:avLst/>
          </a:prstGeom>
        </p:spPr>
      </p:pic>
      <p:sp>
        <p:nvSpPr>
          <p:cNvPr id="5" name="TextBox 4">
            <a:extLst>
              <a:ext uri="{FF2B5EF4-FFF2-40B4-BE49-F238E27FC236}">
                <a16:creationId xmlns:a16="http://schemas.microsoft.com/office/drawing/2014/main" id="{B93D7139-8359-CFC0-A2F6-7A8F5F4E1DAF}"/>
              </a:ext>
            </a:extLst>
          </p:cNvPr>
          <p:cNvSpPr txBox="1"/>
          <p:nvPr/>
        </p:nvSpPr>
        <p:spPr>
          <a:xfrm>
            <a:off x="6969263" y="1372565"/>
            <a:ext cx="4754011" cy="400110"/>
          </a:xfrm>
          <a:prstGeom prst="rect">
            <a:avLst/>
          </a:prstGeom>
          <a:noFill/>
        </p:spPr>
        <p:txBody>
          <a:bodyPr wrap="square" rtlCol="0">
            <a:spAutoFit/>
          </a:bodyPr>
          <a:lstStyle/>
          <a:p>
            <a:r>
              <a:rPr lang="en-US" sz="2000" b="1" dirty="0"/>
              <a:t>Removal of PFBS with Resin vs GAC</a:t>
            </a:r>
          </a:p>
        </p:txBody>
      </p:sp>
    </p:spTree>
    <p:extLst>
      <p:ext uri="{BB962C8B-B14F-4D97-AF65-F5344CB8AC3E}">
        <p14:creationId xmlns:p14="http://schemas.microsoft.com/office/powerpoint/2010/main" val="2030223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A8F4-9851-95FE-C120-354D2A58DD98}"/>
              </a:ext>
            </a:extLst>
          </p:cNvPr>
          <p:cNvSpPr>
            <a:spLocks noGrp="1"/>
          </p:cNvSpPr>
          <p:nvPr>
            <p:ph type="title"/>
          </p:nvPr>
        </p:nvSpPr>
        <p:spPr/>
        <p:txBody>
          <a:bodyPr>
            <a:normAutofit fontScale="90000"/>
          </a:bodyPr>
          <a:lstStyle/>
          <a:p>
            <a:r>
              <a:rPr lang="en-US" dirty="0"/>
              <a:t>Removal Efficiency for </a:t>
            </a:r>
            <a:r>
              <a:rPr lang="en-US" dirty="0" err="1"/>
              <a:t>GenX</a:t>
            </a:r>
            <a:r>
              <a:rPr lang="en-US" dirty="0"/>
              <a:t>:  Resin outperforms GAC</a:t>
            </a:r>
          </a:p>
        </p:txBody>
      </p:sp>
      <p:sp>
        <p:nvSpPr>
          <p:cNvPr id="3" name="Content Placeholder 2">
            <a:extLst>
              <a:ext uri="{FF2B5EF4-FFF2-40B4-BE49-F238E27FC236}">
                <a16:creationId xmlns:a16="http://schemas.microsoft.com/office/drawing/2014/main" id="{0D7B21AD-6AE7-D0BC-8FAD-C14974657D08}"/>
              </a:ext>
            </a:extLst>
          </p:cNvPr>
          <p:cNvSpPr>
            <a:spLocks noGrp="1"/>
          </p:cNvSpPr>
          <p:nvPr>
            <p:ph idx="1"/>
          </p:nvPr>
        </p:nvSpPr>
        <p:spPr>
          <a:xfrm>
            <a:off x="432842" y="1206950"/>
            <a:ext cx="10876289" cy="4444100"/>
          </a:xfrm>
        </p:spPr>
        <p:txBody>
          <a:bodyPr/>
          <a:lstStyle/>
          <a:p>
            <a:r>
              <a:rPr lang="en-US" sz="2400" dirty="0"/>
              <a:t>“Both AC and AEs can treat </a:t>
            </a:r>
            <a:r>
              <a:rPr lang="en-US" sz="2400" dirty="0" err="1"/>
              <a:t>GenX</a:t>
            </a:r>
            <a:r>
              <a:rPr lang="en-US" sz="2400" dirty="0"/>
              <a:t> and PFOA, but </a:t>
            </a:r>
            <a:r>
              <a:rPr lang="en-US" sz="2400" dirty="0">
                <a:solidFill>
                  <a:srgbClr val="FF0000"/>
                </a:solidFill>
              </a:rPr>
              <a:t>AEs are a more promising choice with higher removal efficiency.”</a:t>
            </a:r>
          </a:p>
          <a:p>
            <a:r>
              <a:rPr lang="en-US" sz="2400" dirty="0"/>
              <a:t>“It also showed that for AC, the estimated treatment cost for </a:t>
            </a:r>
            <a:r>
              <a:rPr lang="en-US" sz="2400" dirty="0" err="1"/>
              <a:t>GenX</a:t>
            </a:r>
            <a:r>
              <a:rPr lang="en-US" sz="2400" dirty="0"/>
              <a:t> is 4.4 times higher than that for PFOA, while the </a:t>
            </a:r>
            <a:r>
              <a:rPr lang="en-US" sz="2400" dirty="0" err="1"/>
              <a:t>GenX</a:t>
            </a:r>
            <a:r>
              <a:rPr lang="en-US" sz="2400" dirty="0"/>
              <a:t> treatment cost is approximately the same as PFOA for AEs.”</a:t>
            </a:r>
          </a:p>
          <a:p>
            <a:r>
              <a:rPr lang="en-US" sz="2400" dirty="0"/>
              <a:t>		</a:t>
            </a:r>
            <a:r>
              <a:rPr lang="en-US" sz="2000" dirty="0"/>
              <a:t>AC = Activated Carbon, AE = Anion Exchange (Resin)</a:t>
            </a:r>
          </a:p>
          <a:p>
            <a:endParaRPr lang="en-US" sz="2000" dirty="0"/>
          </a:p>
          <a:p>
            <a:r>
              <a:rPr lang="en-US" sz="2400" i="1" u="sng" dirty="0"/>
              <a:t>For IX Resin, treatment cost of </a:t>
            </a:r>
            <a:r>
              <a:rPr lang="en-US" sz="2400" i="1" u="sng" dirty="0" err="1"/>
              <a:t>GenX</a:t>
            </a:r>
            <a:r>
              <a:rPr lang="en-US" sz="2400" i="1" u="sng" dirty="0"/>
              <a:t> is approximately equal to that of PFOA.</a:t>
            </a:r>
          </a:p>
          <a:p>
            <a:endParaRPr lang="en-US" dirty="0">
              <a:solidFill>
                <a:srgbClr val="FF0000"/>
              </a:solidFill>
            </a:endParaRPr>
          </a:p>
        </p:txBody>
      </p:sp>
      <p:pic>
        <p:nvPicPr>
          <p:cNvPr id="6" name="Picture 5">
            <a:extLst>
              <a:ext uri="{FF2B5EF4-FFF2-40B4-BE49-F238E27FC236}">
                <a16:creationId xmlns:a16="http://schemas.microsoft.com/office/drawing/2014/main" id="{E3C8A639-285C-E006-3977-83E4BD869B6B}"/>
              </a:ext>
            </a:extLst>
          </p:cNvPr>
          <p:cNvPicPr>
            <a:picLocks noChangeAspect="1"/>
          </p:cNvPicPr>
          <p:nvPr/>
        </p:nvPicPr>
        <p:blipFill>
          <a:blip r:embed="rId3"/>
          <a:stretch>
            <a:fillRect/>
          </a:stretch>
        </p:blipFill>
        <p:spPr>
          <a:xfrm>
            <a:off x="0" y="4826731"/>
            <a:ext cx="12192000" cy="1438608"/>
          </a:xfrm>
          <a:prstGeom prst="rect">
            <a:avLst/>
          </a:prstGeom>
        </p:spPr>
      </p:pic>
      <p:sp>
        <p:nvSpPr>
          <p:cNvPr id="14" name="TextBox 13">
            <a:extLst>
              <a:ext uri="{FF2B5EF4-FFF2-40B4-BE49-F238E27FC236}">
                <a16:creationId xmlns:a16="http://schemas.microsoft.com/office/drawing/2014/main" id="{60078C02-E2C1-DE4D-5FE8-46735446C40D}"/>
              </a:ext>
            </a:extLst>
          </p:cNvPr>
          <p:cNvSpPr txBox="1"/>
          <p:nvPr/>
        </p:nvSpPr>
        <p:spPr>
          <a:xfrm>
            <a:off x="64655" y="4672842"/>
            <a:ext cx="1265382" cy="307777"/>
          </a:xfrm>
          <a:prstGeom prst="rect">
            <a:avLst/>
          </a:prstGeom>
          <a:noFill/>
        </p:spPr>
        <p:txBody>
          <a:bodyPr wrap="square" rtlCol="0">
            <a:spAutoFit/>
          </a:bodyPr>
          <a:lstStyle/>
          <a:p>
            <a:r>
              <a:rPr lang="en-US" sz="1400" dirty="0"/>
              <a:t>Source:</a:t>
            </a:r>
          </a:p>
        </p:txBody>
      </p:sp>
    </p:spTree>
    <p:extLst>
      <p:ext uri="{BB962C8B-B14F-4D97-AF65-F5344CB8AC3E}">
        <p14:creationId xmlns:p14="http://schemas.microsoft.com/office/powerpoint/2010/main" val="1837311229"/>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F2E00C-8C7A-7530-F8F5-2524456BD2A7}"/>
              </a:ext>
            </a:extLst>
          </p:cNvPr>
          <p:cNvSpPr>
            <a:spLocks noGrp="1"/>
          </p:cNvSpPr>
          <p:nvPr>
            <p:ph type="body" sz="quarter" idx="13"/>
          </p:nvPr>
        </p:nvSpPr>
        <p:spPr/>
        <p:txBody>
          <a:bodyPr/>
          <a:lstStyle/>
          <a:p>
            <a:r>
              <a:rPr lang="en-US" dirty="0"/>
              <a:t>GAC can slough contaminants:  Nitrate, PFAS, and other TOC</a:t>
            </a:r>
          </a:p>
        </p:txBody>
      </p:sp>
      <p:sp>
        <p:nvSpPr>
          <p:cNvPr id="2" name="Title 1">
            <a:extLst>
              <a:ext uri="{FF2B5EF4-FFF2-40B4-BE49-F238E27FC236}">
                <a16:creationId xmlns:a16="http://schemas.microsoft.com/office/drawing/2014/main" id="{229EB53B-D5F0-2C26-B79B-AFD8E7D4F127}"/>
              </a:ext>
            </a:extLst>
          </p:cNvPr>
          <p:cNvSpPr>
            <a:spLocks noGrp="1"/>
          </p:cNvSpPr>
          <p:nvPr>
            <p:ph type="title"/>
          </p:nvPr>
        </p:nvSpPr>
        <p:spPr>
          <a:xfrm>
            <a:off x="155321" y="361329"/>
            <a:ext cx="11935544" cy="824940"/>
          </a:xfrm>
        </p:spPr>
        <p:txBody>
          <a:bodyPr/>
          <a:lstStyle/>
          <a:p>
            <a:r>
              <a:rPr lang="en-US" dirty="0"/>
              <a:t>Water Quality Considerations: Sloughing</a:t>
            </a:r>
          </a:p>
        </p:txBody>
      </p:sp>
      <p:pic>
        <p:nvPicPr>
          <p:cNvPr id="4" name="Picture 3">
            <a:extLst>
              <a:ext uri="{FF2B5EF4-FFF2-40B4-BE49-F238E27FC236}">
                <a16:creationId xmlns:a16="http://schemas.microsoft.com/office/drawing/2014/main" id="{ABCF03DF-C6C8-30B8-07F4-9370ED0FC6DC}"/>
              </a:ext>
            </a:extLst>
          </p:cNvPr>
          <p:cNvPicPr>
            <a:picLocks noChangeAspect="1"/>
          </p:cNvPicPr>
          <p:nvPr/>
        </p:nvPicPr>
        <p:blipFill>
          <a:blip r:embed="rId2"/>
          <a:stretch>
            <a:fillRect/>
          </a:stretch>
        </p:blipFill>
        <p:spPr>
          <a:xfrm>
            <a:off x="155321" y="1732863"/>
            <a:ext cx="5597896" cy="4351338"/>
          </a:xfrm>
          <a:prstGeom prst="rect">
            <a:avLst/>
          </a:prstGeom>
        </p:spPr>
      </p:pic>
      <p:pic>
        <p:nvPicPr>
          <p:cNvPr id="5" name="Picture 4">
            <a:extLst>
              <a:ext uri="{FF2B5EF4-FFF2-40B4-BE49-F238E27FC236}">
                <a16:creationId xmlns:a16="http://schemas.microsoft.com/office/drawing/2014/main" id="{9651F005-4FE9-3542-8335-2721D9F428AA}"/>
              </a:ext>
            </a:extLst>
          </p:cNvPr>
          <p:cNvPicPr>
            <a:picLocks noChangeAspect="1"/>
          </p:cNvPicPr>
          <p:nvPr/>
        </p:nvPicPr>
        <p:blipFill>
          <a:blip r:embed="rId3"/>
          <a:stretch>
            <a:fillRect/>
          </a:stretch>
        </p:blipFill>
        <p:spPr>
          <a:xfrm>
            <a:off x="6090027" y="1698966"/>
            <a:ext cx="5917972" cy="4302240"/>
          </a:xfrm>
          <a:prstGeom prst="rect">
            <a:avLst/>
          </a:prstGeom>
        </p:spPr>
      </p:pic>
    </p:spTree>
    <p:extLst>
      <p:ext uri="{BB962C8B-B14F-4D97-AF65-F5344CB8AC3E}">
        <p14:creationId xmlns:p14="http://schemas.microsoft.com/office/powerpoint/2010/main" val="3200089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C82C7D2-0F88-548D-FCD4-DC4EDD484354}"/>
              </a:ext>
            </a:extLst>
          </p:cNvPr>
          <p:cNvSpPr>
            <a:spLocks noGrp="1"/>
          </p:cNvSpPr>
          <p:nvPr>
            <p:ph type="body" sz="quarter" idx="13"/>
          </p:nvPr>
        </p:nvSpPr>
        <p:spPr/>
        <p:txBody>
          <a:bodyPr/>
          <a:lstStyle/>
          <a:p>
            <a:r>
              <a:rPr lang="en-US" dirty="0"/>
              <a:t>Coal based GAC has been shown to have naturally occurring arsenic.</a:t>
            </a:r>
          </a:p>
          <a:p>
            <a:endParaRPr lang="en-US" dirty="0"/>
          </a:p>
        </p:txBody>
      </p:sp>
      <p:sp>
        <p:nvSpPr>
          <p:cNvPr id="2" name="Title 1">
            <a:extLst>
              <a:ext uri="{FF2B5EF4-FFF2-40B4-BE49-F238E27FC236}">
                <a16:creationId xmlns:a16="http://schemas.microsoft.com/office/drawing/2014/main" id="{63E93A26-1013-4F8C-9827-7CF6259CE483}"/>
              </a:ext>
            </a:extLst>
          </p:cNvPr>
          <p:cNvSpPr>
            <a:spLocks noGrp="1"/>
          </p:cNvSpPr>
          <p:nvPr>
            <p:ph type="title"/>
          </p:nvPr>
        </p:nvSpPr>
        <p:spPr/>
        <p:txBody>
          <a:bodyPr/>
          <a:lstStyle/>
          <a:p>
            <a:r>
              <a:rPr lang="en-US" dirty="0"/>
              <a:t>WQ Considerations: Arsenic Leaching </a:t>
            </a:r>
          </a:p>
        </p:txBody>
      </p:sp>
      <p:sp>
        <p:nvSpPr>
          <p:cNvPr id="3" name="Content Placeholder 2">
            <a:extLst>
              <a:ext uri="{FF2B5EF4-FFF2-40B4-BE49-F238E27FC236}">
                <a16:creationId xmlns:a16="http://schemas.microsoft.com/office/drawing/2014/main" id="{CEAC708A-B38B-426C-8F0C-E1EEF8ED9562}"/>
              </a:ext>
            </a:extLst>
          </p:cNvPr>
          <p:cNvSpPr>
            <a:spLocks noGrp="1"/>
          </p:cNvSpPr>
          <p:nvPr>
            <p:ph idx="18"/>
          </p:nvPr>
        </p:nvSpPr>
        <p:spPr>
          <a:xfrm>
            <a:off x="434256" y="1893565"/>
            <a:ext cx="5393890" cy="3873743"/>
          </a:xfrm>
        </p:spPr>
        <p:txBody>
          <a:bodyPr/>
          <a:lstStyle/>
          <a:p>
            <a:r>
              <a:rPr lang="en-US" b="1" dirty="0"/>
              <a:t>Arsenic Content</a:t>
            </a:r>
            <a:br>
              <a:rPr lang="en-US" dirty="0"/>
            </a:br>
            <a:r>
              <a:rPr lang="en-US" dirty="0"/>
              <a:t>“All coal contains some arsenic, which is present primarily within the mineral pyrite interspersed in the coal (USGS, 2005). This means that widely used bituminous and sub-bituminous products often contain arsenic.”</a:t>
            </a:r>
          </a:p>
        </p:txBody>
      </p:sp>
      <p:sp>
        <p:nvSpPr>
          <p:cNvPr id="13" name="TextBox 12">
            <a:extLst>
              <a:ext uri="{FF2B5EF4-FFF2-40B4-BE49-F238E27FC236}">
                <a16:creationId xmlns:a16="http://schemas.microsoft.com/office/drawing/2014/main" id="{D5AF65D9-F2D0-D9C6-4D5A-70C1BA3D9F8B}"/>
              </a:ext>
            </a:extLst>
          </p:cNvPr>
          <p:cNvSpPr txBox="1"/>
          <p:nvPr/>
        </p:nvSpPr>
        <p:spPr>
          <a:xfrm>
            <a:off x="883737" y="5818588"/>
            <a:ext cx="9119804" cy="261610"/>
          </a:xfrm>
          <a:prstGeom prst="rect">
            <a:avLst/>
          </a:prstGeom>
          <a:noFill/>
        </p:spPr>
        <p:txBody>
          <a:bodyPr wrap="none" rtlCol="0">
            <a:spAutoFit/>
          </a:bodyPr>
          <a:lstStyle/>
          <a:p>
            <a:r>
              <a:rPr lang="en-US" sz="1100" dirty="0"/>
              <a:t>Source:  </a:t>
            </a:r>
            <a:r>
              <a:rPr lang="en-US" sz="1100" dirty="0">
                <a:hlinkClick r:id="rId2"/>
              </a:rPr>
              <a:t>https://www.wateronline.com/doc/implementing-granular-activated-carbon-systems-important-design-and-start-up-considerations-0001</a:t>
            </a:r>
            <a:r>
              <a:rPr lang="en-US" sz="1100" dirty="0"/>
              <a:t> </a:t>
            </a:r>
          </a:p>
        </p:txBody>
      </p:sp>
      <p:pic>
        <p:nvPicPr>
          <p:cNvPr id="15" name="Picture 14">
            <a:extLst>
              <a:ext uri="{FF2B5EF4-FFF2-40B4-BE49-F238E27FC236}">
                <a16:creationId xmlns:a16="http://schemas.microsoft.com/office/drawing/2014/main" id="{5908BDD7-AF69-1A27-C06E-7CC98EB072B9}"/>
              </a:ext>
            </a:extLst>
          </p:cNvPr>
          <p:cNvPicPr>
            <a:picLocks noChangeAspect="1"/>
          </p:cNvPicPr>
          <p:nvPr/>
        </p:nvPicPr>
        <p:blipFill>
          <a:blip r:embed="rId3"/>
          <a:stretch>
            <a:fillRect/>
          </a:stretch>
        </p:blipFill>
        <p:spPr>
          <a:xfrm>
            <a:off x="6088613" y="1842286"/>
            <a:ext cx="5003308" cy="3873743"/>
          </a:xfrm>
          <a:prstGeom prst="rect">
            <a:avLst/>
          </a:prstGeom>
        </p:spPr>
      </p:pic>
      <p:grpSp>
        <p:nvGrpSpPr>
          <p:cNvPr id="21" name="Group 20">
            <a:extLst>
              <a:ext uri="{FF2B5EF4-FFF2-40B4-BE49-F238E27FC236}">
                <a16:creationId xmlns:a16="http://schemas.microsoft.com/office/drawing/2014/main" id="{2541D42F-3956-F8E3-4CDD-DDC4777140F6}"/>
              </a:ext>
            </a:extLst>
          </p:cNvPr>
          <p:cNvGrpSpPr/>
          <p:nvPr/>
        </p:nvGrpSpPr>
        <p:grpSpPr>
          <a:xfrm>
            <a:off x="434256" y="3779157"/>
            <a:ext cx="4765817" cy="1448625"/>
            <a:chOff x="434256" y="4433455"/>
            <a:chExt cx="4451779" cy="1129211"/>
          </a:xfrm>
        </p:grpSpPr>
        <p:pic>
          <p:nvPicPr>
            <p:cNvPr id="19" name="Picture 18">
              <a:extLst>
                <a:ext uri="{FF2B5EF4-FFF2-40B4-BE49-F238E27FC236}">
                  <a16:creationId xmlns:a16="http://schemas.microsoft.com/office/drawing/2014/main" id="{52F4733F-D34E-730B-0A82-5BE5B6793A38}"/>
                </a:ext>
              </a:extLst>
            </p:cNvPr>
            <p:cNvPicPr>
              <a:picLocks noChangeAspect="1"/>
            </p:cNvPicPr>
            <p:nvPr/>
          </p:nvPicPr>
          <p:blipFill>
            <a:blip r:embed="rId4"/>
            <a:stretch>
              <a:fillRect/>
            </a:stretch>
          </p:blipFill>
          <p:spPr>
            <a:xfrm>
              <a:off x="434256" y="4594500"/>
              <a:ext cx="4261165" cy="968166"/>
            </a:xfrm>
            <a:prstGeom prst="rect">
              <a:avLst/>
            </a:prstGeom>
          </p:spPr>
        </p:pic>
        <p:sp>
          <p:nvSpPr>
            <p:cNvPr id="20" name="Rectangle 19">
              <a:extLst>
                <a:ext uri="{FF2B5EF4-FFF2-40B4-BE49-F238E27FC236}">
                  <a16:creationId xmlns:a16="http://schemas.microsoft.com/office/drawing/2014/main" id="{89D5648C-04C4-230B-AC4C-C81ADCF611AB}"/>
                </a:ext>
              </a:extLst>
            </p:cNvPr>
            <p:cNvSpPr/>
            <p:nvPr/>
          </p:nvSpPr>
          <p:spPr>
            <a:xfrm>
              <a:off x="3491506" y="4433455"/>
              <a:ext cx="1394529" cy="332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09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CC103D3-4952-9EF6-FF8B-42DC7818205B}"/>
              </a:ext>
            </a:extLst>
          </p:cNvPr>
          <p:cNvSpPr>
            <a:spLocks noGrp="1"/>
          </p:cNvSpPr>
          <p:nvPr>
            <p:ph type="body" sz="quarter" idx="13"/>
          </p:nvPr>
        </p:nvSpPr>
        <p:spPr/>
        <p:txBody>
          <a:bodyPr/>
          <a:lstStyle/>
          <a:p>
            <a:r>
              <a:rPr lang="en-US" sz="2400" dirty="0"/>
              <a:t>New media start-up:</a:t>
            </a:r>
          </a:p>
        </p:txBody>
      </p:sp>
      <p:sp>
        <p:nvSpPr>
          <p:cNvPr id="2" name="Title 1">
            <a:extLst>
              <a:ext uri="{FF2B5EF4-FFF2-40B4-BE49-F238E27FC236}">
                <a16:creationId xmlns:a16="http://schemas.microsoft.com/office/drawing/2014/main" id="{4595C4B4-15B7-E908-E729-CB2EFE64A9A2}"/>
              </a:ext>
            </a:extLst>
          </p:cNvPr>
          <p:cNvSpPr>
            <a:spLocks noGrp="1"/>
          </p:cNvSpPr>
          <p:nvPr>
            <p:ph type="title"/>
          </p:nvPr>
        </p:nvSpPr>
        <p:spPr/>
        <p:txBody>
          <a:bodyPr/>
          <a:lstStyle/>
          <a:p>
            <a:r>
              <a:rPr lang="en-US" dirty="0"/>
              <a:t>WQ Considerations: Impact on Raw Water pH</a:t>
            </a:r>
          </a:p>
        </p:txBody>
      </p:sp>
      <p:sp>
        <p:nvSpPr>
          <p:cNvPr id="3" name="Content Placeholder 2">
            <a:extLst>
              <a:ext uri="{FF2B5EF4-FFF2-40B4-BE49-F238E27FC236}">
                <a16:creationId xmlns:a16="http://schemas.microsoft.com/office/drawing/2014/main" id="{4F5CB167-F964-7E69-53A3-751E34EB3495}"/>
              </a:ext>
            </a:extLst>
          </p:cNvPr>
          <p:cNvSpPr>
            <a:spLocks noGrp="1"/>
          </p:cNvSpPr>
          <p:nvPr>
            <p:ph idx="18"/>
          </p:nvPr>
        </p:nvSpPr>
        <p:spPr/>
        <p:txBody>
          <a:bodyPr/>
          <a:lstStyle/>
          <a:p>
            <a:pPr marL="285750" indent="-285750">
              <a:buFont typeface="Arial" panose="020B0604020202020204" pitchFamily="34" charset="0"/>
              <a:buChar char="•"/>
            </a:pPr>
            <a:r>
              <a:rPr lang="en-US" b="1" dirty="0"/>
              <a:t>IX Resin</a:t>
            </a:r>
            <a:r>
              <a:rPr lang="en-US" dirty="0"/>
              <a:t> (Cl form) drops pH, increases CSMR</a:t>
            </a:r>
          </a:p>
          <a:p>
            <a:pPr marL="285750" indent="-285750">
              <a:buFont typeface="Arial" panose="020B0604020202020204" pitchFamily="34" charset="0"/>
              <a:buChar char="•"/>
            </a:pPr>
            <a:r>
              <a:rPr lang="en-US" dirty="0"/>
              <a:t>Equilibration in 100 to 1,000 BV</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Buffered Resin to minimize if needed</a:t>
            </a:r>
          </a:p>
        </p:txBody>
      </p:sp>
      <p:sp>
        <p:nvSpPr>
          <p:cNvPr id="4" name="Content Placeholder 3">
            <a:extLst>
              <a:ext uri="{FF2B5EF4-FFF2-40B4-BE49-F238E27FC236}">
                <a16:creationId xmlns:a16="http://schemas.microsoft.com/office/drawing/2014/main" id="{5C1CC947-4F06-0D9B-6CAB-7B99B0467EB3}"/>
              </a:ext>
            </a:extLst>
          </p:cNvPr>
          <p:cNvSpPr>
            <a:spLocks noGrp="1"/>
          </p:cNvSpPr>
          <p:nvPr>
            <p:ph idx="19"/>
          </p:nvPr>
        </p:nvSpPr>
        <p:spPr>
          <a:xfrm>
            <a:off x="6581897" y="1730026"/>
            <a:ext cx="5545304" cy="4351338"/>
          </a:xfrm>
        </p:spPr>
        <p:txBody>
          <a:bodyPr/>
          <a:lstStyle/>
          <a:p>
            <a:r>
              <a:rPr lang="en-US" b="1" dirty="0"/>
              <a:t>GAC</a:t>
            </a:r>
            <a:r>
              <a:rPr lang="en-US" dirty="0"/>
              <a:t> raises pH, stabilization takes up to 400 BV</a:t>
            </a:r>
          </a:p>
        </p:txBody>
      </p:sp>
      <p:pic>
        <p:nvPicPr>
          <p:cNvPr id="6" name="Picture 5">
            <a:extLst>
              <a:ext uri="{FF2B5EF4-FFF2-40B4-BE49-F238E27FC236}">
                <a16:creationId xmlns:a16="http://schemas.microsoft.com/office/drawing/2014/main" id="{251E1E38-96FA-E162-84C1-A3248EBCA2E5}"/>
              </a:ext>
            </a:extLst>
          </p:cNvPr>
          <p:cNvPicPr>
            <a:picLocks noChangeAspect="1"/>
          </p:cNvPicPr>
          <p:nvPr/>
        </p:nvPicPr>
        <p:blipFill>
          <a:blip r:embed="rId2"/>
          <a:stretch>
            <a:fillRect/>
          </a:stretch>
        </p:blipFill>
        <p:spPr>
          <a:xfrm>
            <a:off x="5909145" y="2036466"/>
            <a:ext cx="6151897" cy="4054659"/>
          </a:xfrm>
          <a:prstGeom prst="rect">
            <a:avLst/>
          </a:prstGeom>
        </p:spPr>
      </p:pic>
      <p:pic>
        <p:nvPicPr>
          <p:cNvPr id="8" name="Picture 7">
            <a:extLst>
              <a:ext uri="{FF2B5EF4-FFF2-40B4-BE49-F238E27FC236}">
                <a16:creationId xmlns:a16="http://schemas.microsoft.com/office/drawing/2014/main" id="{3A3BDCCF-2B16-A4D5-FDED-FE36D046CDD6}"/>
              </a:ext>
            </a:extLst>
          </p:cNvPr>
          <p:cNvPicPr>
            <a:picLocks noChangeAspect="1"/>
          </p:cNvPicPr>
          <p:nvPr/>
        </p:nvPicPr>
        <p:blipFill>
          <a:blip r:embed="rId3"/>
          <a:stretch>
            <a:fillRect/>
          </a:stretch>
        </p:blipFill>
        <p:spPr>
          <a:xfrm>
            <a:off x="238214" y="2574394"/>
            <a:ext cx="5974228" cy="2375978"/>
          </a:xfrm>
          <a:prstGeom prst="rect">
            <a:avLst/>
          </a:prstGeom>
        </p:spPr>
      </p:pic>
    </p:spTree>
    <p:extLst>
      <p:ext uri="{BB962C8B-B14F-4D97-AF65-F5344CB8AC3E}">
        <p14:creationId xmlns:p14="http://schemas.microsoft.com/office/powerpoint/2010/main" val="1173820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DBA88-582C-435B-93AD-9B01BAFEB1D6}"/>
              </a:ext>
            </a:extLst>
          </p:cNvPr>
          <p:cNvSpPr>
            <a:spLocks noGrp="1"/>
          </p:cNvSpPr>
          <p:nvPr>
            <p:ph type="title"/>
          </p:nvPr>
        </p:nvSpPr>
        <p:spPr/>
        <p:txBody>
          <a:bodyPr/>
          <a:lstStyle/>
          <a:p>
            <a:r>
              <a:rPr lang="en-US" dirty="0"/>
              <a:t>Seasonal Operation</a:t>
            </a:r>
          </a:p>
        </p:txBody>
      </p:sp>
      <p:sp>
        <p:nvSpPr>
          <p:cNvPr id="6" name="Content Placeholder 5">
            <a:extLst>
              <a:ext uri="{FF2B5EF4-FFF2-40B4-BE49-F238E27FC236}">
                <a16:creationId xmlns:a16="http://schemas.microsoft.com/office/drawing/2014/main" id="{857061A2-F326-4629-B98E-275619B08FFE}"/>
              </a:ext>
            </a:extLst>
          </p:cNvPr>
          <p:cNvSpPr>
            <a:spLocks noGrp="1"/>
          </p:cNvSpPr>
          <p:nvPr>
            <p:ph idx="1"/>
          </p:nvPr>
        </p:nvSpPr>
        <p:spPr>
          <a:xfrm>
            <a:off x="280189" y="1754718"/>
            <a:ext cx="7431961" cy="3290248"/>
          </a:xfrm>
        </p:spPr>
        <p:txBody>
          <a:bodyPr>
            <a:normAutofit/>
          </a:bodyPr>
          <a:lstStyle/>
          <a:p>
            <a:pPr marL="457189" indent="-457189">
              <a:buFont typeface="Arial" panose="020B0604020202020204" pitchFamily="34" charset="0"/>
              <a:buChar char="•"/>
            </a:pPr>
            <a:r>
              <a:rPr lang="en-US" sz="2800" dirty="0"/>
              <a:t>IX Resin can be used seasonally</a:t>
            </a:r>
          </a:p>
          <a:p>
            <a:pPr marL="1447764" lvl="1" indent="-457189"/>
            <a:r>
              <a:rPr lang="en-US" sz="2400" dirty="0"/>
              <a:t>Re-start procedure - full-flow flush</a:t>
            </a:r>
          </a:p>
          <a:p>
            <a:pPr marL="1447764" lvl="1" indent="-457189"/>
            <a:r>
              <a:rPr lang="en-US" sz="2400" dirty="0"/>
              <a:t>Shut-downs – drain vessel completely</a:t>
            </a:r>
          </a:p>
          <a:p>
            <a:pPr marL="990575" lvl="1" indent="0">
              <a:buNone/>
            </a:pPr>
            <a:endParaRPr lang="en-US" sz="2400" dirty="0"/>
          </a:p>
          <a:p>
            <a:pPr marL="457189" indent="-457189">
              <a:buFont typeface="Arial" panose="020B0604020202020204" pitchFamily="34" charset="0"/>
              <a:buChar char="•"/>
            </a:pPr>
            <a:r>
              <a:rPr lang="en-US" sz="2800" dirty="0"/>
              <a:t>GAC – tends to grow bacteria</a:t>
            </a:r>
          </a:p>
          <a:p>
            <a:pPr marL="1447764" lvl="1" indent="-457189"/>
            <a:r>
              <a:rPr lang="en-US" sz="2400" dirty="0"/>
              <a:t>GAC holds TOC which is a food source</a:t>
            </a:r>
          </a:p>
          <a:p>
            <a:pPr marL="1447764" lvl="1" indent="-457189"/>
            <a:r>
              <a:rPr lang="en-US" sz="2400" dirty="0"/>
              <a:t>Restart procedure - caustic wash</a:t>
            </a:r>
          </a:p>
        </p:txBody>
      </p:sp>
      <p:pic>
        <p:nvPicPr>
          <p:cNvPr id="8" name="Picture 7" descr="A screenshot of a cell phone&#10;&#10;Description automatically generated">
            <a:extLst>
              <a:ext uri="{FF2B5EF4-FFF2-40B4-BE49-F238E27FC236}">
                <a16:creationId xmlns:a16="http://schemas.microsoft.com/office/drawing/2014/main" id="{83F78F06-D913-4B35-A5F3-004BBCD6F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220" y="2013998"/>
            <a:ext cx="3632593" cy="2600172"/>
          </a:xfrm>
          <a:prstGeom prst="rect">
            <a:avLst/>
          </a:prstGeom>
        </p:spPr>
      </p:pic>
    </p:spTree>
    <p:extLst>
      <p:ext uri="{BB962C8B-B14F-4D97-AF65-F5344CB8AC3E}">
        <p14:creationId xmlns:p14="http://schemas.microsoft.com/office/powerpoint/2010/main" val="1080879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41EB3-B90C-D06C-74B0-36E1B1BC5A09}"/>
              </a:ext>
            </a:extLst>
          </p:cNvPr>
          <p:cNvSpPr>
            <a:spLocks noGrp="1"/>
          </p:cNvSpPr>
          <p:nvPr>
            <p:ph type="body" sz="quarter" idx="10"/>
          </p:nvPr>
        </p:nvSpPr>
        <p:spPr/>
        <p:txBody>
          <a:bodyPr/>
          <a:lstStyle/>
          <a:p>
            <a:pPr lvl="0"/>
            <a:r>
              <a:rPr lang="en-US" dirty="0"/>
              <a:t>©2023 </a:t>
            </a:r>
            <a:r>
              <a:rPr lang="en-US" dirty="0" err="1"/>
              <a:t>Purolite</a:t>
            </a:r>
            <a:r>
              <a:rPr lang="en-US" dirty="0"/>
              <a:t>, An Ecolab Company. All rights reserved.</a:t>
            </a:r>
          </a:p>
        </p:txBody>
      </p:sp>
      <p:sp>
        <p:nvSpPr>
          <p:cNvPr id="4" name="TextBox 3">
            <a:extLst>
              <a:ext uri="{FF2B5EF4-FFF2-40B4-BE49-F238E27FC236}">
                <a16:creationId xmlns:a16="http://schemas.microsoft.com/office/drawing/2014/main" id="{7F58C667-1F87-C6D7-4260-14A5C4133557}"/>
              </a:ext>
            </a:extLst>
          </p:cNvPr>
          <p:cNvSpPr txBox="1"/>
          <p:nvPr/>
        </p:nvSpPr>
        <p:spPr>
          <a:xfrm>
            <a:off x="4549660" y="5961368"/>
            <a:ext cx="5524500" cy="1985159"/>
          </a:xfrm>
          <a:prstGeom prst="rect">
            <a:avLst/>
          </a:prstGeom>
          <a:noFill/>
        </p:spPr>
        <p:txBody>
          <a:bodyPr wrap="square">
            <a:spAutoFit/>
          </a:bodyPr>
          <a:lstStyle/>
          <a:p>
            <a:pPr algn="ctr">
              <a:lnSpc>
                <a:spcPct val="150000"/>
              </a:lnSpc>
            </a:pPr>
            <a:r>
              <a:rPr lang="en-US" sz="4000" dirty="0">
                <a:solidFill>
                  <a:schemeClr val="bg1"/>
                </a:solidFill>
              </a:rPr>
              <a:t>Thank You! </a:t>
            </a:r>
          </a:p>
          <a:p>
            <a:pPr algn="ctr">
              <a:lnSpc>
                <a:spcPct val="150000"/>
              </a:lnSpc>
            </a:pPr>
            <a:r>
              <a:rPr lang="en-US" sz="1800" dirty="0">
                <a:solidFill>
                  <a:schemeClr val="bg1"/>
                </a:solidFill>
                <a:hlinkClick r:id="rId2">
                  <a:extLst>
                    <a:ext uri="{A12FA001-AC4F-418D-AE19-62706E023703}">
                      <ahyp:hlinkClr xmlns:ahyp="http://schemas.microsoft.com/office/drawing/2018/hyperlinkcolor" val="tx"/>
                    </a:ext>
                  </a:extLst>
                </a:hlinkClick>
              </a:rPr>
              <a:t>Cathy.Swanson@Purolite.com </a:t>
            </a:r>
            <a:r>
              <a:rPr lang="en-US" sz="1800" dirty="0">
                <a:solidFill>
                  <a:schemeClr val="bg1"/>
                </a:solidFill>
              </a:rPr>
              <a:t>714-292-2531</a:t>
            </a:r>
            <a:endParaRPr lang="en-US" sz="1800" dirty="0">
              <a:solidFill>
                <a:schemeClr val="bg1"/>
              </a:solidFill>
              <a:hlinkClick r:id="rId2">
                <a:extLst>
                  <a:ext uri="{A12FA001-AC4F-418D-AE19-62706E023703}">
                    <ahyp:hlinkClr xmlns:ahyp="http://schemas.microsoft.com/office/drawing/2018/hyperlinkcolor" val="tx"/>
                  </a:ext>
                </a:extLst>
              </a:hlinkClick>
            </a:endParaRPr>
          </a:p>
          <a:p>
            <a:pPr algn="ctr"/>
            <a:r>
              <a:rPr lang="en-US" dirty="0">
                <a:solidFill>
                  <a:schemeClr val="bg1"/>
                </a:solidFill>
                <a:hlinkClick r:id="rId2">
                  <a:extLst>
                    <a:ext uri="{A12FA001-AC4F-418D-AE19-62706E023703}">
                      <ahyp:hlinkClr xmlns:ahyp="http://schemas.microsoft.com/office/drawing/2018/hyperlinkcolor" val="tx"/>
                    </a:ext>
                  </a:extLst>
                </a:hlinkClick>
              </a:rPr>
              <a:t>Dan.Teeters@Purolite.com  </a:t>
            </a:r>
            <a:r>
              <a:rPr lang="en-US" sz="1800" dirty="0">
                <a:solidFill>
                  <a:schemeClr val="bg1"/>
                </a:solidFill>
              </a:rPr>
              <a:t>714-292-0110</a:t>
            </a:r>
          </a:p>
          <a:p>
            <a:pPr algn="ctr"/>
            <a:endParaRPr lang="en-US" dirty="0">
              <a:solidFill>
                <a:schemeClr val="bg1"/>
              </a:solidFill>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1865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FAs &quot;Forever Chemicals&quot; - River Alliance of WI">
            <a:extLst>
              <a:ext uri="{FF2B5EF4-FFF2-40B4-BE49-F238E27FC236}">
                <a16:creationId xmlns:a16="http://schemas.microsoft.com/office/drawing/2014/main" id="{223F3D95-A748-4D24-9548-6CE9D217FABE}"/>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19927" b="19927"/>
          <a:stretch/>
        </p:blipFill>
        <p:spPr bwMode="auto">
          <a:prstGeom prst="rect">
            <a:avLst/>
          </a:prstGeom>
          <a:solidFill>
            <a:srgbClr val="FFFFFF"/>
          </a:solidFill>
        </p:spPr>
      </p:pic>
    </p:spTree>
    <p:extLst>
      <p:ext uri="{BB962C8B-B14F-4D97-AF65-F5344CB8AC3E}">
        <p14:creationId xmlns:p14="http://schemas.microsoft.com/office/powerpoint/2010/main" val="340596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BD12A6-E90D-499D-892F-0B731460D7A1}"/>
              </a:ext>
            </a:extLst>
          </p:cNvPr>
          <p:cNvSpPr>
            <a:spLocks noGrp="1"/>
          </p:cNvSpPr>
          <p:nvPr>
            <p:ph type="title"/>
          </p:nvPr>
        </p:nvSpPr>
        <p:spPr/>
        <p:txBody>
          <a:bodyPr wrap="square" anchor="ctr">
            <a:normAutofit/>
          </a:bodyPr>
          <a:lstStyle/>
          <a:p>
            <a:pPr>
              <a:lnSpc>
                <a:spcPct val="90000"/>
              </a:lnSpc>
            </a:pPr>
            <a:r>
              <a:rPr lang="en-US" dirty="0"/>
              <a:t>What are PFAS?</a:t>
            </a:r>
          </a:p>
        </p:txBody>
      </p:sp>
      <p:graphicFrame>
        <p:nvGraphicFramePr>
          <p:cNvPr id="7" name="Content Placeholder 1">
            <a:extLst>
              <a:ext uri="{FF2B5EF4-FFF2-40B4-BE49-F238E27FC236}">
                <a16:creationId xmlns:a16="http://schemas.microsoft.com/office/drawing/2014/main" id="{D8C44D98-AB33-4352-9F72-4F89025E6612}"/>
              </a:ext>
            </a:extLst>
          </p:cNvPr>
          <p:cNvGraphicFramePr>
            <a:graphicFrameLocks noGrp="1"/>
          </p:cNvGraphicFramePr>
          <p:nvPr>
            <p:ph sz="quarter" idx="13"/>
            <p:extLst>
              <p:ext uri="{D42A27DB-BD31-4B8C-83A1-F6EECF244321}">
                <p14:modId xmlns:p14="http://schemas.microsoft.com/office/powerpoint/2010/main" val="1779926413"/>
              </p:ext>
            </p:extLst>
          </p:nvPr>
        </p:nvGraphicFramePr>
        <p:xfrm>
          <a:off x="516467" y="1498397"/>
          <a:ext cx="5655733"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Multiple UTC subsidiaries targeted in PFAS pollution lawsuits ...">
            <a:extLst>
              <a:ext uri="{FF2B5EF4-FFF2-40B4-BE49-F238E27FC236}">
                <a16:creationId xmlns:a16="http://schemas.microsoft.com/office/drawing/2014/main" id="{6A2E106E-9A6D-42A3-9515-48C509D4C9DC}"/>
              </a:ext>
            </a:extLst>
          </p:cNvPr>
          <p:cNvPicPr>
            <a:picLocks noGrp="1" noChangeAspect="1" noChangeArrowheads="1"/>
          </p:cNvPicPr>
          <p:nvPr>
            <p:ph sz="quarter" idx="14"/>
          </p:nvPr>
        </p:nvPicPr>
        <p:blipFill>
          <a:blip r:embed="rId7">
            <a:extLst>
              <a:ext uri="{28A0092B-C50C-407E-A947-70E740481C1C}">
                <a14:useLocalDpi xmlns:a14="http://schemas.microsoft.com/office/drawing/2010/main" val="0"/>
              </a:ext>
            </a:extLst>
          </a:blip>
          <a:stretch>
            <a:fillRect/>
          </a:stretch>
        </p:blipFill>
        <p:spPr bwMode="auto">
          <a:xfrm>
            <a:off x="6961239" y="1995949"/>
            <a:ext cx="4470012" cy="296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1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63731" y="5790331"/>
            <a:ext cx="3869970" cy="246221"/>
          </a:xfrm>
          <a:prstGeom prst="rect">
            <a:avLst/>
          </a:prstGeom>
          <a:noFill/>
        </p:spPr>
        <p:txBody>
          <a:bodyPr wrap="none" rtlCol="0">
            <a:spAutoFit/>
          </a:bodyPr>
          <a:lstStyle/>
          <a:p>
            <a:pPr defTabSz="1219170" eaLnBrk="0" fontAlgn="base" hangingPunct="0">
              <a:spcBef>
                <a:spcPct val="0"/>
              </a:spcBef>
              <a:spcAft>
                <a:spcPct val="0"/>
              </a:spcAft>
              <a:defRPr/>
            </a:pPr>
            <a:r>
              <a:rPr lang="en-US" sz="1000" dirty="0">
                <a:solidFill>
                  <a:prstClr val="black"/>
                </a:solidFill>
                <a:latin typeface="Calibri"/>
                <a:ea typeface="MS PGothic" panose="020B0600070205080204" pitchFamily="34" charset="-128"/>
              </a:rPr>
              <a:t>Source: ITRC </a:t>
            </a:r>
            <a:r>
              <a:rPr lang="en-US" sz="1000" dirty="0" err="1">
                <a:solidFill>
                  <a:prstClr val="black"/>
                </a:solidFill>
                <a:latin typeface="Calibri"/>
                <a:ea typeface="MS PGothic" panose="020B0600070205080204" pitchFamily="34" charset="-128"/>
              </a:rPr>
              <a:t>Perfluorinated</a:t>
            </a:r>
            <a:r>
              <a:rPr lang="en-US" sz="1000" dirty="0">
                <a:solidFill>
                  <a:prstClr val="black"/>
                </a:solidFill>
                <a:latin typeface="Calibri"/>
                <a:ea typeface="MS PGothic" panose="020B0600070205080204" pitchFamily="34" charset="-128"/>
              </a:rPr>
              <a:t> Chemicals Information Paper, August 2015</a:t>
            </a:r>
          </a:p>
        </p:txBody>
      </p:sp>
      <p:sp>
        <p:nvSpPr>
          <p:cNvPr id="8" name="Rectangle: Rounded Corners 7"/>
          <p:cNvSpPr/>
          <p:nvPr/>
        </p:nvSpPr>
        <p:spPr>
          <a:xfrm>
            <a:off x="2004843" y="2050351"/>
            <a:ext cx="1694331" cy="618565"/>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err="1">
                <a:solidFill>
                  <a:srgbClr val="00B0F0"/>
                </a:solidFill>
                <a:latin typeface="Calibri"/>
              </a:rPr>
              <a:t>Per</a:t>
            </a:r>
            <a:r>
              <a:rPr lang="en-US" sz="1600" dirty="0" err="1">
                <a:solidFill>
                  <a:prstClr val="black"/>
                </a:solidFill>
                <a:latin typeface="Calibri"/>
              </a:rPr>
              <a:t>fluorinated</a:t>
            </a:r>
            <a:endParaRPr lang="en-US" sz="1600" dirty="0">
              <a:solidFill>
                <a:prstClr val="black"/>
              </a:solidFill>
              <a:latin typeface="Calibri"/>
            </a:endParaRPr>
          </a:p>
        </p:txBody>
      </p:sp>
      <p:sp>
        <p:nvSpPr>
          <p:cNvPr id="9" name="Rectangle: Rounded Corners 8"/>
          <p:cNvSpPr/>
          <p:nvPr/>
        </p:nvSpPr>
        <p:spPr>
          <a:xfrm>
            <a:off x="1939790" y="4157664"/>
            <a:ext cx="1738200" cy="618565"/>
          </a:xfrm>
          <a:prstGeom prst="roundRect">
            <a:avLst/>
          </a:prstGeom>
          <a:solidFill>
            <a:schemeClr val="bg1"/>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srgbClr val="F79646">
                    <a:lumMod val="75000"/>
                  </a:srgbClr>
                </a:solidFill>
                <a:latin typeface="Calibri"/>
              </a:rPr>
              <a:t>Poly</a:t>
            </a:r>
            <a:r>
              <a:rPr lang="en-US" sz="1600" dirty="0">
                <a:solidFill>
                  <a:prstClr val="black"/>
                </a:solidFill>
                <a:latin typeface="Calibri"/>
              </a:rPr>
              <a:t>fluorinated</a:t>
            </a:r>
          </a:p>
        </p:txBody>
      </p:sp>
      <p:sp>
        <p:nvSpPr>
          <p:cNvPr id="10" name="Rectangle: Rounded Corners 9"/>
          <p:cNvSpPr/>
          <p:nvPr/>
        </p:nvSpPr>
        <p:spPr>
          <a:xfrm>
            <a:off x="453951" y="3210645"/>
            <a:ext cx="1550895" cy="618565"/>
          </a:xfrm>
          <a:prstGeom prst="roundRect">
            <a:avLst/>
          </a:prstGeom>
          <a:solidFill>
            <a:schemeClr val="bg1"/>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2400" dirty="0">
                <a:solidFill>
                  <a:srgbClr val="92D050"/>
                </a:solidFill>
                <a:latin typeface="Calibri"/>
              </a:rPr>
              <a:t>PFAS</a:t>
            </a:r>
          </a:p>
        </p:txBody>
      </p:sp>
      <p:sp>
        <p:nvSpPr>
          <p:cNvPr id="11" name="Rectangle: Rounded Corners 10"/>
          <p:cNvSpPr/>
          <p:nvPr/>
        </p:nvSpPr>
        <p:spPr>
          <a:xfrm>
            <a:off x="5073494" y="1595300"/>
            <a:ext cx="3167529" cy="618565"/>
          </a:xfrm>
          <a:prstGeom prst="roundRect">
            <a:avLst/>
          </a:prstGeom>
          <a:solidFill>
            <a:schemeClr val="tx2">
              <a:lumMod val="20000"/>
              <a:lumOff val="80000"/>
            </a:schemeClr>
          </a:solidFill>
          <a:ln>
            <a:solidFill>
              <a:srgbClr val="00AAF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prstClr val="black"/>
                </a:solidFill>
                <a:latin typeface="Calibri"/>
              </a:rPr>
              <a:t>Perfluoroalkyl</a:t>
            </a:r>
          </a:p>
          <a:p>
            <a:pPr algn="ctr" defTabSz="1219170" eaLnBrk="0" fontAlgn="base" hangingPunct="0">
              <a:spcBef>
                <a:spcPct val="0"/>
              </a:spcBef>
              <a:spcAft>
                <a:spcPct val="0"/>
              </a:spcAft>
              <a:defRPr/>
            </a:pPr>
            <a:r>
              <a:rPr lang="en-US" sz="1600" dirty="0">
                <a:solidFill>
                  <a:prstClr val="black"/>
                </a:solidFill>
                <a:latin typeface="Calibri"/>
              </a:rPr>
              <a:t>Carboxylic Acids </a:t>
            </a:r>
            <a:r>
              <a:rPr lang="en-US" sz="1600" b="1" dirty="0">
                <a:solidFill>
                  <a:prstClr val="black"/>
                </a:solidFill>
                <a:latin typeface="Calibri"/>
              </a:rPr>
              <a:t>(PFCAs)</a:t>
            </a:r>
          </a:p>
        </p:txBody>
      </p:sp>
      <p:sp>
        <p:nvSpPr>
          <p:cNvPr id="12" name="Rectangle: Rounded Corners 11"/>
          <p:cNvSpPr/>
          <p:nvPr/>
        </p:nvSpPr>
        <p:spPr>
          <a:xfrm>
            <a:off x="5073493" y="2374071"/>
            <a:ext cx="3167528" cy="618565"/>
          </a:xfrm>
          <a:prstGeom prst="roundRect">
            <a:avLst/>
          </a:prstGeom>
          <a:solidFill>
            <a:schemeClr val="tx2">
              <a:lumMod val="20000"/>
              <a:lumOff val="80000"/>
            </a:schemeClr>
          </a:solidFill>
          <a:ln>
            <a:solidFill>
              <a:srgbClr val="00AAF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prstClr val="black"/>
                </a:solidFill>
                <a:latin typeface="Calibri"/>
              </a:rPr>
              <a:t>Perfluoroalkyl Sulfonic Acids (</a:t>
            </a:r>
            <a:r>
              <a:rPr lang="en-US" sz="1600" b="1" dirty="0">
                <a:solidFill>
                  <a:prstClr val="black"/>
                </a:solidFill>
                <a:latin typeface="Calibri"/>
              </a:rPr>
              <a:t>PFSAs</a:t>
            </a:r>
            <a:r>
              <a:rPr lang="en-US" sz="1600" dirty="0">
                <a:solidFill>
                  <a:prstClr val="black"/>
                </a:solidFill>
                <a:latin typeface="Calibri"/>
              </a:rPr>
              <a:t>)</a:t>
            </a:r>
          </a:p>
        </p:txBody>
      </p:sp>
      <p:sp>
        <p:nvSpPr>
          <p:cNvPr id="13" name="Rectangle: Rounded Corners 12"/>
          <p:cNvSpPr/>
          <p:nvPr/>
        </p:nvSpPr>
        <p:spPr>
          <a:xfrm>
            <a:off x="5073494" y="3393331"/>
            <a:ext cx="3167529" cy="618565"/>
          </a:xfrm>
          <a:prstGeom prst="round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prstClr val="black"/>
                </a:solidFill>
                <a:latin typeface="Calibri"/>
              </a:rPr>
              <a:t>Fluorotelomer Alcohols (</a:t>
            </a:r>
            <a:r>
              <a:rPr lang="en-US" sz="1600" b="1" dirty="0">
                <a:solidFill>
                  <a:prstClr val="black"/>
                </a:solidFill>
                <a:latin typeface="Calibri"/>
              </a:rPr>
              <a:t>FTOHs</a:t>
            </a:r>
            <a:r>
              <a:rPr lang="en-US" sz="1600" dirty="0">
                <a:solidFill>
                  <a:prstClr val="black"/>
                </a:solidFill>
                <a:latin typeface="Calibri"/>
              </a:rPr>
              <a:t>)</a:t>
            </a:r>
          </a:p>
        </p:txBody>
      </p:sp>
      <p:sp>
        <p:nvSpPr>
          <p:cNvPr id="14" name="Rectangle: Rounded Corners 13"/>
          <p:cNvSpPr/>
          <p:nvPr/>
        </p:nvSpPr>
        <p:spPr>
          <a:xfrm>
            <a:off x="5073496" y="4938820"/>
            <a:ext cx="3167529" cy="618565"/>
          </a:xfrm>
          <a:prstGeom prst="round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prstClr val="black"/>
                </a:solidFill>
                <a:latin typeface="Calibri"/>
              </a:rPr>
              <a:t>N-alkylated </a:t>
            </a:r>
            <a:r>
              <a:rPr lang="en-US" sz="1600" dirty="0" err="1">
                <a:solidFill>
                  <a:prstClr val="black"/>
                </a:solidFill>
                <a:latin typeface="Calibri"/>
              </a:rPr>
              <a:t>sulfonamidoethanols</a:t>
            </a:r>
            <a:r>
              <a:rPr lang="en-US" sz="1600" dirty="0">
                <a:solidFill>
                  <a:prstClr val="black"/>
                </a:solidFill>
                <a:latin typeface="Calibri"/>
              </a:rPr>
              <a:t> (</a:t>
            </a:r>
            <a:r>
              <a:rPr lang="en-US" sz="1600" b="1" dirty="0">
                <a:solidFill>
                  <a:prstClr val="black"/>
                </a:solidFill>
                <a:latin typeface="Calibri"/>
              </a:rPr>
              <a:t>FOSEs</a:t>
            </a:r>
            <a:r>
              <a:rPr lang="en-US" sz="1600" dirty="0">
                <a:solidFill>
                  <a:prstClr val="black"/>
                </a:solidFill>
                <a:latin typeface="Calibri"/>
              </a:rPr>
              <a:t>)</a:t>
            </a:r>
          </a:p>
        </p:txBody>
      </p:sp>
      <p:sp>
        <p:nvSpPr>
          <p:cNvPr id="15" name="Rectangle: Rounded Corners 14"/>
          <p:cNvSpPr/>
          <p:nvPr/>
        </p:nvSpPr>
        <p:spPr>
          <a:xfrm>
            <a:off x="5073495" y="4157664"/>
            <a:ext cx="3167529" cy="618565"/>
          </a:xfrm>
          <a:prstGeom prst="round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eaLnBrk="0" fontAlgn="base" hangingPunct="0">
              <a:spcBef>
                <a:spcPct val="0"/>
              </a:spcBef>
              <a:spcAft>
                <a:spcPct val="0"/>
              </a:spcAft>
              <a:defRPr/>
            </a:pPr>
            <a:r>
              <a:rPr lang="en-US" sz="1600" dirty="0">
                <a:solidFill>
                  <a:prstClr val="black"/>
                </a:solidFill>
                <a:latin typeface="Calibri"/>
              </a:rPr>
              <a:t>N-alkylated </a:t>
            </a:r>
            <a:r>
              <a:rPr lang="en-US" sz="1600" dirty="0" err="1">
                <a:solidFill>
                  <a:prstClr val="black"/>
                </a:solidFill>
                <a:latin typeface="Calibri"/>
              </a:rPr>
              <a:t>fluorooctane</a:t>
            </a:r>
            <a:r>
              <a:rPr lang="en-US" sz="1600" dirty="0">
                <a:solidFill>
                  <a:prstClr val="black"/>
                </a:solidFill>
                <a:latin typeface="Calibri"/>
              </a:rPr>
              <a:t> sulfonamides (</a:t>
            </a:r>
            <a:r>
              <a:rPr lang="en-US" sz="1600" b="1" dirty="0">
                <a:solidFill>
                  <a:prstClr val="black"/>
                </a:solidFill>
                <a:latin typeface="Calibri"/>
              </a:rPr>
              <a:t>FOSAs</a:t>
            </a:r>
            <a:r>
              <a:rPr lang="en-US" sz="1600" dirty="0">
                <a:solidFill>
                  <a:prstClr val="black"/>
                </a:solidFill>
                <a:latin typeface="Calibri"/>
              </a:rPr>
              <a:t>)</a:t>
            </a:r>
          </a:p>
        </p:txBody>
      </p:sp>
      <p:cxnSp>
        <p:nvCxnSpPr>
          <p:cNvPr id="17" name="Straight Arrow Connector 16"/>
          <p:cNvCxnSpPr>
            <a:stCxn id="10" idx="0"/>
            <a:endCxn id="8" idx="1"/>
          </p:cNvCxnSpPr>
          <p:nvPr/>
        </p:nvCxnSpPr>
        <p:spPr>
          <a:xfrm flipV="1">
            <a:off x="1229400" y="2359632"/>
            <a:ext cx="775447" cy="851012"/>
          </a:xfrm>
          <a:prstGeom prst="straightConnector1">
            <a:avLst/>
          </a:prstGeom>
          <a:ln>
            <a:solidFill>
              <a:srgbClr val="00AA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2"/>
            <a:endCxn id="9" idx="1"/>
          </p:cNvCxnSpPr>
          <p:nvPr/>
        </p:nvCxnSpPr>
        <p:spPr>
          <a:xfrm>
            <a:off x="1229399" y="3829209"/>
            <a:ext cx="710393" cy="637736"/>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3"/>
            <a:endCxn id="11" idx="1"/>
          </p:cNvCxnSpPr>
          <p:nvPr/>
        </p:nvCxnSpPr>
        <p:spPr>
          <a:xfrm flipV="1">
            <a:off x="3699176" y="1904581"/>
            <a:ext cx="1374317" cy="455051"/>
          </a:xfrm>
          <a:prstGeom prst="straightConnector1">
            <a:avLst/>
          </a:prstGeom>
          <a:ln>
            <a:solidFill>
              <a:srgbClr val="00AA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3"/>
            <a:endCxn id="12" idx="1"/>
          </p:cNvCxnSpPr>
          <p:nvPr/>
        </p:nvCxnSpPr>
        <p:spPr>
          <a:xfrm>
            <a:off x="3699175" y="2359632"/>
            <a:ext cx="1374319" cy="323720"/>
          </a:xfrm>
          <a:prstGeom prst="straightConnector1">
            <a:avLst/>
          </a:prstGeom>
          <a:ln>
            <a:solidFill>
              <a:srgbClr val="00AA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9" idx="3"/>
            <a:endCxn id="13" idx="1"/>
          </p:cNvCxnSpPr>
          <p:nvPr/>
        </p:nvCxnSpPr>
        <p:spPr>
          <a:xfrm flipV="1">
            <a:off x="3677992" y="3702613"/>
            <a:ext cx="1395501" cy="76433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9" idx="3"/>
            <a:endCxn id="15" idx="1"/>
          </p:cNvCxnSpPr>
          <p:nvPr/>
        </p:nvCxnSpPr>
        <p:spPr>
          <a:xfrm>
            <a:off x="3677991" y="4466947"/>
            <a:ext cx="139550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9" idx="3"/>
            <a:endCxn id="14" idx="1"/>
          </p:cNvCxnSpPr>
          <p:nvPr/>
        </p:nvCxnSpPr>
        <p:spPr>
          <a:xfrm>
            <a:off x="3677990" y="4466946"/>
            <a:ext cx="1395504" cy="781156"/>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itle 22">
            <a:extLst>
              <a:ext uri="{FF2B5EF4-FFF2-40B4-BE49-F238E27FC236}">
                <a16:creationId xmlns:a16="http://schemas.microsoft.com/office/drawing/2014/main" id="{C4694471-92B8-4EB5-BBF3-0258433BD5DF}"/>
              </a:ext>
            </a:extLst>
          </p:cNvPr>
          <p:cNvSpPr>
            <a:spLocks noGrp="1"/>
          </p:cNvSpPr>
          <p:nvPr>
            <p:ph type="title"/>
          </p:nvPr>
        </p:nvSpPr>
        <p:spPr/>
        <p:txBody>
          <a:bodyPr/>
          <a:lstStyle/>
          <a:p>
            <a:r>
              <a:rPr lang="en-US" sz="4267" dirty="0"/>
              <a:t>Categories of PFAS</a:t>
            </a:r>
          </a:p>
        </p:txBody>
      </p:sp>
      <p:sp>
        <p:nvSpPr>
          <p:cNvPr id="27" name="Text Placeholder 26">
            <a:extLst>
              <a:ext uri="{FF2B5EF4-FFF2-40B4-BE49-F238E27FC236}">
                <a16:creationId xmlns:a16="http://schemas.microsoft.com/office/drawing/2014/main" id="{7DA16FCD-34B8-479E-9554-37799653F6EF}"/>
              </a:ext>
            </a:extLst>
          </p:cNvPr>
          <p:cNvSpPr>
            <a:spLocks noGrp="1"/>
          </p:cNvSpPr>
          <p:nvPr>
            <p:ph type="body" sz="quarter" idx="10"/>
          </p:nvPr>
        </p:nvSpPr>
        <p:spPr>
          <a:xfrm>
            <a:off x="447616" y="1076982"/>
            <a:ext cx="10982956" cy="534988"/>
          </a:xfrm>
        </p:spPr>
        <p:txBody>
          <a:bodyPr>
            <a:normAutofit lnSpcReduction="10000"/>
          </a:bodyPr>
          <a:lstStyle/>
          <a:p>
            <a:r>
              <a:rPr lang="en-US" dirty="0"/>
              <a:t>~ 14,000 poly- and perfluoroalkyl substances</a:t>
            </a:r>
          </a:p>
        </p:txBody>
      </p:sp>
      <p:sp>
        <p:nvSpPr>
          <p:cNvPr id="21" name="TextBox 20">
            <a:extLst>
              <a:ext uri="{FF2B5EF4-FFF2-40B4-BE49-F238E27FC236}">
                <a16:creationId xmlns:a16="http://schemas.microsoft.com/office/drawing/2014/main" id="{16E50592-AB04-4E71-B327-D2DA7F1A96DA}"/>
              </a:ext>
            </a:extLst>
          </p:cNvPr>
          <p:cNvSpPr txBox="1"/>
          <p:nvPr/>
        </p:nvSpPr>
        <p:spPr>
          <a:xfrm>
            <a:off x="9769059" y="2392374"/>
            <a:ext cx="1560569" cy="461665"/>
          </a:xfrm>
          <a:prstGeom prst="rect">
            <a:avLst/>
          </a:prstGeom>
          <a:noFill/>
        </p:spPr>
        <p:txBody>
          <a:bodyPr wrap="square" rtlCol="0">
            <a:spAutoFit/>
          </a:bodyPr>
          <a:lstStyle/>
          <a:p>
            <a:pPr defTabSz="1219170" eaLnBrk="0" fontAlgn="base" hangingPunct="0">
              <a:spcBef>
                <a:spcPct val="0"/>
              </a:spcBef>
              <a:spcAft>
                <a:spcPct val="0"/>
              </a:spcAft>
              <a:defRPr/>
            </a:pPr>
            <a:r>
              <a:rPr lang="en-US" sz="2400" dirty="0">
                <a:solidFill>
                  <a:prstClr val="black"/>
                </a:solidFill>
                <a:latin typeface="Calibri" panose="020F0502020204030204" pitchFamily="34" charset="0"/>
                <a:ea typeface="MS PGothic" panose="020B0600070205080204" pitchFamily="34" charset="-128"/>
              </a:rPr>
              <a:t>e.g. PFOS</a:t>
            </a:r>
          </a:p>
        </p:txBody>
      </p:sp>
      <p:pic>
        <p:nvPicPr>
          <p:cNvPr id="7" name="Picture 6">
            <a:extLst>
              <a:ext uri="{FF2B5EF4-FFF2-40B4-BE49-F238E27FC236}">
                <a16:creationId xmlns:a16="http://schemas.microsoft.com/office/drawing/2014/main" id="{E63FC4F8-41D5-4270-8D27-C9A0F0BEBFE2}"/>
              </a:ext>
            </a:extLst>
          </p:cNvPr>
          <p:cNvPicPr>
            <a:picLocks noChangeAspect="1"/>
          </p:cNvPicPr>
          <p:nvPr/>
        </p:nvPicPr>
        <p:blipFill>
          <a:blip r:embed="rId4"/>
          <a:stretch>
            <a:fillRect/>
          </a:stretch>
        </p:blipFill>
        <p:spPr>
          <a:xfrm>
            <a:off x="9062823" y="2275029"/>
            <a:ext cx="2634343" cy="816645"/>
          </a:xfrm>
          <a:prstGeom prst="rect">
            <a:avLst/>
          </a:prstGeom>
        </p:spPr>
      </p:pic>
      <p:sp>
        <p:nvSpPr>
          <p:cNvPr id="29" name="TextBox 28">
            <a:extLst>
              <a:ext uri="{FF2B5EF4-FFF2-40B4-BE49-F238E27FC236}">
                <a16:creationId xmlns:a16="http://schemas.microsoft.com/office/drawing/2014/main" id="{E536C52A-30FF-401A-8CE0-35BA59C8CE52}"/>
              </a:ext>
            </a:extLst>
          </p:cNvPr>
          <p:cNvSpPr txBox="1"/>
          <p:nvPr/>
        </p:nvSpPr>
        <p:spPr>
          <a:xfrm>
            <a:off x="9814470" y="5790330"/>
            <a:ext cx="1515158" cy="246221"/>
          </a:xfrm>
          <a:prstGeom prst="rect">
            <a:avLst/>
          </a:prstGeom>
          <a:noFill/>
        </p:spPr>
        <p:txBody>
          <a:bodyPr wrap="none" rtlCol="0">
            <a:spAutoFit/>
          </a:bodyPr>
          <a:lstStyle/>
          <a:p>
            <a:pPr defTabSz="1219170" eaLnBrk="0" fontAlgn="base" hangingPunct="0">
              <a:spcBef>
                <a:spcPct val="0"/>
              </a:spcBef>
              <a:spcAft>
                <a:spcPct val="0"/>
              </a:spcAft>
              <a:defRPr/>
            </a:pPr>
            <a:r>
              <a:rPr lang="en-US" sz="1000" dirty="0">
                <a:solidFill>
                  <a:prstClr val="black"/>
                </a:solidFill>
                <a:latin typeface="Calibri"/>
                <a:ea typeface="MS PGothic" panose="020B0600070205080204" pitchFamily="34" charset="-128"/>
              </a:rPr>
              <a:t>Images above:: Wikipedia</a:t>
            </a:r>
          </a:p>
        </p:txBody>
      </p:sp>
      <p:sp>
        <p:nvSpPr>
          <p:cNvPr id="33" name="TextBox 32">
            <a:extLst>
              <a:ext uri="{FF2B5EF4-FFF2-40B4-BE49-F238E27FC236}">
                <a16:creationId xmlns:a16="http://schemas.microsoft.com/office/drawing/2014/main" id="{876BE025-4AFB-4962-85A2-D1465B716726}"/>
              </a:ext>
            </a:extLst>
          </p:cNvPr>
          <p:cNvSpPr txBox="1"/>
          <p:nvPr/>
        </p:nvSpPr>
        <p:spPr>
          <a:xfrm>
            <a:off x="8281694" y="2466600"/>
            <a:ext cx="718457" cy="338554"/>
          </a:xfrm>
          <a:prstGeom prst="rect">
            <a:avLst/>
          </a:prstGeom>
          <a:noFill/>
        </p:spPr>
        <p:txBody>
          <a:bodyPr wrap="square" rtlCol="0">
            <a:spAutoFit/>
          </a:bodyPr>
          <a:lstStyle/>
          <a:p>
            <a:pPr defTabSz="1219170" eaLnBrk="0" fontAlgn="base" hangingPunct="0">
              <a:spcBef>
                <a:spcPct val="0"/>
              </a:spcBef>
              <a:spcAft>
                <a:spcPct val="0"/>
              </a:spcAft>
              <a:defRPr/>
            </a:pPr>
            <a:r>
              <a:rPr lang="en-US" sz="1600" dirty="0">
                <a:solidFill>
                  <a:prstClr val="black"/>
                </a:solidFill>
                <a:latin typeface="Calibri" panose="020F0502020204030204" pitchFamily="34" charset="0"/>
                <a:ea typeface="MS PGothic" panose="020B0600070205080204" pitchFamily="34" charset="-128"/>
              </a:rPr>
              <a:t>PFOS</a:t>
            </a:r>
          </a:p>
        </p:txBody>
      </p:sp>
      <p:sp>
        <p:nvSpPr>
          <p:cNvPr id="34" name="TextBox 33">
            <a:extLst>
              <a:ext uri="{FF2B5EF4-FFF2-40B4-BE49-F238E27FC236}">
                <a16:creationId xmlns:a16="http://schemas.microsoft.com/office/drawing/2014/main" id="{9786F2F8-4E19-42BD-A5E3-22C9BE8A38A5}"/>
              </a:ext>
            </a:extLst>
          </p:cNvPr>
          <p:cNvSpPr txBox="1"/>
          <p:nvPr/>
        </p:nvSpPr>
        <p:spPr>
          <a:xfrm>
            <a:off x="8241020" y="3519928"/>
            <a:ext cx="954101" cy="338554"/>
          </a:xfrm>
          <a:prstGeom prst="rect">
            <a:avLst/>
          </a:prstGeom>
          <a:noFill/>
        </p:spPr>
        <p:txBody>
          <a:bodyPr wrap="square" rtlCol="0">
            <a:spAutoFit/>
          </a:bodyPr>
          <a:lstStyle/>
          <a:p>
            <a:pPr defTabSz="1219170" eaLnBrk="0" fontAlgn="base" hangingPunct="0">
              <a:spcBef>
                <a:spcPct val="0"/>
              </a:spcBef>
              <a:spcAft>
                <a:spcPct val="0"/>
              </a:spcAft>
              <a:defRPr/>
            </a:pPr>
            <a:r>
              <a:rPr lang="en-US" sz="1600" dirty="0">
                <a:solidFill>
                  <a:prstClr val="black"/>
                </a:solidFill>
                <a:latin typeface="Calibri" panose="020F0502020204030204" pitchFamily="34" charset="0"/>
                <a:ea typeface="MS PGothic" panose="020B0600070205080204" pitchFamily="34" charset="-128"/>
              </a:rPr>
              <a:t>6:2 FTS</a:t>
            </a:r>
          </a:p>
        </p:txBody>
      </p:sp>
      <p:sp>
        <p:nvSpPr>
          <p:cNvPr id="3" name="Rectangle 2">
            <a:extLst>
              <a:ext uri="{FF2B5EF4-FFF2-40B4-BE49-F238E27FC236}">
                <a16:creationId xmlns:a16="http://schemas.microsoft.com/office/drawing/2014/main" id="{E658C713-4BDA-4F24-A391-C27F3D41D495}"/>
              </a:ext>
            </a:extLst>
          </p:cNvPr>
          <p:cNvSpPr/>
          <p:nvPr/>
        </p:nvSpPr>
        <p:spPr>
          <a:xfrm>
            <a:off x="9195121" y="1121147"/>
            <a:ext cx="1498845" cy="584775"/>
          </a:xfrm>
          <a:prstGeom prst="rect">
            <a:avLst/>
          </a:prstGeom>
        </p:spPr>
        <p:txBody>
          <a:bodyPr wrap="square">
            <a:spAutoFit/>
          </a:bodyPr>
          <a:lstStyle/>
          <a:p>
            <a:pPr algn="ctr" defTabSz="1219170" eaLnBrk="0" fontAlgn="base" hangingPunct="0">
              <a:spcBef>
                <a:spcPct val="0"/>
              </a:spcBef>
              <a:spcAft>
                <a:spcPct val="0"/>
              </a:spcAft>
              <a:defRPr/>
            </a:pPr>
            <a:r>
              <a:rPr lang="en-US" sz="1600" dirty="0">
                <a:solidFill>
                  <a:prstClr val="black"/>
                </a:solidFill>
                <a:latin typeface="Calibri" panose="020F0502020204030204" pitchFamily="34" charset="0"/>
                <a:ea typeface="MS PGothic" panose="020B0600070205080204" pitchFamily="34" charset="-128"/>
              </a:rPr>
              <a:t>Hydrophobic “Tail”</a:t>
            </a:r>
          </a:p>
        </p:txBody>
      </p:sp>
      <p:cxnSp>
        <p:nvCxnSpPr>
          <p:cNvPr id="16" name="Straight Arrow Connector 15">
            <a:extLst>
              <a:ext uri="{FF2B5EF4-FFF2-40B4-BE49-F238E27FC236}">
                <a16:creationId xmlns:a16="http://schemas.microsoft.com/office/drawing/2014/main" id="{564E4001-C3F8-470C-AD91-9116FCF82A65}"/>
              </a:ext>
            </a:extLst>
          </p:cNvPr>
          <p:cNvCxnSpPr/>
          <p:nvPr/>
        </p:nvCxnSpPr>
        <p:spPr>
          <a:xfrm flipH="1" flipV="1">
            <a:off x="9295655" y="1991407"/>
            <a:ext cx="23508" cy="30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1" name="Right Brace 50">
            <a:extLst>
              <a:ext uri="{FF2B5EF4-FFF2-40B4-BE49-F238E27FC236}">
                <a16:creationId xmlns:a16="http://schemas.microsoft.com/office/drawing/2014/main" id="{EC8F53C1-F3D0-4B90-ACE7-2264D49EB48D}"/>
              </a:ext>
            </a:extLst>
          </p:cNvPr>
          <p:cNvSpPr/>
          <p:nvPr/>
        </p:nvSpPr>
        <p:spPr>
          <a:xfrm rot="16200000">
            <a:off x="9725948" y="1151717"/>
            <a:ext cx="503501" cy="1833555"/>
          </a:xfrm>
          <a:prstGeom prst="rightBrac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1219170" eaLnBrk="0" fontAlgn="base" hangingPunct="0">
              <a:spcBef>
                <a:spcPct val="0"/>
              </a:spcBef>
              <a:spcAft>
                <a:spcPct val="0"/>
              </a:spcAft>
              <a:defRPr/>
            </a:pPr>
            <a:endParaRPr lang="en-US" sz="2400" dirty="0">
              <a:solidFill>
                <a:srgbClr val="FF0000"/>
              </a:solidFill>
              <a:latin typeface="Calibri"/>
            </a:endParaRPr>
          </a:p>
        </p:txBody>
      </p:sp>
      <p:sp>
        <p:nvSpPr>
          <p:cNvPr id="52" name="Right Brace 51">
            <a:extLst>
              <a:ext uri="{FF2B5EF4-FFF2-40B4-BE49-F238E27FC236}">
                <a16:creationId xmlns:a16="http://schemas.microsoft.com/office/drawing/2014/main" id="{3DD78868-1E8D-40C5-9848-640497733E2A}"/>
              </a:ext>
            </a:extLst>
          </p:cNvPr>
          <p:cNvSpPr/>
          <p:nvPr/>
        </p:nvSpPr>
        <p:spPr>
          <a:xfrm rot="16200000">
            <a:off x="11204712" y="1510365"/>
            <a:ext cx="503501" cy="1008745"/>
          </a:xfrm>
          <a:prstGeom prst="rightBrace">
            <a:avLst/>
          </a:prstGeom>
          <a:ln w="12700">
            <a:solidFill>
              <a:srgbClr val="00B05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1219170" eaLnBrk="0" fontAlgn="base" hangingPunct="0">
              <a:spcBef>
                <a:spcPct val="0"/>
              </a:spcBef>
              <a:spcAft>
                <a:spcPct val="0"/>
              </a:spcAft>
              <a:defRPr/>
            </a:pPr>
            <a:endParaRPr lang="en-US" sz="2400">
              <a:solidFill>
                <a:srgbClr val="FF0000"/>
              </a:solidFill>
              <a:latin typeface="Calibri"/>
            </a:endParaRPr>
          </a:p>
        </p:txBody>
      </p:sp>
      <p:sp>
        <p:nvSpPr>
          <p:cNvPr id="31" name="Rectangle 30">
            <a:extLst>
              <a:ext uri="{FF2B5EF4-FFF2-40B4-BE49-F238E27FC236}">
                <a16:creationId xmlns:a16="http://schemas.microsoft.com/office/drawing/2014/main" id="{1ECB54C4-B317-48F3-90A3-B0FB096C6BE6}"/>
              </a:ext>
            </a:extLst>
          </p:cNvPr>
          <p:cNvSpPr/>
          <p:nvPr/>
        </p:nvSpPr>
        <p:spPr>
          <a:xfrm>
            <a:off x="10991191" y="1139841"/>
            <a:ext cx="930543" cy="543867"/>
          </a:xfrm>
          <a:prstGeom prst="rect">
            <a:avLst/>
          </a:prstGeom>
        </p:spPr>
        <p:txBody>
          <a:bodyPr wrap="square">
            <a:spAutoFit/>
          </a:bodyPr>
          <a:lstStyle/>
          <a:p>
            <a:pPr algn="ctr" defTabSz="1219170" eaLnBrk="0" fontAlgn="base" hangingPunct="0">
              <a:spcBef>
                <a:spcPct val="0"/>
              </a:spcBef>
              <a:spcAft>
                <a:spcPct val="0"/>
              </a:spcAft>
              <a:defRPr/>
            </a:pPr>
            <a:r>
              <a:rPr lang="en-US" sz="1467" dirty="0">
                <a:solidFill>
                  <a:prstClr val="black"/>
                </a:solidFill>
                <a:latin typeface="Calibri" panose="020F0502020204030204" pitchFamily="34" charset="0"/>
                <a:ea typeface="MS PGothic" panose="020B0600070205080204" pitchFamily="34" charset="-128"/>
              </a:rPr>
              <a:t>Ionized “Head”</a:t>
            </a:r>
            <a:endParaRPr lang="en-US" sz="1600" dirty="0">
              <a:solidFill>
                <a:prstClr val="black"/>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92876548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Ecolab_NW New Brand 10_2022">
  <a:themeElements>
    <a:clrScheme name="Ecolab_New Brand 11_2022">
      <a:dk1>
        <a:srgbClr val="616365"/>
      </a:dk1>
      <a:lt1>
        <a:srgbClr val="FFFFFF"/>
      </a:lt1>
      <a:dk2>
        <a:srgbClr val="006BD3"/>
      </a:dk2>
      <a:lt2>
        <a:srgbClr val="ADAFAF"/>
      </a:lt2>
      <a:accent1>
        <a:srgbClr val="80B5E9"/>
      </a:accent1>
      <a:accent2>
        <a:srgbClr val="003675"/>
      </a:accent2>
      <a:accent3>
        <a:srgbClr val="39B549"/>
      </a:accent3>
      <a:accent4>
        <a:srgbClr val="DF3835"/>
      </a:accent4>
      <a:accent5>
        <a:srgbClr val="F17922"/>
      </a:accent5>
      <a:accent6>
        <a:srgbClr val="4FC2B0"/>
      </a:accent6>
      <a:hlink>
        <a:srgbClr val="006BD3"/>
      </a:hlink>
      <a:folHlink>
        <a:srgbClr val="813B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lab_NW New Brand 10_2022" id="{33F7ACCF-A21C-3449-8F7E-7658244B9385}" vid="{27575ED6-E82F-3E46-BC23-7B40FD2A5BD0}"/>
    </a:ext>
  </a:extLst>
</a:theme>
</file>

<file path=ppt/theme/theme2.xml><?xml version="1.0" encoding="utf-8"?>
<a:theme xmlns:a="http://schemas.openxmlformats.org/drawingml/2006/main" name="1_Ecolab_NW New Brand 10_2022">
  <a:themeElements>
    <a:clrScheme name="Ecolab_New Brand 11_2022">
      <a:dk1>
        <a:srgbClr val="616365"/>
      </a:dk1>
      <a:lt1>
        <a:srgbClr val="FFFFFF"/>
      </a:lt1>
      <a:dk2>
        <a:srgbClr val="006BD3"/>
      </a:dk2>
      <a:lt2>
        <a:srgbClr val="ADAFAF"/>
      </a:lt2>
      <a:accent1>
        <a:srgbClr val="80B5E9"/>
      </a:accent1>
      <a:accent2>
        <a:srgbClr val="003675"/>
      </a:accent2>
      <a:accent3>
        <a:srgbClr val="39B549"/>
      </a:accent3>
      <a:accent4>
        <a:srgbClr val="DF3835"/>
      </a:accent4>
      <a:accent5>
        <a:srgbClr val="F17922"/>
      </a:accent5>
      <a:accent6>
        <a:srgbClr val="4FC2B0"/>
      </a:accent6>
      <a:hlink>
        <a:srgbClr val="006BD3"/>
      </a:hlink>
      <a:folHlink>
        <a:srgbClr val="813B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lab_NW New Brand 10_2022" id="{33F7ACCF-A21C-3449-8F7E-7658244B9385}" vid="{27575ED6-E82F-3E46-BC23-7B40FD2A5B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c1eb5112-7946-4c9d-bc57-40040cfe3a91}" enabled="0" method="" siteId="{c1eb5112-7946-4c9d-bc57-40040cfe3a91}" removed="1"/>
</clbl:labelList>
</file>

<file path=docProps/app.xml><?xml version="1.0" encoding="utf-8"?>
<Properties xmlns="http://schemas.openxmlformats.org/officeDocument/2006/extended-properties" xmlns:vt="http://schemas.openxmlformats.org/officeDocument/2006/docPropsVTypes">
  <Template/>
  <TotalTime>17514</TotalTime>
  <Words>4167</Words>
  <Application>Microsoft Office PowerPoint</Application>
  <PresentationFormat>Widescreen</PresentationFormat>
  <Paragraphs>1007</Paragraphs>
  <Slides>68</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68</vt:i4>
      </vt:variant>
    </vt:vector>
  </HeadingPairs>
  <TitlesOfParts>
    <vt:vector size="77" baseType="lpstr">
      <vt:lpstr>Arial</vt:lpstr>
      <vt:lpstr>ArialMT</vt:lpstr>
      <vt:lpstr>Calibri</vt:lpstr>
      <vt:lpstr>Roboto</vt:lpstr>
      <vt:lpstr>Source Sans Pro Web</vt:lpstr>
      <vt:lpstr>System Font Regular</vt:lpstr>
      <vt:lpstr>Wingdings</vt:lpstr>
      <vt:lpstr>Ecolab_NW New Brand 10_2022</vt:lpstr>
      <vt:lpstr>1_Ecolab_NW New Brand 10_2022</vt:lpstr>
      <vt:lpstr> PFAS – Treatment for a Moving Target</vt:lpstr>
      <vt:lpstr>PowerPoint Presentation</vt:lpstr>
      <vt:lpstr>PowerPoint Presentation</vt:lpstr>
      <vt:lpstr>Topics</vt:lpstr>
      <vt:lpstr>PowerPoint Presentation</vt:lpstr>
      <vt:lpstr> PFAS Basics</vt:lpstr>
      <vt:lpstr>PowerPoint Presentation</vt:lpstr>
      <vt:lpstr>What are PFAS?</vt:lpstr>
      <vt:lpstr>Categories of PFAS</vt:lpstr>
      <vt:lpstr>Sources of PFAS</vt:lpstr>
      <vt:lpstr>Where are PFAS Found? – Groundwater</vt:lpstr>
      <vt:lpstr>Where are PFAS Found? – Rainwater</vt:lpstr>
      <vt:lpstr>PFAS – Why Should We Care?</vt:lpstr>
      <vt:lpstr>PowerPoint Presentation</vt:lpstr>
      <vt:lpstr>MCLs and Health Advisories over Time in USA</vt:lpstr>
      <vt:lpstr>US EPA National Standard to Protect Communities from PFAS in Drinking Water</vt:lpstr>
      <vt:lpstr>Proposed MCLG and MCL</vt:lpstr>
      <vt:lpstr>Hazard Index (“HI”)</vt:lpstr>
      <vt:lpstr>Hazard Index – Example</vt:lpstr>
      <vt:lpstr>EPA Timeline</vt:lpstr>
      <vt:lpstr>UCMR5:  The 5th Unregulated Contaminant Monitoring Rule  </vt:lpstr>
      <vt:lpstr>EPA and NPDES</vt:lpstr>
      <vt:lpstr>PFAS Treatment</vt:lpstr>
      <vt:lpstr>PFAS Treatment Categories</vt:lpstr>
      <vt:lpstr>EPA “Best Available Technology” for PFAS Treatment</vt:lpstr>
      <vt:lpstr>Treatment Options – Reverse Osmosis </vt:lpstr>
      <vt:lpstr>Treatment Options – Reverse Osmosis </vt:lpstr>
      <vt:lpstr>Granular Activated Carbon (GAC)</vt:lpstr>
      <vt:lpstr>GAC Mechanism</vt:lpstr>
      <vt:lpstr>PFAS-Selective Ion Exchange Resin</vt:lpstr>
      <vt:lpstr>PFAS Resin (300 – 1,200 micron diam.)</vt:lpstr>
      <vt:lpstr>Ion Exchange – Fast Attraction / Reaction</vt:lpstr>
      <vt:lpstr>PFAS Removal Mechanisms</vt:lpstr>
      <vt:lpstr>PFAS Resin Selectivity</vt:lpstr>
      <vt:lpstr>Bed Volume (“BV”):  Volume of Media in Vessel</vt:lpstr>
      <vt:lpstr>Order of PFAS Breakthrough – IX Resin</vt:lpstr>
      <vt:lpstr>PowerPoint Presentation</vt:lpstr>
      <vt:lpstr>PowerPoint Presentation</vt:lpstr>
      <vt:lpstr>Process of Modeling - Chemistry</vt:lpstr>
      <vt:lpstr>Warminster, PA Well 26 -  Model vs Actual Results</vt:lpstr>
      <vt:lpstr>Horsham, PA Well 10 – Model vs Actual Results</vt:lpstr>
      <vt:lpstr>Resin Piloting</vt:lpstr>
      <vt:lpstr>Design Guidelines for IX Resin</vt:lpstr>
      <vt:lpstr>Single Vessel vs Lead/Lag </vt:lpstr>
      <vt:lpstr>Using Lead/Lag to Minimize Operating Cost</vt:lpstr>
      <vt:lpstr>First Cycle vs Subsequent Cycles</vt:lpstr>
      <vt:lpstr>PFAS Selective Single-Use Ion Exchange Resin System</vt:lpstr>
      <vt:lpstr>Pretreatment</vt:lpstr>
      <vt:lpstr>PFAS Waste Management</vt:lpstr>
      <vt:lpstr>How do you choose your treatment?</vt:lpstr>
      <vt:lpstr>CAPEX – IX Resin vs GAC</vt:lpstr>
      <vt:lpstr>GAC – Backwash Issues</vt:lpstr>
      <vt:lpstr>OPEX – Inlet Water Quality Drives IX Resin </vt:lpstr>
      <vt:lpstr>PFOA &amp; PFOS:  GAC vs IX Resin</vt:lpstr>
      <vt:lpstr>Example:  350 GPM PFAS Treatment System</vt:lpstr>
      <vt:lpstr>Example:  350 GPM - CAPEX</vt:lpstr>
      <vt:lpstr>Example:  350 GPM System</vt:lpstr>
      <vt:lpstr>Example:  350 GPM - OPEX</vt:lpstr>
      <vt:lpstr>Example:  350 GPM - OPEX</vt:lpstr>
      <vt:lpstr>Example:  350 GPM System</vt:lpstr>
      <vt:lpstr>How do you choose your treatment: Operational Cost</vt:lpstr>
      <vt:lpstr>How do choose your treatment:  Removal Efficiency</vt:lpstr>
      <vt:lpstr>Removal Efficiency for GenX:  Resin outperforms GAC</vt:lpstr>
      <vt:lpstr>Water Quality Considerations: Sloughing</vt:lpstr>
      <vt:lpstr>WQ Considerations: Arsenic Leaching </vt:lpstr>
      <vt:lpstr>WQ Considerations: Impact on Raw Water pH</vt:lpstr>
      <vt:lpstr>Seasonal Operation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Viera Hartmannova</dc:creator>
  <cp:lastModifiedBy>Klimek, Joseph</cp:lastModifiedBy>
  <cp:revision>58</cp:revision>
  <cp:lastPrinted>2023-03-31T15:56:01Z</cp:lastPrinted>
  <dcterms:created xsi:type="dcterms:W3CDTF">2022-10-19T21:26:18Z</dcterms:created>
  <dcterms:modified xsi:type="dcterms:W3CDTF">2023-05-23T00:56:08Z</dcterms:modified>
</cp:coreProperties>
</file>